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17" r:id="rId2"/>
    <p:sldId id="327" r:id="rId3"/>
    <p:sldId id="282" r:id="rId4"/>
    <p:sldId id="289" r:id="rId5"/>
    <p:sldId id="348" r:id="rId6"/>
    <p:sldId id="351" r:id="rId7"/>
    <p:sldId id="352" r:id="rId8"/>
    <p:sldId id="349" r:id="rId9"/>
    <p:sldId id="350" r:id="rId10"/>
    <p:sldId id="328" r:id="rId11"/>
    <p:sldId id="315" r:id="rId12"/>
    <p:sldId id="316" r:id="rId13"/>
    <p:sldId id="265" r:id="rId14"/>
    <p:sldId id="333" r:id="rId15"/>
    <p:sldId id="334" r:id="rId16"/>
    <p:sldId id="335" r:id="rId17"/>
    <p:sldId id="323" r:id="rId18"/>
    <p:sldId id="324" r:id="rId19"/>
    <p:sldId id="325" r:id="rId20"/>
    <p:sldId id="326" r:id="rId21"/>
    <p:sldId id="311" r:id="rId22"/>
    <p:sldId id="336" r:id="rId23"/>
    <p:sldId id="337" r:id="rId24"/>
    <p:sldId id="338" r:id="rId25"/>
    <p:sldId id="339" r:id="rId26"/>
    <p:sldId id="346" r:id="rId27"/>
    <p:sldId id="341" r:id="rId28"/>
    <p:sldId id="298" r:id="rId29"/>
    <p:sldId id="299" r:id="rId30"/>
    <p:sldId id="342" r:id="rId31"/>
    <p:sldId id="280" r:id="rId32"/>
    <p:sldId id="292" r:id="rId33"/>
    <p:sldId id="343" r:id="rId34"/>
    <p:sldId id="279" r:id="rId35"/>
    <p:sldId id="312" r:id="rId36"/>
    <p:sldId id="347" r:id="rId37"/>
    <p:sldId id="345" r:id="rId38"/>
    <p:sldId id="306" r:id="rId3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6239" autoAdjust="0"/>
    <p:restoredTop sz="72824" autoAdjust="0"/>
  </p:normalViewPr>
  <p:slideViewPr>
    <p:cSldViewPr>
      <p:cViewPr varScale="1">
        <p:scale>
          <a:sx n="73" d="100"/>
          <a:sy n="73" d="100"/>
        </p:scale>
        <p:origin x="-1555"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BB183A-0D66-4425-9EFD-F0052A5E0A8A}" type="doc">
      <dgm:prSet loTypeId="urn:microsoft.com/office/officeart/2005/8/layout/pyramid1" loCatId="pyramid" qsTypeId="urn:microsoft.com/office/officeart/2005/8/quickstyle/simple1" qsCatId="simple" csTypeId="urn:microsoft.com/office/officeart/2005/8/colors/accent1_2" csCatId="accent1" phldr="1"/>
      <dgm:spPr/>
    </dgm:pt>
    <dgm:pt modelId="{48FEF44A-1444-4F83-821C-FAFAC6CE7B95}">
      <dgm:prSet phldrT="[Text]" custT="1"/>
      <dgm:spPr>
        <a:solidFill>
          <a:schemeClr val="bg2"/>
        </a:solidFill>
        <a:ln w="41275">
          <a:solidFill>
            <a:schemeClr val="tx1"/>
          </a:solidFill>
        </a:ln>
      </dgm:spPr>
      <dgm:t>
        <a:bodyPr/>
        <a:lstStyle/>
        <a:p>
          <a:pPr>
            <a:lnSpc>
              <a:spcPct val="100000"/>
            </a:lnSpc>
            <a:spcAft>
              <a:spcPts val="0"/>
            </a:spcAft>
          </a:pPr>
          <a:endParaRPr lang="en-US" sz="3600" b="1" dirty="0"/>
        </a:p>
        <a:p>
          <a:pPr>
            <a:lnSpc>
              <a:spcPct val="100000"/>
            </a:lnSpc>
            <a:spcAft>
              <a:spcPts val="0"/>
            </a:spcAft>
          </a:pPr>
          <a:r>
            <a:rPr lang="en-US" sz="3600" b="1" dirty="0"/>
            <a:t>Federal</a:t>
          </a:r>
        </a:p>
      </dgm:t>
    </dgm:pt>
    <dgm:pt modelId="{824AC5FF-98A2-40DA-AD16-6FBEB720C9E6}" type="parTrans" cxnId="{EE94D956-D57F-44E5-9391-8C7C5533E1E4}">
      <dgm:prSet/>
      <dgm:spPr/>
      <dgm:t>
        <a:bodyPr/>
        <a:lstStyle/>
        <a:p>
          <a:endParaRPr lang="en-US"/>
        </a:p>
      </dgm:t>
    </dgm:pt>
    <dgm:pt modelId="{1039BB13-BCC9-474F-91C8-1518AB8BF661}" type="sibTrans" cxnId="{EE94D956-D57F-44E5-9391-8C7C5533E1E4}">
      <dgm:prSet/>
      <dgm:spPr/>
      <dgm:t>
        <a:bodyPr/>
        <a:lstStyle/>
        <a:p>
          <a:endParaRPr lang="en-US"/>
        </a:p>
      </dgm:t>
    </dgm:pt>
    <dgm:pt modelId="{B6F08907-283B-4D13-A4C8-36924E06AF65}">
      <dgm:prSet phldrT="[Text]" custT="1"/>
      <dgm:spPr>
        <a:solidFill>
          <a:schemeClr val="bg2"/>
        </a:solidFill>
        <a:ln w="41275">
          <a:solidFill>
            <a:schemeClr val="tx1"/>
          </a:solidFill>
        </a:ln>
      </dgm:spPr>
      <dgm:t>
        <a:bodyPr/>
        <a:lstStyle/>
        <a:p>
          <a:pPr>
            <a:lnSpc>
              <a:spcPct val="100000"/>
            </a:lnSpc>
            <a:spcAft>
              <a:spcPts val="0"/>
            </a:spcAft>
          </a:pPr>
          <a:r>
            <a:rPr lang="en-US" sz="5400" b="1" dirty="0"/>
            <a:t>State (50)</a:t>
          </a:r>
        </a:p>
      </dgm:t>
    </dgm:pt>
    <dgm:pt modelId="{CFB7401F-24ED-4761-A705-B97BBDD9D359}" type="parTrans" cxnId="{DFA7C807-2702-4AA0-8FA0-C15D41F95BFF}">
      <dgm:prSet/>
      <dgm:spPr/>
      <dgm:t>
        <a:bodyPr/>
        <a:lstStyle/>
        <a:p>
          <a:endParaRPr lang="en-US"/>
        </a:p>
      </dgm:t>
    </dgm:pt>
    <dgm:pt modelId="{53FEAE13-29B8-489A-9BC1-71441E2163AC}" type="sibTrans" cxnId="{DFA7C807-2702-4AA0-8FA0-C15D41F95BFF}">
      <dgm:prSet/>
      <dgm:spPr/>
      <dgm:t>
        <a:bodyPr/>
        <a:lstStyle/>
        <a:p>
          <a:endParaRPr lang="en-US"/>
        </a:p>
      </dgm:t>
    </dgm:pt>
    <dgm:pt modelId="{1CE227D6-072D-4EDE-A14C-43E2C6B5BA81}">
      <dgm:prSet phldrT="[Text]" custT="1"/>
      <dgm:spPr>
        <a:solidFill>
          <a:schemeClr val="bg2"/>
        </a:solidFill>
        <a:ln w="41275">
          <a:solidFill>
            <a:schemeClr val="tx1"/>
          </a:solidFill>
        </a:ln>
      </dgm:spPr>
      <dgm:t>
        <a:bodyPr/>
        <a:lstStyle/>
        <a:p>
          <a:pPr>
            <a:lnSpc>
              <a:spcPct val="100000"/>
            </a:lnSpc>
            <a:spcAft>
              <a:spcPts val="0"/>
            </a:spcAft>
          </a:pPr>
          <a:r>
            <a:rPr lang="en-US" sz="6500" b="1" dirty="0"/>
            <a:t>Local (89,000</a:t>
          </a:r>
          <a:r>
            <a:rPr lang="en-US" sz="6500" b="1" strike="noStrike" baseline="30000" dirty="0"/>
            <a:t>+</a:t>
          </a:r>
          <a:r>
            <a:rPr lang="en-US" sz="6500" b="1" dirty="0"/>
            <a:t>)</a:t>
          </a:r>
        </a:p>
      </dgm:t>
    </dgm:pt>
    <dgm:pt modelId="{10DF1E6C-0C03-4241-A582-43EC1A63A910}" type="parTrans" cxnId="{818EC4A2-B9B0-42B3-AB0D-19679071E9E7}">
      <dgm:prSet/>
      <dgm:spPr/>
      <dgm:t>
        <a:bodyPr/>
        <a:lstStyle/>
        <a:p>
          <a:endParaRPr lang="en-US"/>
        </a:p>
      </dgm:t>
    </dgm:pt>
    <dgm:pt modelId="{9C01079F-8779-4C5D-80B7-858AC638D9E2}" type="sibTrans" cxnId="{818EC4A2-B9B0-42B3-AB0D-19679071E9E7}">
      <dgm:prSet/>
      <dgm:spPr/>
      <dgm:t>
        <a:bodyPr/>
        <a:lstStyle/>
        <a:p>
          <a:endParaRPr lang="en-US"/>
        </a:p>
      </dgm:t>
    </dgm:pt>
    <dgm:pt modelId="{91F4DC6D-B823-4258-A5D5-99F6A1453F2D}" type="pres">
      <dgm:prSet presAssocID="{61BB183A-0D66-4425-9EFD-F0052A5E0A8A}" presName="Name0" presStyleCnt="0">
        <dgm:presLayoutVars>
          <dgm:dir/>
          <dgm:animLvl val="lvl"/>
          <dgm:resizeHandles val="exact"/>
        </dgm:presLayoutVars>
      </dgm:prSet>
      <dgm:spPr/>
    </dgm:pt>
    <dgm:pt modelId="{FF69C08B-FA0F-40E9-9C2A-1181A8D63CAF}" type="pres">
      <dgm:prSet presAssocID="{48FEF44A-1444-4F83-821C-FAFAC6CE7B95}" presName="Name8" presStyleCnt="0"/>
      <dgm:spPr/>
    </dgm:pt>
    <dgm:pt modelId="{E688D0C9-7358-4B8C-9AE5-BD7131544E69}" type="pres">
      <dgm:prSet presAssocID="{48FEF44A-1444-4F83-821C-FAFAC6CE7B95}" presName="level" presStyleLbl="node1" presStyleIdx="0" presStyleCnt="3">
        <dgm:presLayoutVars>
          <dgm:chMax val="1"/>
          <dgm:bulletEnabled val="1"/>
        </dgm:presLayoutVars>
      </dgm:prSet>
      <dgm:spPr/>
      <dgm:t>
        <a:bodyPr/>
        <a:lstStyle/>
        <a:p>
          <a:endParaRPr lang="en-US"/>
        </a:p>
      </dgm:t>
    </dgm:pt>
    <dgm:pt modelId="{6D669381-A8F9-46B8-9D24-CF7BF64531D8}" type="pres">
      <dgm:prSet presAssocID="{48FEF44A-1444-4F83-821C-FAFAC6CE7B95}" presName="levelTx" presStyleLbl="revTx" presStyleIdx="0" presStyleCnt="0">
        <dgm:presLayoutVars>
          <dgm:chMax val="1"/>
          <dgm:bulletEnabled val="1"/>
        </dgm:presLayoutVars>
      </dgm:prSet>
      <dgm:spPr/>
      <dgm:t>
        <a:bodyPr/>
        <a:lstStyle/>
        <a:p>
          <a:endParaRPr lang="en-US"/>
        </a:p>
      </dgm:t>
    </dgm:pt>
    <dgm:pt modelId="{8855CD10-EED2-4423-B0AB-46220A83B546}" type="pres">
      <dgm:prSet presAssocID="{B6F08907-283B-4D13-A4C8-36924E06AF65}" presName="Name8" presStyleCnt="0"/>
      <dgm:spPr/>
    </dgm:pt>
    <dgm:pt modelId="{93D2C312-7340-4DB8-8AEB-C6D636A5B64C}" type="pres">
      <dgm:prSet presAssocID="{B6F08907-283B-4D13-A4C8-36924E06AF65}" presName="level" presStyleLbl="node1" presStyleIdx="1" presStyleCnt="3">
        <dgm:presLayoutVars>
          <dgm:chMax val="1"/>
          <dgm:bulletEnabled val="1"/>
        </dgm:presLayoutVars>
      </dgm:prSet>
      <dgm:spPr/>
      <dgm:t>
        <a:bodyPr/>
        <a:lstStyle/>
        <a:p>
          <a:endParaRPr lang="en-US"/>
        </a:p>
      </dgm:t>
    </dgm:pt>
    <dgm:pt modelId="{4B0025EA-54E7-4621-9AF5-64E7F83CAD9A}" type="pres">
      <dgm:prSet presAssocID="{B6F08907-283B-4D13-A4C8-36924E06AF65}" presName="levelTx" presStyleLbl="revTx" presStyleIdx="0" presStyleCnt="0">
        <dgm:presLayoutVars>
          <dgm:chMax val="1"/>
          <dgm:bulletEnabled val="1"/>
        </dgm:presLayoutVars>
      </dgm:prSet>
      <dgm:spPr/>
      <dgm:t>
        <a:bodyPr/>
        <a:lstStyle/>
        <a:p>
          <a:endParaRPr lang="en-US"/>
        </a:p>
      </dgm:t>
    </dgm:pt>
    <dgm:pt modelId="{9F08C11F-9E10-4B53-AF67-B4C5397C2251}" type="pres">
      <dgm:prSet presAssocID="{1CE227D6-072D-4EDE-A14C-43E2C6B5BA81}" presName="Name8" presStyleCnt="0"/>
      <dgm:spPr/>
    </dgm:pt>
    <dgm:pt modelId="{C829B04A-1E67-439D-BD55-956E86E99DB6}" type="pres">
      <dgm:prSet presAssocID="{1CE227D6-072D-4EDE-A14C-43E2C6B5BA81}" presName="level" presStyleLbl="node1" presStyleIdx="2" presStyleCnt="3">
        <dgm:presLayoutVars>
          <dgm:chMax val="1"/>
          <dgm:bulletEnabled val="1"/>
        </dgm:presLayoutVars>
      </dgm:prSet>
      <dgm:spPr/>
      <dgm:t>
        <a:bodyPr/>
        <a:lstStyle/>
        <a:p>
          <a:endParaRPr lang="en-US"/>
        </a:p>
      </dgm:t>
    </dgm:pt>
    <dgm:pt modelId="{E7E66DBB-DB5E-49D6-938D-FB10AE485A1D}" type="pres">
      <dgm:prSet presAssocID="{1CE227D6-072D-4EDE-A14C-43E2C6B5BA81}" presName="levelTx" presStyleLbl="revTx" presStyleIdx="0" presStyleCnt="0">
        <dgm:presLayoutVars>
          <dgm:chMax val="1"/>
          <dgm:bulletEnabled val="1"/>
        </dgm:presLayoutVars>
      </dgm:prSet>
      <dgm:spPr/>
      <dgm:t>
        <a:bodyPr/>
        <a:lstStyle/>
        <a:p>
          <a:endParaRPr lang="en-US"/>
        </a:p>
      </dgm:t>
    </dgm:pt>
  </dgm:ptLst>
  <dgm:cxnLst>
    <dgm:cxn modelId="{FBBE36A0-01A0-4548-A371-898A1703686A}" type="presOf" srcId="{1CE227D6-072D-4EDE-A14C-43E2C6B5BA81}" destId="{C829B04A-1E67-439D-BD55-956E86E99DB6}" srcOrd="0" destOrd="0" presId="urn:microsoft.com/office/officeart/2005/8/layout/pyramid1"/>
    <dgm:cxn modelId="{84F93789-BEF4-430C-A6A2-63D6FF9E6A4E}" type="presOf" srcId="{48FEF44A-1444-4F83-821C-FAFAC6CE7B95}" destId="{E688D0C9-7358-4B8C-9AE5-BD7131544E69}" srcOrd="0" destOrd="0" presId="urn:microsoft.com/office/officeart/2005/8/layout/pyramid1"/>
    <dgm:cxn modelId="{4D07651F-3302-4D06-9BB1-DCA428C7A8F0}" type="presOf" srcId="{B6F08907-283B-4D13-A4C8-36924E06AF65}" destId="{93D2C312-7340-4DB8-8AEB-C6D636A5B64C}" srcOrd="0" destOrd="0" presId="urn:microsoft.com/office/officeart/2005/8/layout/pyramid1"/>
    <dgm:cxn modelId="{A90D47A8-8F86-408C-BC4C-EADD07EBD8FD}" type="presOf" srcId="{B6F08907-283B-4D13-A4C8-36924E06AF65}" destId="{4B0025EA-54E7-4621-9AF5-64E7F83CAD9A}" srcOrd="1" destOrd="0" presId="urn:microsoft.com/office/officeart/2005/8/layout/pyramid1"/>
    <dgm:cxn modelId="{EE94D956-D57F-44E5-9391-8C7C5533E1E4}" srcId="{61BB183A-0D66-4425-9EFD-F0052A5E0A8A}" destId="{48FEF44A-1444-4F83-821C-FAFAC6CE7B95}" srcOrd="0" destOrd="0" parTransId="{824AC5FF-98A2-40DA-AD16-6FBEB720C9E6}" sibTransId="{1039BB13-BCC9-474F-91C8-1518AB8BF661}"/>
    <dgm:cxn modelId="{CDB3DCE3-BE5C-4A24-AE74-0E7523A86AC4}" type="presOf" srcId="{48FEF44A-1444-4F83-821C-FAFAC6CE7B95}" destId="{6D669381-A8F9-46B8-9D24-CF7BF64531D8}" srcOrd="1" destOrd="0" presId="urn:microsoft.com/office/officeart/2005/8/layout/pyramid1"/>
    <dgm:cxn modelId="{B86B04B1-3955-4DD9-8C4C-191F6D0EF6E4}" type="presOf" srcId="{61BB183A-0D66-4425-9EFD-F0052A5E0A8A}" destId="{91F4DC6D-B823-4258-A5D5-99F6A1453F2D}" srcOrd="0" destOrd="0" presId="urn:microsoft.com/office/officeart/2005/8/layout/pyramid1"/>
    <dgm:cxn modelId="{818EC4A2-B9B0-42B3-AB0D-19679071E9E7}" srcId="{61BB183A-0D66-4425-9EFD-F0052A5E0A8A}" destId="{1CE227D6-072D-4EDE-A14C-43E2C6B5BA81}" srcOrd="2" destOrd="0" parTransId="{10DF1E6C-0C03-4241-A582-43EC1A63A910}" sibTransId="{9C01079F-8779-4C5D-80B7-858AC638D9E2}"/>
    <dgm:cxn modelId="{019DDD20-AC93-474E-AB3E-D4BD0CF54DEF}" type="presOf" srcId="{1CE227D6-072D-4EDE-A14C-43E2C6B5BA81}" destId="{E7E66DBB-DB5E-49D6-938D-FB10AE485A1D}" srcOrd="1" destOrd="0" presId="urn:microsoft.com/office/officeart/2005/8/layout/pyramid1"/>
    <dgm:cxn modelId="{DFA7C807-2702-4AA0-8FA0-C15D41F95BFF}" srcId="{61BB183A-0D66-4425-9EFD-F0052A5E0A8A}" destId="{B6F08907-283B-4D13-A4C8-36924E06AF65}" srcOrd="1" destOrd="0" parTransId="{CFB7401F-24ED-4761-A705-B97BBDD9D359}" sibTransId="{53FEAE13-29B8-489A-9BC1-71441E2163AC}"/>
    <dgm:cxn modelId="{90D0026D-46CB-4FF6-A971-15FED6D4DF2E}" type="presParOf" srcId="{91F4DC6D-B823-4258-A5D5-99F6A1453F2D}" destId="{FF69C08B-FA0F-40E9-9C2A-1181A8D63CAF}" srcOrd="0" destOrd="0" presId="urn:microsoft.com/office/officeart/2005/8/layout/pyramid1"/>
    <dgm:cxn modelId="{E0D7CBA8-F237-4EE7-B6A1-7BDBA94DE51D}" type="presParOf" srcId="{FF69C08B-FA0F-40E9-9C2A-1181A8D63CAF}" destId="{E688D0C9-7358-4B8C-9AE5-BD7131544E69}" srcOrd="0" destOrd="0" presId="urn:microsoft.com/office/officeart/2005/8/layout/pyramid1"/>
    <dgm:cxn modelId="{1949F76B-ABD2-420C-BE6B-2FC0824811EB}" type="presParOf" srcId="{FF69C08B-FA0F-40E9-9C2A-1181A8D63CAF}" destId="{6D669381-A8F9-46B8-9D24-CF7BF64531D8}" srcOrd="1" destOrd="0" presId="urn:microsoft.com/office/officeart/2005/8/layout/pyramid1"/>
    <dgm:cxn modelId="{72AE5DA4-4B56-4CAE-B683-76984C3A3194}" type="presParOf" srcId="{91F4DC6D-B823-4258-A5D5-99F6A1453F2D}" destId="{8855CD10-EED2-4423-B0AB-46220A83B546}" srcOrd="1" destOrd="0" presId="urn:microsoft.com/office/officeart/2005/8/layout/pyramid1"/>
    <dgm:cxn modelId="{D2F60442-CE0A-4B46-B057-CCC18F4AB5C1}" type="presParOf" srcId="{8855CD10-EED2-4423-B0AB-46220A83B546}" destId="{93D2C312-7340-4DB8-8AEB-C6D636A5B64C}" srcOrd="0" destOrd="0" presId="urn:microsoft.com/office/officeart/2005/8/layout/pyramid1"/>
    <dgm:cxn modelId="{307A5911-F1F4-458A-9802-CAAB5921A70F}" type="presParOf" srcId="{8855CD10-EED2-4423-B0AB-46220A83B546}" destId="{4B0025EA-54E7-4621-9AF5-64E7F83CAD9A}" srcOrd="1" destOrd="0" presId="urn:microsoft.com/office/officeart/2005/8/layout/pyramid1"/>
    <dgm:cxn modelId="{594B4E83-E1A4-4B65-BC36-EE1F9C67FD13}" type="presParOf" srcId="{91F4DC6D-B823-4258-A5D5-99F6A1453F2D}" destId="{9F08C11F-9E10-4B53-AF67-B4C5397C2251}" srcOrd="2" destOrd="0" presId="urn:microsoft.com/office/officeart/2005/8/layout/pyramid1"/>
    <dgm:cxn modelId="{F744B14F-F436-40AA-B172-7EEAD065B529}" type="presParOf" srcId="{9F08C11F-9E10-4B53-AF67-B4C5397C2251}" destId="{C829B04A-1E67-439D-BD55-956E86E99DB6}" srcOrd="0" destOrd="0" presId="urn:microsoft.com/office/officeart/2005/8/layout/pyramid1"/>
    <dgm:cxn modelId="{CC7E438B-AF76-4EBE-A6F2-F0FEBF1692A4}" type="presParOf" srcId="{9F08C11F-9E10-4B53-AF67-B4C5397C2251}" destId="{E7E66DBB-DB5E-49D6-938D-FB10AE485A1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BB183A-0D66-4425-9EFD-F0052A5E0A8A}" type="doc">
      <dgm:prSet loTypeId="urn:microsoft.com/office/officeart/2005/8/layout/pyramid1" loCatId="pyramid" qsTypeId="urn:microsoft.com/office/officeart/2005/8/quickstyle/simple1" qsCatId="simple" csTypeId="urn:microsoft.com/office/officeart/2005/8/colors/accent1_2" csCatId="accent1" phldr="1"/>
      <dgm:spPr/>
    </dgm:pt>
    <dgm:pt modelId="{B6F08907-283B-4D13-A4C8-36924E06AF65}">
      <dgm:prSet phldrT="[Text]" custT="1"/>
      <dgm:spPr>
        <a:solidFill>
          <a:schemeClr val="bg2"/>
        </a:solidFill>
      </dgm:spPr>
      <dgm:t>
        <a:bodyPr/>
        <a:lstStyle/>
        <a:p>
          <a:endParaRPr lang="en-US" sz="6000" b="1" dirty="0"/>
        </a:p>
      </dgm:t>
    </dgm:pt>
    <dgm:pt modelId="{53FEAE13-29B8-489A-9BC1-71441E2163AC}" type="sibTrans" cxnId="{DFA7C807-2702-4AA0-8FA0-C15D41F95BFF}">
      <dgm:prSet/>
      <dgm:spPr/>
      <dgm:t>
        <a:bodyPr/>
        <a:lstStyle/>
        <a:p>
          <a:endParaRPr lang="en-US"/>
        </a:p>
      </dgm:t>
    </dgm:pt>
    <dgm:pt modelId="{CFB7401F-24ED-4761-A705-B97BBDD9D359}" type="parTrans" cxnId="{DFA7C807-2702-4AA0-8FA0-C15D41F95BFF}">
      <dgm:prSet/>
      <dgm:spPr/>
      <dgm:t>
        <a:bodyPr/>
        <a:lstStyle/>
        <a:p>
          <a:endParaRPr lang="en-US"/>
        </a:p>
      </dgm:t>
    </dgm:pt>
    <dgm:pt modelId="{91F4DC6D-B823-4258-A5D5-99F6A1453F2D}" type="pres">
      <dgm:prSet presAssocID="{61BB183A-0D66-4425-9EFD-F0052A5E0A8A}" presName="Name0" presStyleCnt="0">
        <dgm:presLayoutVars>
          <dgm:dir/>
          <dgm:animLvl val="lvl"/>
          <dgm:resizeHandles val="exact"/>
        </dgm:presLayoutVars>
      </dgm:prSet>
      <dgm:spPr/>
    </dgm:pt>
    <dgm:pt modelId="{8855CD10-EED2-4423-B0AB-46220A83B546}" type="pres">
      <dgm:prSet presAssocID="{B6F08907-283B-4D13-A4C8-36924E06AF65}" presName="Name8" presStyleCnt="0"/>
      <dgm:spPr/>
    </dgm:pt>
    <dgm:pt modelId="{93D2C312-7340-4DB8-8AEB-C6D636A5B64C}" type="pres">
      <dgm:prSet presAssocID="{B6F08907-283B-4D13-A4C8-36924E06AF65}" presName="level" presStyleLbl="node1" presStyleIdx="0" presStyleCnt="1">
        <dgm:presLayoutVars>
          <dgm:chMax val="1"/>
          <dgm:bulletEnabled val="1"/>
        </dgm:presLayoutVars>
      </dgm:prSet>
      <dgm:spPr/>
      <dgm:t>
        <a:bodyPr/>
        <a:lstStyle/>
        <a:p>
          <a:endParaRPr lang="en-US"/>
        </a:p>
      </dgm:t>
    </dgm:pt>
    <dgm:pt modelId="{4B0025EA-54E7-4621-9AF5-64E7F83CAD9A}" type="pres">
      <dgm:prSet presAssocID="{B6F08907-283B-4D13-A4C8-36924E06AF65}" presName="levelTx" presStyleLbl="revTx" presStyleIdx="0" presStyleCnt="0">
        <dgm:presLayoutVars>
          <dgm:chMax val="1"/>
          <dgm:bulletEnabled val="1"/>
        </dgm:presLayoutVars>
      </dgm:prSet>
      <dgm:spPr/>
      <dgm:t>
        <a:bodyPr/>
        <a:lstStyle/>
        <a:p>
          <a:endParaRPr lang="en-US"/>
        </a:p>
      </dgm:t>
    </dgm:pt>
  </dgm:ptLst>
  <dgm:cxnLst>
    <dgm:cxn modelId="{6E5E7A46-81DA-4D95-B2A1-09BE7FBC7F3C}" type="presOf" srcId="{B6F08907-283B-4D13-A4C8-36924E06AF65}" destId="{93D2C312-7340-4DB8-8AEB-C6D636A5B64C}" srcOrd="0" destOrd="0" presId="urn:microsoft.com/office/officeart/2005/8/layout/pyramid1"/>
    <dgm:cxn modelId="{17A9560B-E934-4480-B8C5-A7A43D6CB514}" type="presOf" srcId="{B6F08907-283B-4D13-A4C8-36924E06AF65}" destId="{4B0025EA-54E7-4621-9AF5-64E7F83CAD9A}" srcOrd="1" destOrd="0" presId="urn:microsoft.com/office/officeart/2005/8/layout/pyramid1"/>
    <dgm:cxn modelId="{A1B3FF57-0DDF-4312-9FA1-CB6EFC781C7B}" type="presOf" srcId="{61BB183A-0D66-4425-9EFD-F0052A5E0A8A}" destId="{91F4DC6D-B823-4258-A5D5-99F6A1453F2D}" srcOrd="0" destOrd="0" presId="urn:microsoft.com/office/officeart/2005/8/layout/pyramid1"/>
    <dgm:cxn modelId="{DFA7C807-2702-4AA0-8FA0-C15D41F95BFF}" srcId="{61BB183A-0D66-4425-9EFD-F0052A5E0A8A}" destId="{B6F08907-283B-4D13-A4C8-36924E06AF65}" srcOrd="0" destOrd="0" parTransId="{CFB7401F-24ED-4761-A705-B97BBDD9D359}" sibTransId="{53FEAE13-29B8-489A-9BC1-71441E2163AC}"/>
    <dgm:cxn modelId="{4454A1FF-F4BB-4362-B94D-8585EF4C29E6}" type="presParOf" srcId="{91F4DC6D-B823-4258-A5D5-99F6A1453F2D}" destId="{8855CD10-EED2-4423-B0AB-46220A83B546}" srcOrd="0" destOrd="0" presId="urn:microsoft.com/office/officeart/2005/8/layout/pyramid1"/>
    <dgm:cxn modelId="{D94935AD-F5B9-4BB1-B519-1922A0EA27C5}" type="presParOf" srcId="{8855CD10-EED2-4423-B0AB-46220A83B546}" destId="{93D2C312-7340-4DB8-8AEB-C6D636A5B64C}" srcOrd="0" destOrd="0" presId="urn:microsoft.com/office/officeart/2005/8/layout/pyramid1"/>
    <dgm:cxn modelId="{56C8BA68-B9F4-447E-8596-86AF45E8B2A5}" type="presParOf" srcId="{8855CD10-EED2-4423-B0AB-46220A83B546}" destId="{4B0025EA-54E7-4621-9AF5-64E7F83CAD9A}"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0723" name="Rectangle 3"/>
          <p:cNvSpPr>
            <a:spLocks noGrp="1" noChangeArrowheads="1"/>
          </p:cNvSpPr>
          <p:nvPr>
            <p:ph type="dt" idx="1"/>
          </p:nvPr>
        </p:nvSpPr>
        <p:spPr bwMode="auto">
          <a:xfrm>
            <a:off x="3884613"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7F54EC0E-1C8D-4C7A-A47E-48C39EA24AC7}" type="datetimeFigureOut">
              <a:rPr lang="en-US"/>
              <a:pPr>
                <a:defRPr/>
              </a:pPr>
              <a:t>2/17/2017</a:t>
            </a:fld>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5800" y="4343400"/>
            <a:ext cx="54864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0727" name="Rectangle 7"/>
          <p:cNvSpPr>
            <a:spLocks noGrp="1" noChangeArrowheads="1"/>
          </p:cNvSpPr>
          <p:nvPr>
            <p:ph type="sldNum" sz="quarter" idx="5"/>
          </p:nvPr>
        </p:nvSpPr>
        <p:spPr bwMode="auto">
          <a:xfrm>
            <a:off x="3884613" y="8685213"/>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4765225D-A6C1-4DFF-9C0F-AE5298C01874}" type="slidenum">
              <a:rPr lang="en-US"/>
              <a:pPr>
                <a:defRPr/>
              </a:pPr>
              <a:t>‹#›</a:t>
            </a:fld>
            <a:endParaRPr lang="en-US"/>
          </a:p>
        </p:txBody>
      </p:sp>
    </p:spTree>
    <p:extLst>
      <p:ext uri="{BB962C8B-B14F-4D97-AF65-F5344CB8AC3E}">
        <p14:creationId xmlns:p14="http://schemas.microsoft.com/office/powerpoint/2010/main" val="3862392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228600" indent="-228600" eaLnBrk="1" hangingPunct="1"/>
            <a:r>
              <a:rPr lang="en-US" b="1" dirty="0"/>
              <a:t>Lesson 10. American Government: State and Local Government.</a:t>
            </a:r>
            <a:endParaRPr lang="en-US" dirty="0"/>
          </a:p>
          <a:p>
            <a:r>
              <a:rPr lang="en-US" sz="1200" kern="1200" dirty="0">
                <a:solidFill>
                  <a:schemeClr val="tx1"/>
                </a:solidFill>
                <a:effectLst/>
                <a:latin typeface="Calibri" pitchFamily="34" charset="0"/>
                <a:ea typeface="+mn-ea"/>
                <a:cs typeface="+mn-cs"/>
              </a:rPr>
              <a:t>This lesson explains the structure and function of state and local government in the United States. </a:t>
            </a:r>
            <a:endParaRPr lang="en-US" sz="1200" b="0" kern="1200" dirty="0">
              <a:solidFill>
                <a:schemeClr val="tx1"/>
              </a:solidFill>
              <a:effectLst/>
              <a:latin typeface="Calibri" pitchFamily="34" charset="0"/>
              <a:ea typeface="+mn-ea"/>
              <a:cs typeface="+mn-cs"/>
            </a:endParaRPr>
          </a:p>
        </p:txBody>
      </p:sp>
      <p:sp>
        <p:nvSpPr>
          <p:cNvPr id="2" name="Footer Placeholder 1"/>
          <p:cNvSpPr>
            <a:spLocks noGrp="1"/>
          </p:cNvSpPr>
          <p:nvPr>
            <p:ph type="ftr" sz="quarter" idx="10"/>
          </p:nvPr>
        </p:nvSpPr>
        <p:spPr/>
        <p:txBody>
          <a:bodyPr/>
          <a:lstStyle/>
          <a:p>
            <a:pPr>
              <a:defRPr/>
            </a:pPr>
            <a:r>
              <a:rPr lang="en-US"/>
              <a:t>Revised 10/01/12</a:t>
            </a:r>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a:t>
            </a:fld>
            <a:endParaRPr lang="en-US"/>
          </a:p>
        </p:txBody>
      </p:sp>
    </p:spTree>
    <p:extLst>
      <p:ext uri="{BB962C8B-B14F-4D97-AF65-F5344CB8AC3E}">
        <p14:creationId xmlns:p14="http://schemas.microsoft.com/office/powerpoint/2010/main" val="1054301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a:ln/>
        </p:spPr>
      </p:sp>
      <p:sp>
        <p:nvSpPr>
          <p:cNvPr id="24578" name="Rectangle 3"/>
          <p:cNvSpPr>
            <a:spLocks noGrp="1"/>
          </p:cNvSpPr>
          <p:nvPr>
            <p:ph type="body" idx="1"/>
          </p:nvPr>
        </p:nvSpPr>
        <p:spPr>
          <a:noFill/>
        </p:spPr>
        <p:txBody>
          <a:bodyPr lIns="91430" tIns="45716" rIns="91430" bIns="45716"/>
          <a:lstStyle/>
          <a:p>
            <a:pPr lvl="0"/>
            <a:r>
              <a:rPr lang="en-US" sz="1200" kern="1200" dirty="0" smtClean="0">
                <a:solidFill>
                  <a:schemeClr val="tx1"/>
                </a:solidFill>
                <a:effectLst/>
                <a:latin typeface="Calibri" pitchFamily="34" charset="0"/>
                <a:ea typeface="+mn-ea"/>
                <a:cs typeface="+mn-cs"/>
              </a:rPr>
              <a:t>While the Constitution gives the federal government certain definite powers, to protect states' rights and individual rights, </a:t>
            </a:r>
            <a:r>
              <a:rPr lang="en-US" sz="1200" b="1" kern="1200" dirty="0" smtClean="0">
                <a:solidFill>
                  <a:schemeClr val="tx1"/>
                </a:solidFill>
                <a:effectLst/>
                <a:latin typeface="Calibri" pitchFamily="34" charset="0"/>
                <a:ea typeface="+mn-ea"/>
                <a:cs typeface="+mn-cs"/>
              </a:rPr>
              <a:t>the 10th Amendment </a:t>
            </a:r>
            <a:r>
              <a:rPr lang="en-US" sz="1200" b="0" kern="1200" dirty="0" smtClean="0">
                <a:solidFill>
                  <a:schemeClr val="tx1"/>
                </a:solidFill>
                <a:effectLst/>
                <a:latin typeface="Calibri" pitchFamily="34" charset="0"/>
                <a:ea typeface="+mn-ea"/>
                <a:cs typeface="+mn-cs"/>
              </a:rPr>
              <a:t>says</a:t>
            </a:r>
            <a:r>
              <a:rPr lang="en-US" sz="1200" kern="1200" dirty="0" smtClean="0">
                <a:solidFill>
                  <a:schemeClr val="tx1"/>
                </a:solidFill>
                <a:effectLst/>
                <a:latin typeface="Calibri" pitchFamily="34" charset="0"/>
                <a:ea typeface="+mn-ea"/>
                <a:cs typeface="+mn-cs"/>
              </a:rPr>
              <a:t> that any powers not given to the federal government belong to the states. Some state powers include providing schooling, education, protection and safety. Protection is police departments, and safety means fire departments. States also give driver’s licenses, and approve zoning and land use. Zoning and land use determines how land is used. This includes whether buildings can be built, what types of buildings can be built, and how they are used. </a:t>
            </a:r>
            <a:endParaRPr lang="en-US" sz="1200" kern="1200" dirty="0">
              <a:solidFill>
                <a:schemeClr val="tx1"/>
              </a:solidFill>
              <a:effectLst/>
              <a:latin typeface="Calibri" pitchFamily="34" charset="0"/>
              <a:ea typeface="+mn-ea"/>
              <a:cs typeface="+mn-cs"/>
            </a:endParaRPr>
          </a:p>
        </p:txBody>
      </p:sp>
    </p:spTree>
    <p:extLst>
      <p:ext uri="{BB962C8B-B14F-4D97-AF65-F5344CB8AC3E}">
        <p14:creationId xmlns:p14="http://schemas.microsoft.com/office/powerpoint/2010/main" val="4030619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a:ln/>
        </p:spPr>
      </p:sp>
      <p:sp>
        <p:nvSpPr>
          <p:cNvPr id="26626" name="Rectangle 3"/>
          <p:cNvSpPr>
            <a:spLocks noGrp="1" noChangeArrowheads="1"/>
          </p:cNvSpPr>
          <p:nvPr>
            <p:ph type="body" idx="1"/>
          </p:nvPr>
        </p:nvSpPr>
        <p:spPr>
          <a:noFill/>
        </p:spPr>
        <p:txBody>
          <a:bodyPr/>
          <a:lstStyle/>
          <a:p>
            <a:pPr eaLnBrk="1" hangingPunct="1"/>
            <a:r>
              <a:rPr lang="en-US" b="1"/>
              <a:t>Question 42. </a:t>
            </a:r>
            <a:r>
              <a:rPr lang="en-US" b="1">
                <a:solidFill>
                  <a:schemeClr val="bg1"/>
                </a:solidFill>
              </a:rPr>
              <a:t>Under our Constitution, some powers belong to the states. What is </a:t>
            </a:r>
            <a:r>
              <a:rPr lang="en-US" b="1" u="sng">
                <a:solidFill>
                  <a:schemeClr val="bg1"/>
                </a:solidFill>
              </a:rPr>
              <a:t>one</a:t>
            </a:r>
            <a:r>
              <a:rPr lang="en-US" b="1">
                <a:solidFill>
                  <a:schemeClr val="bg1"/>
                </a:solidFill>
              </a:rPr>
              <a:t> power of the states? </a:t>
            </a:r>
          </a:p>
          <a:p>
            <a:pPr eaLnBrk="1" hangingPunct="1"/>
            <a:endParaRPr lang="en-US"/>
          </a:p>
        </p:txBody>
      </p:sp>
    </p:spTree>
    <p:extLst>
      <p:ext uri="{BB962C8B-B14F-4D97-AF65-F5344CB8AC3E}">
        <p14:creationId xmlns:p14="http://schemas.microsoft.com/office/powerpoint/2010/main" val="445083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p:spPr>
        <p:txBody>
          <a:bodyPr/>
          <a:lstStyle/>
          <a:p>
            <a:pPr marL="228600" indent="-228600" eaLnBrk="1" hangingPunct="1"/>
            <a:r>
              <a:rPr lang="en-US"/>
              <a:t>According to the Constitution, some of the powers that belong to states are providing schooling, education, protection and safety, giving driver’s licenses, and approving zoning and land use.</a:t>
            </a:r>
          </a:p>
        </p:txBody>
      </p:sp>
    </p:spTree>
    <p:extLst>
      <p:ext uri="{BB962C8B-B14F-4D97-AF65-F5344CB8AC3E}">
        <p14:creationId xmlns:p14="http://schemas.microsoft.com/office/powerpoint/2010/main" val="233778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p:spPr>
        <p:txBody>
          <a:bodyPr/>
          <a:lstStyle/>
          <a:p>
            <a:pPr lvl="0"/>
            <a:r>
              <a:rPr lang="en-US" sz="1200" kern="1200" dirty="0">
                <a:solidFill>
                  <a:schemeClr val="tx1"/>
                </a:solidFill>
                <a:effectLst/>
                <a:latin typeface="Calibri" pitchFamily="34" charset="0"/>
                <a:ea typeface="+mn-ea"/>
                <a:cs typeface="+mn-cs"/>
              </a:rPr>
              <a:t>The United States has three levels of government - federal, state and local. The federal government is the government in Washington D.C. It deals with foreign governments and national issues, creates all federal laws, and upholds the Constitution. In this way, what the federal government does affects all 50 states. </a:t>
            </a:r>
          </a:p>
        </p:txBody>
      </p:sp>
    </p:spTree>
    <p:extLst>
      <p:ext uri="{BB962C8B-B14F-4D97-AF65-F5344CB8AC3E}">
        <p14:creationId xmlns:p14="http://schemas.microsoft.com/office/powerpoint/2010/main" val="4224314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38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lvl="0"/>
            <a:r>
              <a:rPr lang="en-US" sz="1200" kern="1200" dirty="0">
                <a:solidFill>
                  <a:schemeClr val="tx1"/>
                </a:solidFill>
                <a:effectLst/>
                <a:latin typeface="Calibri" pitchFamily="34" charset="0"/>
                <a:ea typeface="+mn-ea"/>
                <a:cs typeface="+mn-cs"/>
              </a:rPr>
              <a:t>The United States has three levels of government - federal, state and local. The federal government is the government in Washington D.C. It deals with foreign governments and national issues, creates all federal laws, and upholds the Constitution. In this way, what the federal government does affects all 50 states. Below the federal government are the 50 individual state governments. State governments have many of the same powers and responsibilities as the federal government, except their power is limited to the state. Below the 50 state governments are more than 89,000 local governments.</a:t>
            </a:r>
          </a:p>
        </p:txBody>
      </p:sp>
      <p:sp>
        <p:nvSpPr>
          <p:cNvPr id="2" name="Footer Placeholder 1"/>
          <p:cNvSpPr>
            <a:spLocks noGrp="1"/>
          </p:cNvSpPr>
          <p:nvPr>
            <p:ph type="ftr" sz="quarter" idx="10"/>
          </p:nvPr>
        </p:nvSpPr>
        <p:spPr/>
        <p:txBody>
          <a:bodyPr/>
          <a:lstStyle/>
          <a:p>
            <a:pPr>
              <a:defRPr/>
            </a:pPr>
            <a:r>
              <a:rPr lang="en-US"/>
              <a:t>Revised 10/01/12</a:t>
            </a:r>
          </a:p>
        </p:txBody>
      </p:sp>
      <p:sp>
        <p:nvSpPr>
          <p:cNvPr id="3" name="Slide Number Placeholder 2"/>
          <p:cNvSpPr>
            <a:spLocks noGrp="1"/>
          </p:cNvSpPr>
          <p:nvPr>
            <p:ph type="sldNum" sz="quarter" idx="11"/>
          </p:nvPr>
        </p:nvSpPr>
        <p:spPr/>
        <p:txBody>
          <a:bodyPr/>
          <a:lstStyle/>
          <a:p>
            <a:pPr>
              <a:defRPr/>
            </a:pPr>
            <a:fld id="{F1BAFE69-3269-4E92-8E5B-77CF2E541B63}" type="slidenum">
              <a:rPr lang="en-US" smtClean="0"/>
              <a:pPr>
                <a:defRPr/>
              </a:pPr>
              <a:t>14</a:t>
            </a:fld>
            <a:endParaRPr lang="en-US"/>
          </a:p>
        </p:txBody>
      </p:sp>
    </p:spTree>
    <p:extLst>
      <p:ext uri="{BB962C8B-B14F-4D97-AF65-F5344CB8AC3E}">
        <p14:creationId xmlns:p14="http://schemas.microsoft.com/office/powerpoint/2010/main" val="2109259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TextEdit="1"/>
          </p:cNvSpPr>
          <p:nvPr>
            <p:ph type="sldImg"/>
          </p:nvPr>
        </p:nvSpPr>
        <p:spPr>
          <a:ln/>
        </p:spPr>
      </p:sp>
      <p:sp>
        <p:nvSpPr>
          <p:cNvPr id="32770" name="Rectangle 3"/>
          <p:cNvSpPr>
            <a:spLocks noGrp="1"/>
          </p:cNvSpPr>
          <p:nvPr>
            <p:ph type="body" idx="1"/>
          </p:nvPr>
        </p:nvSpPr>
        <p:spPr>
          <a:noFill/>
        </p:spPr>
        <p:txBody>
          <a:bodyPr lIns="91430" tIns="45716" rIns="91430" bIns="45716"/>
          <a:lstStyle/>
          <a:p>
            <a:pPr marL="228600" indent="-228600" eaLnBrk="1" hangingPunct="1"/>
            <a:r>
              <a:rPr lang="en-US" dirty="0"/>
              <a:t>The U.S. Constitution sets up the federal government and protects the basic rights of all Americans. Every state also has their own constitution that does similar</a:t>
            </a:r>
            <a:r>
              <a:rPr lang="en-US" baseline="0" dirty="0"/>
              <a:t> </a:t>
            </a:r>
            <a:r>
              <a:rPr lang="en-US" dirty="0"/>
              <a:t>things. While there are many differences between state constitutions and governments, every state government has the same three branches as the federal government: a legislative, executive, and judicial. </a:t>
            </a:r>
          </a:p>
        </p:txBody>
      </p:sp>
    </p:spTree>
    <p:extLst>
      <p:ext uri="{BB962C8B-B14F-4D97-AF65-F5344CB8AC3E}">
        <p14:creationId xmlns:p14="http://schemas.microsoft.com/office/powerpoint/2010/main" val="796942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a:ln/>
        </p:spPr>
      </p:sp>
      <p:sp>
        <p:nvSpPr>
          <p:cNvPr id="34818" name="Rectangle 3"/>
          <p:cNvSpPr>
            <a:spLocks noGrp="1"/>
          </p:cNvSpPr>
          <p:nvPr>
            <p:ph type="body" idx="1"/>
          </p:nvPr>
        </p:nvSpPr>
        <p:spPr>
          <a:noFill/>
        </p:spPr>
        <p:txBody>
          <a:bodyPr lIns="91435" tIns="45718" rIns="91435" bIns="45718"/>
          <a:lstStyle/>
          <a:p>
            <a:pPr lvl="0"/>
            <a:r>
              <a:rPr lang="en-US" sz="1200" kern="1200" dirty="0">
                <a:solidFill>
                  <a:schemeClr val="tx1"/>
                </a:solidFill>
                <a:effectLst/>
                <a:latin typeface="Calibri" pitchFamily="34" charset="0"/>
                <a:ea typeface="+mn-ea"/>
                <a:cs typeface="+mn-cs"/>
              </a:rPr>
              <a:t>In every state except Nebraska, the legislative branch consists of a House of Representatives and Senate. In contrast, Nebraska only has one house of Congress. In Connecticut, the legislature is called the General Assembly and its job is to make state laws. Connecticut's General Assembly has 36 Senators and 151 Representatives. Both Senators and Representatives represent districts containing an equal number of citizens. All Connecticut Senators and Representatives serve 2-year terms and have no term limits. </a:t>
            </a:r>
          </a:p>
        </p:txBody>
      </p:sp>
    </p:spTree>
    <p:extLst>
      <p:ext uri="{BB962C8B-B14F-4D97-AF65-F5344CB8AC3E}">
        <p14:creationId xmlns:p14="http://schemas.microsoft.com/office/powerpoint/2010/main" val="40223131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r>
              <a:rPr lang="en-US" b="1"/>
              <a:t>Question 2. What does the Constitution do?</a:t>
            </a:r>
          </a:p>
        </p:txBody>
      </p:sp>
    </p:spTree>
    <p:extLst>
      <p:ext uri="{BB962C8B-B14F-4D97-AF65-F5344CB8AC3E}">
        <p14:creationId xmlns:p14="http://schemas.microsoft.com/office/powerpoint/2010/main" val="1132964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bwMode="auto">
          <a:noFill/>
          <a:ln>
            <a:solidFill>
              <a:srgbClr val="000000"/>
            </a:solidFill>
            <a:miter lim="800000"/>
            <a:headEnd/>
            <a:tailEnd/>
          </a:ln>
        </p:spPr>
      </p:sp>
      <p:sp>
        <p:nvSpPr>
          <p:cNvPr id="43010" name="Rectangle 3"/>
          <p:cNvSpPr>
            <a:spLocks noGrp="1"/>
          </p:cNvSpPr>
          <p:nvPr>
            <p:ph type="body" idx="1"/>
          </p:nvPr>
        </p:nvSpPr>
        <p:spPr bwMode="auto">
          <a:noFill/>
        </p:spPr>
        <p:txBody>
          <a:bodyPr wrap="square" numCol="1" anchor="t" anchorCtr="0" compatLnSpc="1">
            <a:prstTxWarp prst="textNoShape">
              <a:avLst/>
            </a:prstTxWarp>
          </a:bodyPr>
          <a:lstStyle/>
          <a:p>
            <a:r>
              <a:rPr lang="en-US"/>
              <a:t>The Constitution </a:t>
            </a:r>
          </a:p>
          <a:p>
            <a:pPr>
              <a:buFontTx/>
              <a:buChar char="•"/>
            </a:pPr>
            <a:r>
              <a:rPr lang="en-US"/>
              <a:t>sets up the government</a:t>
            </a:r>
          </a:p>
          <a:p>
            <a:pPr>
              <a:buFontTx/>
              <a:buChar char="•"/>
            </a:pPr>
            <a:r>
              <a:rPr lang="en-US"/>
              <a:t>defines the government</a:t>
            </a:r>
          </a:p>
          <a:p>
            <a:pPr>
              <a:buFontTx/>
              <a:buChar char="•"/>
            </a:pPr>
            <a:r>
              <a:rPr lang="en-US"/>
              <a:t>protects the basic rights of Americans</a:t>
            </a:r>
          </a:p>
        </p:txBody>
      </p:sp>
    </p:spTree>
    <p:extLst>
      <p:ext uri="{BB962C8B-B14F-4D97-AF65-F5344CB8AC3E}">
        <p14:creationId xmlns:p14="http://schemas.microsoft.com/office/powerpoint/2010/main" val="271528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bwMode="auto">
          <a:noFill/>
          <a:ln>
            <a:solidFill>
              <a:srgbClr val="000000"/>
            </a:solidFill>
            <a:miter lim="800000"/>
            <a:headEnd/>
            <a:tailEnd/>
          </a:ln>
        </p:spPr>
      </p:sp>
      <p:sp>
        <p:nvSpPr>
          <p:cNvPr id="45058" name="Rectangle 3"/>
          <p:cNvSpPr>
            <a:spLocks noGrp="1"/>
          </p:cNvSpPr>
          <p:nvPr>
            <p:ph type="body" idx="1"/>
          </p:nvPr>
        </p:nvSpPr>
        <p:spPr bwMode="auto">
          <a:noFill/>
        </p:spPr>
        <p:txBody>
          <a:bodyPr wrap="square" numCol="1" anchor="t" anchorCtr="0" compatLnSpc="1">
            <a:prstTxWarp prst="textNoShape">
              <a:avLst/>
            </a:prstTxWarp>
          </a:bodyPr>
          <a:lstStyle/>
          <a:p>
            <a:r>
              <a:rPr lang="en-US" b="1"/>
              <a:t>Question</a:t>
            </a:r>
            <a:r>
              <a:rPr lang="en-US"/>
              <a:t> </a:t>
            </a:r>
            <a:r>
              <a:rPr lang="en-US" b="1"/>
              <a:t>13. Name </a:t>
            </a:r>
            <a:r>
              <a:rPr lang="en-US" b="1" u="sng"/>
              <a:t>one</a:t>
            </a:r>
            <a:r>
              <a:rPr lang="en-US" b="1"/>
              <a:t> branch or part of the government.</a:t>
            </a:r>
          </a:p>
          <a:p>
            <a:endParaRPr lang="en-US"/>
          </a:p>
        </p:txBody>
      </p:sp>
    </p:spTree>
    <p:extLst>
      <p:ext uri="{BB962C8B-B14F-4D97-AF65-F5344CB8AC3E}">
        <p14:creationId xmlns:p14="http://schemas.microsoft.com/office/powerpoint/2010/main" val="125548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TextEdit="1"/>
          </p:cNvSpPr>
          <p:nvPr>
            <p:ph type="sldImg"/>
          </p:nvPr>
        </p:nvSpPr>
        <p:spPr>
          <a:ln/>
        </p:spPr>
      </p:sp>
      <p:sp>
        <p:nvSpPr>
          <p:cNvPr id="24578" name="Rectangle 3"/>
          <p:cNvSpPr>
            <a:spLocks noGrp="1"/>
          </p:cNvSpPr>
          <p:nvPr>
            <p:ph type="body" idx="1"/>
          </p:nvPr>
        </p:nvSpPr>
        <p:spPr>
          <a:noFill/>
        </p:spPr>
        <p:txBody>
          <a:bodyPr lIns="91430" tIns="45716" rIns="91430" bIns="45716"/>
          <a:lstStyle/>
          <a:p>
            <a:pPr lvl="0"/>
            <a:r>
              <a:rPr lang="en-US" sz="1200" kern="1200" dirty="0">
                <a:solidFill>
                  <a:schemeClr val="tx1"/>
                </a:solidFill>
                <a:effectLst/>
                <a:latin typeface="Calibri" pitchFamily="34" charset="0"/>
                <a:ea typeface="+mn-ea"/>
                <a:cs typeface="+mn-cs"/>
              </a:rPr>
              <a:t>The U.S. Constitution sets up a federal system of government. This type of government has a central government at the top and state governments below. This creates a broader government, encourages experimentation and keeps the government close to the people. Federal and state governments share some powers such as establishing courts, making laws and collecting taxes. Other powers though belong to only one government or the other. Under the Constitution, some powers granted to the federal government are the ability to print money, create an army, declare war, and make treaties with other countries.</a:t>
            </a:r>
          </a:p>
        </p:txBody>
      </p:sp>
    </p:spTree>
    <p:extLst>
      <p:ext uri="{BB962C8B-B14F-4D97-AF65-F5344CB8AC3E}">
        <p14:creationId xmlns:p14="http://schemas.microsoft.com/office/powerpoint/2010/main" val="2917306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TextEdit="1"/>
          </p:cNvSpPr>
          <p:nvPr>
            <p:ph type="sldImg"/>
          </p:nvPr>
        </p:nvSpPr>
        <p:spPr bwMode="auto">
          <a:noFill/>
          <a:ln>
            <a:solidFill>
              <a:srgbClr val="000000"/>
            </a:solidFill>
            <a:miter lim="800000"/>
            <a:headEnd/>
            <a:tailEnd/>
          </a:ln>
        </p:spPr>
      </p:sp>
      <p:sp>
        <p:nvSpPr>
          <p:cNvPr id="47106" name="Rectangle 3"/>
          <p:cNvSpPr>
            <a:spLocks noGrp="1"/>
          </p:cNvSpPr>
          <p:nvPr>
            <p:ph type="body" idx="1"/>
          </p:nvPr>
        </p:nvSpPr>
        <p:spPr bwMode="auto">
          <a:noFill/>
        </p:spPr>
        <p:txBody>
          <a:bodyPr wrap="square" numCol="1" anchor="t" anchorCtr="0" compatLnSpc="1">
            <a:prstTxWarp prst="textNoShape">
              <a:avLst/>
            </a:prstTxWarp>
          </a:bodyPr>
          <a:lstStyle/>
          <a:p>
            <a:pPr marL="224325" indent="-224325"/>
            <a:r>
              <a:rPr lang="en-US" dirty="0"/>
              <a:t>The three parts of the U.S. government are:</a:t>
            </a:r>
          </a:p>
          <a:p>
            <a:pPr marL="224325" indent="-224325">
              <a:buFontTx/>
              <a:buChar char="•"/>
            </a:pPr>
            <a:r>
              <a:rPr lang="en-US" dirty="0"/>
              <a:t>Congress, also called the legislative </a:t>
            </a:r>
          </a:p>
          <a:p>
            <a:pPr marL="224325" indent="-224325">
              <a:buFontTx/>
              <a:buChar char="•"/>
            </a:pPr>
            <a:r>
              <a:rPr lang="en-US" dirty="0"/>
              <a:t>the President, also known as the executive </a:t>
            </a:r>
          </a:p>
          <a:p>
            <a:pPr marL="224325" indent="-224325">
              <a:buFontTx/>
              <a:buChar char="•"/>
            </a:pPr>
            <a:r>
              <a:rPr lang="en-US" dirty="0"/>
              <a:t>and the courts, or the judicial branch </a:t>
            </a:r>
          </a:p>
        </p:txBody>
      </p:sp>
    </p:spTree>
    <p:extLst>
      <p:ext uri="{BB962C8B-B14F-4D97-AF65-F5344CB8AC3E}">
        <p14:creationId xmlns:p14="http://schemas.microsoft.com/office/powerpoint/2010/main" val="13042658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a:ln/>
        </p:spPr>
      </p:sp>
      <p:sp>
        <p:nvSpPr>
          <p:cNvPr id="40962" name="Rectangle 3"/>
          <p:cNvSpPr>
            <a:spLocks noGrp="1"/>
          </p:cNvSpPr>
          <p:nvPr>
            <p:ph type="body" idx="1"/>
          </p:nvPr>
        </p:nvSpPr>
        <p:spPr>
          <a:noFill/>
        </p:spPr>
        <p:txBody>
          <a:bodyPr lIns="91435" tIns="45718" rIns="91435" bIns="45718"/>
          <a:lstStyle/>
          <a:p>
            <a:pPr lvl="0"/>
            <a:r>
              <a:rPr lang="en-US" sz="1200" kern="1200" dirty="0">
                <a:solidFill>
                  <a:schemeClr val="tx1"/>
                </a:solidFill>
                <a:effectLst/>
                <a:latin typeface="Calibri" pitchFamily="34" charset="0"/>
                <a:ea typeface="+mn-ea"/>
                <a:cs typeface="+mn-cs"/>
              </a:rPr>
              <a:t>In addition to the governor, the executive branch in Connecticut includes a Lieutenant Governor, Treasurer, Secretary of State, Comptroller, and Attorney General. The Lieutenant Governor is like the Vice President. He or she is president of the senate, and becomes Governor should the Governor be no longer able to serve. The Treasurer is like a banker and manages all the money the state receives. The Comptroller /con-</a:t>
            </a:r>
            <a:r>
              <a:rPr lang="en-US" sz="1200" kern="1200" dirty="0" err="1">
                <a:solidFill>
                  <a:schemeClr val="tx1"/>
                </a:solidFill>
                <a:effectLst/>
                <a:latin typeface="Calibri" pitchFamily="34" charset="0"/>
                <a:ea typeface="+mn-ea"/>
                <a:cs typeface="+mn-cs"/>
              </a:rPr>
              <a:t>trol</a:t>
            </a:r>
            <a:r>
              <a:rPr lang="en-US" sz="1200" kern="1200" dirty="0">
                <a:solidFill>
                  <a:schemeClr val="tx1"/>
                </a:solidFill>
                <a:effectLst/>
                <a:latin typeface="Calibri" pitchFamily="34" charset="0"/>
                <a:ea typeface="+mn-ea"/>
                <a:cs typeface="+mn-cs"/>
              </a:rPr>
              <a:t>-</a:t>
            </a:r>
            <a:r>
              <a:rPr lang="en-US" sz="1200" kern="1200" dirty="0" err="1">
                <a:solidFill>
                  <a:schemeClr val="tx1"/>
                </a:solidFill>
                <a:effectLst/>
                <a:latin typeface="Calibri" pitchFamily="34" charset="0"/>
                <a:ea typeface="+mn-ea"/>
                <a:cs typeface="+mn-cs"/>
              </a:rPr>
              <a:t>ler</a:t>
            </a:r>
            <a:r>
              <a:rPr lang="en-US" sz="1200" kern="1200" dirty="0">
                <a:solidFill>
                  <a:schemeClr val="tx1"/>
                </a:solidFill>
                <a:effectLst/>
                <a:latin typeface="Calibri" pitchFamily="34" charset="0"/>
                <a:ea typeface="+mn-ea"/>
                <a:cs typeface="+mn-cs"/>
              </a:rPr>
              <a:t>/ is like an accountant and writes financial reports and manages the state's budget. The Secretary of State is responsible for state elections and all public records. The Attorney General is the state's chief legal advisor and chief law enforcement officer. Like the President and Vice President, the Governor and Lieutenant Governor are elected together. However, in Connecticut, members of the executive are not appointed, but elected separately. All members of the executive serve four-year terms, like the governor. </a:t>
            </a:r>
          </a:p>
        </p:txBody>
      </p:sp>
    </p:spTree>
    <p:extLst>
      <p:ext uri="{BB962C8B-B14F-4D97-AF65-F5344CB8AC3E}">
        <p14:creationId xmlns:p14="http://schemas.microsoft.com/office/powerpoint/2010/main" val="3697792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ln/>
        </p:spPr>
      </p:sp>
      <p:sp>
        <p:nvSpPr>
          <p:cNvPr id="38914" name="Rectangle 3"/>
          <p:cNvSpPr>
            <a:spLocks noGrp="1" noChangeArrowheads="1"/>
          </p:cNvSpPr>
          <p:nvPr>
            <p:ph type="body" idx="1"/>
          </p:nvPr>
        </p:nvSpPr>
        <p:spPr>
          <a:noFill/>
        </p:spPr>
        <p:txBody>
          <a:bodyPr/>
          <a:lstStyle/>
          <a:p>
            <a:pPr lvl="0"/>
            <a:r>
              <a:rPr lang="en-US" sz="1200" kern="1200" dirty="0">
                <a:solidFill>
                  <a:schemeClr val="tx1"/>
                </a:solidFill>
                <a:effectLst/>
                <a:latin typeface="Calibri" pitchFamily="34" charset="0"/>
                <a:ea typeface="+mn-ea"/>
                <a:cs typeface="+mn-cs"/>
              </a:rPr>
              <a:t>A governor has similar powers to the president. As head of the state executive, a governor leads the state’s executive branch, proposes legislation, signs bills into law, enforces state laws, and commands the state’s National Guard. Like a President, governors can also veto bills. However, the Connecticut governor can also use a line-item veto. A line-item veto allows the governor to reject parts of a bill without vetoing the whole bill. In 48 states, including Connecticut, governors serve four-year terms. In Vermont and New Hampshire, they serve two-year terms. Connecticut is also one of 14 states that have no term limit for governors. </a:t>
            </a:r>
          </a:p>
        </p:txBody>
      </p:sp>
    </p:spTree>
    <p:extLst>
      <p:ext uri="{BB962C8B-B14F-4D97-AF65-F5344CB8AC3E}">
        <p14:creationId xmlns:p14="http://schemas.microsoft.com/office/powerpoint/2010/main" val="4007928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a:ln/>
        </p:spPr>
      </p:sp>
      <p:sp>
        <p:nvSpPr>
          <p:cNvPr id="43010" name="Rectangle 3"/>
          <p:cNvSpPr>
            <a:spLocks noGrp="1"/>
          </p:cNvSpPr>
          <p:nvPr>
            <p:ph type="body" idx="1"/>
          </p:nvPr>
        </p:nvSpPr>
        <p:spPr>
          <a:noFill/>
        </p:spPr>
        <p:txBody>
          <a:bodyPr lIns="91435" tIns="45718" rIns="91435" bIns="45718"/>
          <a:lstStyle/>
          <a:p>
            <a:pPr lvl="0"/>
            <a:r>
              <a:rPr lang="en-US" sz="1200" kern="1200" dirty="0">
                <a:solidFill>
                  <a:schemeClr val="tx1"/>
                </a:solidFill>
                <a:effectLst/>
                <a:latin typeface="Calibri" pitchFamily="34" charset="0"/>
                <a:ea typeface="+mn-ea"/>
                <a:cs typeface="+mn-cs"/>
              </a:rPr>
              <a:t>In addition to the governor, the executive branch in Connecticut includes a Lieutenant Governor, Treasurer, Secretary of State, Comptroller /con-</a:t>
            </a:r>
            <a:r>
              <a:rPr lang="en-US" sz="1200" kern="1200" dirty="0" err="1">
                <a:solidFill>
                  <a:schemeClr val="tx1"/>
                </a:solidFill>
                <a:effectLst/>
                <a:latin typeface="Calibri" pitchFamily="34" charset="0"/>
                <a:ea typeface="+mn-ea"/>
                <a:cs typeface="+mn-cs"/>
              </a:rPr>
              <a:t>trol</a:t>
            </a:r>
            <a:r>
              <a:rPr lang="en-US" sz="1200" kern="1200" dirty="0">
                <a:solidFill>
                  <a:schemeClr val="tx1"/>
                </a:solidFill>
                <a:effectLst/>
                <a:latin typeface="Calibri" pitchFamily="34" charset="0"/>
                <a:ea typeface="+mn-ea"/>
                <a:cs typeface="+mn-cs"/>
              </a:rPr>
              <a:t>-</a:t>
            </a:r>
            <a:r>
              <a:rPr lang="en-US" sz="1200" kern="1200" dirty="0" err="1">
                <a:solidFill>
                  <a:schemeClr val="tx1"/>
                </a:solidFill>
                <a:effectLst/>
                <a:latin typeface="Calibri" pitchFamily="34" charset="0"/>
                <a:ea typeface="+mn-ea"/>
                <a:cs typeface="+mn-cs"/>
              </a:rPr>
              <a:t>ler</a:t>
            </a:r>
            <a:r>
              <a:rPr lang="en-US" sz="1200" kern="1200" dirty="0">
                <a:solidFill>
                  <a:schemeClr val="tx1"/>
                </a:solidFill>
                <a:effectLst/>
                <a:latin typeface="Calibri" pitchFamily="34" charset="0"/>
                <a:ea typeface="+mn-ea"/>
                <a:cs typeface="+mn-cs"/>
              </a:rPr>
              <a:t>/, and Attorney General. The Lieutenant Governor is like the Vice President. He or she is president of the senate, and becomes Governor should the Governor no longer be able to serve. The Treasurer is like a banker and manages all the money the state receives. The Secretary of State is responsible for state elections and all public records. The Comptroller /con-</a:t>
            </a:r>
            <a:r>
              <a:rPr lang="en-US" sz="1200" kern="1200" dirty="0" err="1">
                <a:solidFill>
                  <a:schemeClr val="tx1"/>
                </a:solidFill>
                <a:effectLst/>
                <a:latin typeface="Calibri" pitchFamily="34" charset="0"/>
                <a:ea typeface="+mn-ea"/>
                <a:cs typeface="+mn-cs"/>
              </a:rPr>
              <a:t>trol</a:t>
            </a:r>
            <a:r>
              <a:rPr lang="en-US" sz="1200" kern="1200" dirty="0">
                <a:solidFill>
                  <a:schemeClr val="tx1"/>
                </a:solidFill>
                <a:effectLst/>
                <a:latin typeface="Calibri" pitchFamily="34" charset="0"/>
                <a:ea typeface="+mn-ea"/>
                <a:cs typeface="+mn-cs"/>
              </a:rPr>
              <a:t>-</a:t>
            </a:r>
            <a:r>
              <a:rPr lang="en-US" sz="1200" kern="1200" dirty="0" err="1">
                <a:solidFill>
                  <a:schemeClr val="tx1"/>
                </a:solidFill>
                <a:effectLst/>
                <a:latin typeface="Calibri" pitchFamily="34" charset="0"/>
                <a:ea typeface="+mn-ea"/>
                <a:cs typeface="+mn-cs"/>
              </a:rPr>
              <a:t>ler</a:t>
            </a:r>
            <a:r>
              <a:rPr lang="en-US" sz="1200" kern="1200" dirty="0">
                <a:solidFill>
                  <a:schemeClr val="tx1"/>
                </a:solidFill>
                <a:effectLst/>
                <a:latin typeface="Calibri" pitchFamily="34" charset="0"/>
                <a:ea typeface="+mn-ea"/>
                <a:cs typeface="+mn-cs"/>
              </a:rPr>
              <a:t>/ is like an accountant and writes financial reports and manages the state's budget. The Attorney General is the state's chief legal advisor and chief law enforcement officer. Like the President and Vice President, the Governor and Lieutenant Governor are elected together. However, in Connecticut, members of the executive are not appointed, but elected separately. All members of the executive serve four-year terms, like the governor. </a:t>
            </a:r>
          </a:p>
        </p:txBody>
      </p:sp>
    </p:spTree>
    <p:extLst>
      <p:ext uri="{BB962C8B-B14F-4D97-AF65-F5344CB8AC3E}">
        <p14:creationId xmlns:p14="http://schemas.microsoft.com/office/powerpoint/2010/main" val="22025064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TextEdit="1"/>
          </p:cNvSpPr>
          <p:nvPr>
            <p:ph type="sldImg"/>
          </p:nvPr>
        </p:nvSpPr>
        <p:spPr>
          <a:ln/>
        </p:spPr>
      </p:sp>
      <p:sp>
        <p:nvSpPr>
          <p:cNvPr id="43010" name="Rectangle 3"/>
          <p:cNvSpPr>
            <a:spLocks noGrp="1"/>
          </p:cNvSpPr>
          <p:nvPr>
            <p:ph type="body" idx="1"/>
          </p:nvPr>
        </p:nvSpPr>
        <p:spPr>
          <a:noFill/>
        </p:spPr>
        <p:txBody>
          <a:bodyPr lIns="91435" tIns="45718" rIns="91435" bIns="45718"/>
          <a:lstStyle/>
          <a:p>
            <a:pPr marL="228600" indent="-228600" eaLnBrk="1" hangingPunct="1"/>
            <a:r>
              <a:rPr lang="en-US" dirty="0"/>
              <a:t>The judicial branch is the state court system. State courts are independent from federal courts, although the two systems sometimes interact. Like the federal court system, each state court system has a highest court. In every state except New York and Maryland, this is the State Supreme Court. If serious enough, a case may move from the state's highest court to the U.S. Supreme Court. Below the top court are a series of lower courts. Appellate Courts are courts of Appeal and Superior Courts hear most serious and trial cases. In addition to the Superior Courts, there are several special courts that deal with minor cases and more specific areas such as juvenile crime, family matters, and traffic violations. </a:t>
            </a:r>
          </a:p>
        </p:txBody>
      </p:sp>
    </p:spTree>
    <p:extLst>
      <p:ext uri="{BB962C8B-B14F-4D97-AF65-F5344CB8AC3E}">
        <p14:creationId xmlns:p14="http://schemas.microsoft.com/office/powerpoint/2010/main" val="470362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TextEdit="1"/>
          </p:cNvSpPr>
          <p:nvPr>
            <p:ph type="sldImg"/>
          </p:nvPr>
        </p:nvSpPr>
        <p:spPr>
          <a:ln/>
        </p:spPr>
      </p:sp>
      <p:sp>
        <p:nvSpPr>
          <p:cNvPr id="45058" name="Rectangle 3"/>
          <p:cNvSpPr>
            <a:spLocks noGrp="1"/>
          </p:cNvSpPr>
          <p:nvPr>
            <p:ph type="body" idx="1"/>
          </p:nvPr>
        </p:nvSpPr>
        <p:spPr>
          <a:noFill/>
        </p:spPr>
        <p:txBody>
          <a:bodyPr lIns="91435" tIns="45718" rIns="91435" bIns="45718"/>
          <a:lstStyle/>
          <a:p>
            <a:pPr marL="228600" indent="-228600" eaLnBrk="1" hangingPunct="1"/>
            <a:r>
              <a:rPr lang="en-US"/>
              <a:t>Connecticut's highest court is the Connecticut Supreme Court. The court has seven justices, including one Chief Justice. Justices are appointed by the governor and approved by the General Assembly. There is no term limit, but Justices must retire when they turn 70. </a:t>
            </a:r>
          </a:p>
        </p:txBody>
      </p:sp>
    </p:spTree>
    <p:extLst>
      <p:ext uri="{BB962C8B-B14F-4D97-AF65-F5344CB8AC3E}">
        <p14:creationId xmlns:p14="http://schemas.microsoft.com/office/powerpoint/2010/main" val="3745313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a:solidFill>
                  <a:schemeClr val="tx1"/>
                </a:solidFill>
                <a:effectLst/>
                <a:latin typeface="+mn-lt"/>
                <a:ea typeface="+mn-ea"/>
                <a:cs typeface="+mn-cs"/>
              </a:rPr>
              <a:t>The two major political parties in the United States are the Democratic party and the Republican party. The elephant is the symbol of the Republican Party and the donkey represents the Democratic Party. While less common, a politician may also be an independent, which means he or she doesn't belong to a political party. Currently, there are two independent senators and several independent representatives in Congress. Both of Connecticut's senators and all five representatives are Democrats. </a:t>
            </a:r>
          </a:p>
        </p:txBody>
      </p:sp>
    </p:spTree>
    <p:extLst>
      <p:ext uri="{BB962C8B-B14F-4D97-AF65-F5344CB8AC3E}">
        <p14:creationId xmlns:p14="http://schemas.microsoft.com/office/powerpoint/2010/main" val="28158975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TextEdit="1"/>
          </p:cNvSpPr>
          <p:nvPr>
            <p:ph type="sldImg"/>
          </p:nvPr>
        </p:nvSpPr>
        <p:spPr>
          <a:ln/>
        </p:spPr>
      </p:sp>
      <p:sp>
        <p:nvSpPr>
          <p:cNvPr id="49154" name="Rectangle 3"/>
          <p:cNvSpPr>
            <a:spLocks noGrp="1"/>
          </p:cNvSpPr>
          <p:nvPr>
            <p:ph type="body" idx="1"/>
          </p:nvPr>
        </p:nvSpPr>
        <p:spPr>
          <a:noFill/>
        </p:spPr>
        <p:txBody>
          <a:bodyPr/>
          <a:lstStyle/>
          <a:p>
            <a:pPr marL="228600" indent="-228600" eaLnBrk="1" hangingPunct="1"/>
            <a:r>
              <a:rPr lang="en-US"/>
              <a:t>For most of its history, the United States has had two major political parties, although the parties and policies have differed over time. Third parties are usually more successful in local elections, but very important in bringing new ideas into national politics. Women's voting rights, child labor laws, the 40-hour work week, and Social Security are all ideas originally promoted by third parties. Currently, the largest third parties in the U.S. are the Libertarian Party, Green Party, and Constitution Party. The Libertarian Party believes in very limited federal government. The most radical form would be a government that only provides police, prisons, courts, and a military. The Green Party promotes grass roots democracy, social justice, non-violence, and environmentalism. The Constitution Party wants greater power given to the states and a federal government guided by a strict interpretation of the Constitution.</a:t>
            </a:r>
          </a:p>
        </p:txBody>
      </p:sp>
    </p:spTree>
    <p:extLst>
      <p:ext uri="{BB962C8B-B14F-4D97-AF65-F5344CB8AC3E}">
        <p14:creationId xmlns:p14="http://schemas.microsoft.com/office/powerpoint/2010/main" val="1246703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Rot="1" noChangeAspect="1" noTextEdit="1"/>
          </p:cNvSpPr>
          <p:nvPr>
            <p:ph type="sldImg"/>
          </p:nvPr>
        </p:nvSpPr>
        <p:spPr>
          <a:ln/>
        </p:spPr>
      </p:sp>
      <p:sp>
        <p:nvSpPr>
          <p:cNvPr id="51202" name="Rectangle 3"/>
          <p:cNvSpPr>
            <a:spLocks noGrp="1"/>
          </p:cNvSpPr>
          <p:nvPr>
            <p:ph type="body" idx="1"/>
          </p:nvPr>
        </p:nvSpPr>
        <p:spPr>
          <a:noFill/>
        </p:spPr>
        <p:txBody>
          <a:bodyPr/>
          <a:lstStyle/>
          <a:p>
            <a:pPr eaLnBrk="1" hangingPunct="1"/>
            <a:r>
              <a:rPr lang="en-US" b="1"/>
              <a:t>Question 45. What are the </a:t>
            </a:r>
            <a:r>
              <a:rPr lang="en-US" b="1" u="sng"/>
              <a:t>two</a:t>
            </a:r>
            <a:r>
              <a:rPr lang="en-US" b="1"/>
              <a:t> major political parties in the United States?</a:t>
            </a:r>
            <a:r>
              <a:rPr lang="en-US"/>
              <a:t> </a:t>
            </a:r>
          </a:p>
        </p:txBody>
      </p:sp>
    </p:spTree>
    <p:extLst>
      <p:ext uri="{BB962C8B-B14F-4D97-AF65-F5344CB8AC3E}">
        <p14:creationId xmlns:p14="http://schemas.microsoft.com/office/powerpoint/2010/main" val="1680780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a:ln/>
        </p:spPr>
      </p:sp>
      <p:sp>
        <p:nvSpPr>
          <p:cNvPr id="53250" name="Rectangle 3"/>
          <p:cNvSpPr>
            <a:spLocks noGrp="1"/>
          </p:cNvSpPr>
          <p:nvPr>
            <p:ph type="body" idx="1"/>
          </p:nvPr>
        </p:nvSpPr>
        <p:spPr>
          <a:noFill/>
        </p:spPr>
        <p:txBody>
          <a:bodyPr/>
          <a:lstStyle/>
          <a:p>
            <a:pPr marL="228600" indent="-228600" eaLnBrk="1" hangingPunct="1"/>
            <a:r>
              <a:rPr lang="en-US"/>
              <a:t>The two major political parties in the United States are the Democratic and Republican parties. The elephant is the symbol of the Republican Party and the donkey represents the Democratic Party. </a:t>
            </a:r>
          </a:p>
        </p:txBody>
      </p:sp>
    </p:spTree>
    <p:extLst>
      <p:ext uri="{BB962C8B-B14F-4D97-AF65-F5344CB8AC3E}">
        <p14:creationId xmlns:p14="http://schemas.microsoft.com/office/powerpoint/2010/main" val="3748358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TextEdit="1"/>
          </p:cNvSpPr>
          <p:nvPr>
            <p:ph type="sldImg"/>
          </p:nvPr>
        </p:nvSpPr>
        <p:spPr>
          <a:ln/>
        </p:spPr>
      </p:sp>
      <p:sp>
        <p:nvSpPr>
          <p:cNvPr id="20482" name="Rectangle 3"/>
          <p:cNvSpPr>
            <a:spLocks noGrp="1"/>
          </p:cNvSpPr>
          <p:nvPr>
            <p:ph type="body" idx="1"/>
          </p:nvPr>
        </p:nvSpPr>
        <p:spPr>
          <a:noFill/>
        </p:spPr>
        <p:txBody>
          <a:bodyPr lIns="91435" tIns="45718" rIns="91435" bIns="45718"/>
          <a:lstStyle/>
          <a:p>
            <a:pPr eaLnBrk="1" hangingPunct="1"/>
            <a:r>
              <a:rPr lang="en-US" b="1"/>
              <a:t>Question 41. Under our Constitution, some powers belong to the federal government. What is one power of the federal government?</a:t>
            </a:r>
            <a:r>
              <a:rPr lang="en-US"/>
              <a:t> </a:t>
            </a:r>
          </a:p>
        </p:txBody>
      </p:sp>
    </p:spTree>
    <p:extLst>
      <p:ext uri="{BB962C8B-B14F-4D97-AF65-F5344CB8AC3E}">
        <p14:creationId xmlns:p14="http://schemas.microsoft.com/office/powerpoint/2010/main" val="834246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p:spPr>
        <p:txBody>
          <a:bodyPr/>
          <a:lstStyle/>
          <a:p>
            <a:pPr marL="228600" indent="-228600" eaLnBrk="1" hangingPunct="1"/>
            <a:r>
              <a:rPr lang="en-US" dirty="0"/>
              <a:t>In 2010, </a:t>
            </a:r>
            <a:r>
              <a:rPr lang="en-US" dirty="0" err="1"/>
              <a:t>Dannel</a:t>
            </a:r>
            <a:r>
              <a:rPr lang="en-US" dirty="0"/>
              <a:t> Malloy was elected Connecticut's new governor. He is Connecticut's first Democratic governor in 20 years. Before he was governor, Malloy was the mayor of Stamford. The Lieutenant Governor is Nancy Wyman. She is also a Democrat and was Comptroller for 16 years before being elected Lieutenant Governor. </a:t>
            </a:r>
          </a:p>
        </p:txBody>
      </p:sp>
    </p:spTree>
    <p:extLst>
      <p:ext uri="{BB962C8B-B14F-4D97-AF65-F5344CB8AC3E}">
        <p14:creationId xmlns:p14="http://schemas.microsoft.com/office/powerpoint/2010/main" val="24349516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Rot="1" noChangeAspect="1" noChangeArrowheads="1" noTextEdit="1"/>
          </p:cNvSpPr>
          <p:nvPr>
            <p:ph type="sldImg"/>
          </p:nvPr>
        </p:nvSpPr>
        <p:spPr>
          <a:ln/>
        </p:spPr>
      </p:sp>
      <p:sp>
        <p:nvSpPr>
          <p:cNvPr id="57346" name="Rectangle 3"/>
          <p:cNvSpPr>
            <a:spLocks noGrp="1" noChangeArrowheads="1"/>
          </p:cNvSpPr>
          <p:nvPr>
            <p:ph type="body" idx="1"/>
          </p:nvPr>
        </p:nvSpPr>
        <p:spPr>
          <a:noFill/>
        </p:spPr>
        <p:txBody>
          <a:bodyPr/>
          <a:lstStyle/>
          <a:p>
            <a:pPr eaLnBrk="1" hangingPunct="1"/>
            <a:r>
              <a:rPr lang="en-US" b="1"/>
              <a:t>Question 43. </a:t>
            </a:r>
            <a:r>
              <a:rPr lang="en-US" b="1">
                <a:solidFill>
                  <a:schemeClr val="bg1"/>
                </a:solidFill>
              </a:rPr>
              <a:t>Who is the Governor of your state now?</a:t>
            </a:r>
            <a:endParaRPr lang="en-US"/>
          </a:p>
        </p:txBody>
      </p:sp>
    </p:spTree>
    <p:extLst>
      <p:ext uri="{BB962C8B-B14F-4D97-AF65-F5344CB8AC3E}">
        <p14:creationId xmlns:p14="http://schemas.microsoft.com/office/powerpoint/2010/main" val="3058543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Rot="1" noChangeAspect="1" noChangeArrowheads="1" noTextEdit="1"/>
          </p:cNvSpPr>
          <p:nvPr>
            <p:ph type="sldImg"/>
          </p:nvPr>
        </p:nvSpPr>
        <p:spPr>
          <a:ln/>
        </p:spPr>
      </p:sp>
      <p:sp>
        <p:nvSpPr>
          <p:cNvPr id="59394" name="Rectangle 3"/>
          <p:cNvSpPr>
            <a:spLocks noGrp="1" noChangeArrowheads="1"/>
          </p:cNvSpPr>
          <p:nvPr>
            <p:ph type="body" idx="1"/>
          </p:nvPr>
        </p:nvSpPr>
        <p:spPr>
          <a:noFill/>
        </p:spPr>
        <p:txBody>
          <a:bodyPr/>
          <a:lstStyle/>
          <a:p>
            <a:pPr marL="228600" indent="-228600" eaLnBrk="1" hangingPunct="1"/>
            <a:r>
              <a:rPr lang="en-US"/>
              <a:t>Dannel Malloy. The Governor of Connecticut is Dannel Malloy. </a:t>
            </a:r>
          </a:p>
        </p:txBody>
      </p:sp>
    </p:spTree>
    <p:extLst>
      <p:ext uri="{BB962C8B-B14F-4D97-AF65-F5344CB8AC3E}">
        <p14:creationId xmlns:p14="http://schemas.microsoft.com/office/powerpoint/2010/main" val="1753609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noChangeArrowheads="1" noTextEdit="1"/>
          </p:cNvSpPr>
          <p:nvPr>
            <p:ph type="sldImg"/>
          </p:nvPr>
        </p:nvSpPr>
        <p:spPr>
          <a:ln/>
        </p:spPr>
      </p:sp>
      <p:sp>
        <p:nvSpPr>
          <p:cNvPr id="61442" name="Rectangle 3"/>
          <p:cNvSpPr>
            <a:spLocks noGrp="1" noChangeArrowheads="1"/>
          </p:cNvSpPr>
          <p:nvPr>
            <p:ph type="body" idx="1"/>
          </p:nvPr>
        </p:nvSpPr>
        <p:spPr>
          <a:noFill/>
        </p:spPr>
        <p:txBody>
          <a:bodyPr/>
          <a:lstStyle/>
          <a:p>
            <a:pPr marL="228600" indent="-228600" eaLnBrk="1" hangingPunct="1"/>
            <a:r>
              <a:rPr lang="en-US"/>
              <a:t>Hartford is the capital of Connecticut, but Connecticut originally had two capitals, Hartford and New Haven. Every two years, the government moved from one city to the other. As Connecticut and its government grew, however, this arrangement became too inefficient. In 1873, a referendum was held to choose which city would become the state's only capital. Hartford won and, in 1879, a new state capital building was completed. </a:t>
            </a:r>
          </a:p>
        </p:txBody>
      </p:sp>
    </p:spTree>
    <p:extLst>
      <p:ext uri="{BB962C8B-B14F-4D97-AF65-F5344CB8AC3E}">
        <p14:creationId xmlns:p14="http://schemas.microsoft.com/office/powerpoint/2010/main" val="1607126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ln/>
        </p:spPr>
      </p:sp>
      <p:sp>
        <p:nvSpPr>
          <p:cNvPr id="63490" name="Rectangle 3"/>
          <p:cNvSpPr>
            <a:spLocks noGrp="1" noChangeArrowheads="1"/>
          </p:cNvSpPr>
          <p:nvPr>
            <p:ph type="body" idx="1"/>
          </p:nvPr>
        </p:nvSpPr>
        <p:spPr>
          <a:noFill/>
        </p:spPr>
        <p:txBody>
          <a:bodyPr/>
          <a:lstStyle/>
          <a:p>
            <a:pPr eaLnBrk="1" hangingPunct="1"/>
            <a:r>
              <a:rPr lang="en-US" b="1"/>
              <a:t>Question 44. What is the capital of your state?</a:t>
            </a:r>
            <a:r>
              <a:rPr lang="en-US"/>
              <a:t> </a:t>
            </a:r>
          </a:p>
        </p:txBody>
      </p:sp>
    </p:spTree>
    <p:extLst>
      <p:ext uri="{BB962C8B-B14F-4D97-AF65-F5344CB8AC3E}">
        <p14:creationId xmlns:p14="http://schemas.microsoft.com/office/powerpoint/2010/main" val="80867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Rot="1" noChangeAspect="1" noChangeArrowheads="1" noTextEdit="1"/>
          </p:cNvSpPr>
          <p:nvPr>
            <p:ph type="sldImg"/>
          </p:nvPr>
        </p:nvSpPr>
        <p:spPr>
          <a:ln/>
        </p:spPr>
      </p:sp>
      <p:sp>
        <p:nvSpPr>
          <p:cNvPr id="65538" name="Rectangle 3"/>
          <p:cNvSpPr>
            <a:spLocks noGrp="1" noChangeArrowheads="1"/>
          </p:cNvSpPr>
          <p:nvPr>
            <p:ph type="body" idx="1"/>
          </p:nvPr>
        </p:nvSpPr>
        <p:spPr>
          <a:noFill/>
        </p:spPr>
        <p:txBody>
          <a:bodyPr/>
          <a:lstStyle/>
          <a:p>
            <a:pPr eaLnBrk="1" hangingPunct="1"/>
            <a:r>
              <a:rPr lang="en-US"/>
              <a:t>The capital of Connecticut is Hartford. This is a picture of Main Street in downtown Hartford. </a:t>
            </a:r>
          </a:p>
        </p:txBody>
      </p:sp>
    </p:spTree>
    <p:extLst>
      <p:ext uri="{BB962C8B-B14F-4D97-AF65-F5344CB8AC3E}">
        <p14:creationId xmlns:p14="http://schemas.microsoft.com/office/powerpoint/2010/main" val="2440556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Rot="1" noChangeAspect="1" noChangeArrowheads="1" noTextEdit="1"/>
          </p:cNvSpPr>
          <p:nvPr>
            <p:ph type="sldImg"/>
          </p:nvPr>
        </p:nvSpPr>
        <p:spPr>
          <a:ln/>
        </p:spPr>
      </p:sp>
      <p:sp>
        <p:nvSpPr>
          <p:cNvPr id="67586" name="Rectangle 3"/>
          <p:cNvSpPr>
            <a:spLocks noGrp="1" noChangeArrowheads="1"/>
          </p:cNvSpPr>
          <p:nvPr>
            <p:ph type="body" idx="1"/>
          </p:nvPr>
        </p:nvSpPr>
        <p:spPr>
          <a:noFill/>
        </p:spPr>
        <p:txBody>
          <a:bodyPr/>
          <a:lstStyle/>
          <a:p>
            <a:pPr lvl="0"/>
            <a:r>
              <a:rPr lang="en-US" sz="1200" kern="1200" dirty="0">
                <a:solidFill>
                  <a:schemeClr val="tx1"/>
                </a:solidFill>
                <a:effectLst/>
                <a:latin typeface="Calibri" pitchFamily="34" charset="0"/>
                <a:ea typeface="+mn-ea"/>
                <a:cs typeface="+mn-cs"/>
              </a:rPr>
              <a:t>Under each state government are numerous local governments. The structure and function of local government varies depending upon the state. However, local governments have many of the same powers as federal and state government such as the power to make laws and to collect taxes. More importantly, they also provide services like police and fire departments, trash collection, street lighting, road maintenance, and voter registration. </a:t>
            </a:r>
          </a:p>
        </p:txBody>
      </p:sp>
    </p:spTree>
    <p:extLst>
      <p:ext uri="{BB962C8B-B14F-4D97-AF65-F5344CB8AC3E}">
        <p14:creationId xmlns:p14="http://schemas.microsoft.com/office/powerpoint/2010/main" val="26775292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p:spPr>
        <p:txBody>
          <a:bodyPr/>
          <a:lstStyle/>
          <a:p>
            <a:pPr marL="228600" indent="-228600" eaLnBrk="1" hangingPunct="1"/>
            <a:r>
              <a:rPr lang="en-US" dirty="0"/>
              <a:t>Connecticut, like other states in New England, does not have county governments. Instead, local government is based on cities, towns, and boroughs. Cities and towns are equal under state law, while a borough is part of a town and therefore not fully independent. In Connecticut, cities are governed by a mayor and city council. Towns are run by either a mayor, first selectman, or town manager plus some form of council. In most Connecticut towns, legislative work is conducted through a town meeting. This is a form of direct democracy which allows citizens to directly express their views and vote on proposals. Most town governments have 4-year terms. </a:t>
            </a:r>
          </a:p>
        </p:txBody>
      </p:sp>
    </p:spTree>
    <p:extLst>
      <p:ext uri="{BB962C8B-B14F-4D97-AF65-F5344CB8AC3E}">
        <p14:creationId xmlns:p14="http://schemas.microsoft.com/office/powerpoint/2010/main" val="3567739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Rot="1" noChangeAspect="1" noChangeArrowheads="1" noTextEdit="1"/>
          </p:cNvSpPr>
          <p:nvPr>
            <p:ph type="sldImg"/>
          </p:nvPr>
        </p:nvSpPr>
        <p:spPr>
          <a:ln/>
        </p:spPr>
      </p:sp>
      <p:sp>
        <p:nvSpPr>
          <p:cNvPr id="71682" name="Rectangle 3"/>
          <p:cNvSpPr>
            <a:spLocks noGrp="1" noChangeArrowheads="1"/>
          </p:cNvSpPr>
          <p:nvPr>
            <p:ph type="body" idx="1"/>
          </p:nvPr>
        </p:nvSpPr>
        <p:spPr>
          <a:noFill/>
        </p:spPr>
        <p:txBody>
          <a:bodyPr/>
          <a:lstStyle/>
          <a:p>
            <a:pPr eaLnBrk="1" hangingPunct="1"/>
            <a:r>
              <a:rPr lang="en-US" dirty="0"/>
              <a:t>The Mayor of Hartford is Luke </a:t>
            </a:r>
            <a:r>
              <a:rPr lang="en-US" dirty="0" err="1"/>
              <a:t>Bronin</a:t>
            </a:r>
            <a:r>
              <a:rPr lang="en-US" dirty="0"/>
              <a:t>. He is a Democrat and was elected in 2016. </a:t>
            </a:r>
          </a:p>
        </p:txBody>
      </p:sp>
    </p:spTree>
    <p:extLst>
      <p:ext uri="{BB962C8B-B14F-4D97-AF65-F5344CB8AC3E}">
        <p14:creationId xmlns:p14="http://schemas.microsoft.com/office/powerpoint/2010/main" val="3592758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a:ln/>
        </p:spPr>
      </p:sp>
      <p:sp>
        <p:nvSpPr>
          <p:cNvPr id="22530" name="Rectangle 3"/>
          <p:cNvSpPr>
            <a:spLocks noGrp="1"/>
          </p:cNvSpPr>
          <p:nvPr>
            <p:ph type="body" idx="1"/>
          </p:nvPr>
        </p:nvSpPr>
        <p:spPr>
          <a:noFill/>
        </p:spPr>
        <p:txBody>
          <a:bodyPr lIns="91435" tIns="45718" rIns="91435" bIns="45718"/>
          <a:lstStyle/>
          <a:p>
            <a:pPr marL="228600" indent="-228600" eaLnBrk="1" hangingPunct="1"/>
            <a:r>
              <a:rPr lang="en-US"/>
              <a:t>Some powers that belong to the federal government are the powers to</a:t>
            </a:r>
          </a:p>
          <a:p>
            <a:pPr marL="228600" indent="-228600" eaLnBrk="1" hangingPunct="1">
              <a:buFontTx/>
              <a:buChar char="•"/>
            </a:pPr>
            <a:r>
              <a:rPr lang="en-US"/>
              <a:t>print money</a:t>
            </a:r>
          </a:p>
          <a:p>
            <a:pPr marL="228600" indent="-228600" eaLnBrk="1" hangingPunct="1">
              <a:buFontTx/>
              <a:buChar char="•"/>
            </a:pPr>
            <a:r>
              <a:rPr lang="en-US"/>
              <a:t>declare war</a:t>
            </a:r>
          </a:p>
          <a:p>
            <a:pPr marL="228600" indent="-228600" eaLnBrk="1" hangingPunct="1">
              <a:buFontTx/>
              <a:buChar char="•"/>
            </a:pPr>
            <a:r>
              <a:rPr lang="en-US"/>
              <a:t>create an army</a:t>
            </a:r>
          </a:p>
          <a:p>
            <a:pPr marL="228600" indent="-228600" eaLnBrk="1" hangingPunct="1">
              <a:buFontTx/>
              <a:buChar char="•"/>
            </a:pPr>
            <a:r>
              <a:rPr lang="en-US"/>
              <a:t>and make treaties </a:t>
            </a:r>
          </a:p>
        </p:txBody>
      </p:sp>
    </p:spTree>
    <p:extLst>
      <p:ext uri="{BB962C8B-B14F-4D97-AF65-F5344CB8AC3E}">
        <p14:creationId xmlns:p14="http://schemas.microsoft.com/office/powerpoint/2010/main" val="1011045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Rot="1" noChangeAspect="1" noTextEdit="1"/>
          </p:cNvSpPr>
          <p:nvPr>
            <p:ph type="sldImg"/>
          </p:nvPr>
        </p:nvSpPr>
        <p:spPr bwMode="auto">
          <a:noFill/>
          <a:ln>
            <a:solidFill>
              <a:srgbClr val="000000"/>
            </a:solidFill>
            <a:miter lim="800000"/>
            <a:headEnd/>
            <a:tailEnd/>
          </a:ln>
        </p:spPr>
      </p:sp>
      <p:sp>
        <p:nvSpPr>
          <p:cNvPr id="88066" name="Rectangle 3"/>
          <p:cNvSpPr>
            <a:spLocks noGrp="1"/>
          </p:cNvSpPr>
          <p:nvPr>
            <p:ph type="body" idx="1"/>
          </p:nvPr>
        </p:nvSpPr>
        <p:spPr bwMode="auto">
          <a:noFill/>
        </p:spPr>
        <p:txBody>
          <a:bodyPr wrap="square" numCol="1" anchor="t" anchorCtr="0" compatLnSpc="1">
            <a:prstTxWarp prst="textNoShape">
              <a:avLst/>
            </a:prstTxWarp>
          </a:bodyPr>
          <a:lstStyle/>
          <a:p>
            <a:pPr lvl="0"/>
            <a:r>
              <a:rPr lang="en-US" sz="1200" kern="1200" dirty="0" smtClean="0">
                <a:solidFill>
                  <a:schemeClr val="tx1"/>
                </a:solidFill>
                <a:effectLst/>
                <a:latin typeface="Calibri" pitchFamily="34" charset="0"/>
                <a:ea typeface="+mn-ea"/>
                <a:cs typeface="+mn-cs"/>
              </a:rPr>
              <a:t>The Founding Fathers included procedures to allow changes or additions to be made to the Constitution. These changes are called amendments. Because the original Constitution did not guarantee certain rights, including states' rights, Thomas Jefferson convinced James Madison to add a series of amendments to limit government power and guarantee certain individual rights. These first ten amendments to the Constitution are called </a:t>
            </a:r>
            <a:r>
              <a:rPr lang="en-US" sz="1200" b="1" kern="1200" dirty="0" smtClean="0">
                <a:solidFill>
                  <a:schemeClr val="tx1"/>
                </a:solidFill>
                <a:effectLst/>
                <a:latin typeface="Calibri" pitchFamily="34" charset="0"/>
                <a:ea typeface="+mn-ea"/>
                <a:cs typeface="+mn-cs"/>
              </a:rPr>
              <a:t>the Bill of Rights</a:t>
            </a:r>
            <a:r>
              <a:rPr lang="en-US" sz="1200" kern="1200" dirty="0" smtClean="0">
                <a:solidFill>
                  <a:schemeClr val="tx1"/>
                </a:solidFill>
                <a:effectLst/>
                <a:latin typeface="Calibri" pitchFamily="34" charset="0"/>
                <a:ea typeface="+mn-ea"/>
                <a:cs typeface="+mn-cs"/>
              </a:rPr>
              <a:t>. </a:t>
            </a:r>
            <a:endParaRPr lang="en-US" sz="1200" kern="1200" dirty="0">
              <a:solidFill>
                <a:schemeClr val="tx1"/>
              </a:solidFill>
              <a:effectLst/>
              <a:latin typeface="Calibri" pitchFamily="34" charset="0"/>
              <a:ea typeface="+mn-ea"/>
              <a:cs typeface="+mn-cs"/>
            </a:endParaRPr>
          </a:p>
        </p:txBody>
      </p:sp>
    </p:spTree>
    <p:extLst>
      <p:ext uri="{BB962C8B-B14F-4D97-AF65-F5344CB8AC3E}">
        <p14:creationId xmlns:p14="http://schemas.microsoft.com/office/powerpoint/2010/main" val="1015472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p:cNvSpPr>
            <a:spLocks noGrp="1" noRot="1" noChangeAspect="1" noTextEdit="1"/>
          </p:cNvSpPr>
          <p:nvPr>
            <p:ph type="sldImg"/>
          </p:nvPr>
        </p:nvSpPr>
        <p:spPr bwMode="auto">
          <a:noFill/>
          <a:ln>
            <a:solidFill>
              <a:srgbClr val="000000"/>
            </a:solidFill>
            <a:miter lim="800000"/>
            <a:headEnd/>
            <a:tailEnd/>
          </a:ln>
        </p:spPr>
      </p:sp>
      <p:sp>
        <p:nvSpPr>
          <p:cNvPr id="79874" name="Rectangle 3"/>
          <p:cNvSpPr>
            <a:spLocks noGrp="1"/>
          </p:cNvSpPr>
          <p:nvPr>
            <p:ph type="body" idx="1"/>
          </p:nvPr>
        </p:nvSpPr>
        <p:spPr bwMode="auto">
          <a:noFill/>
        </p:spPr>
        <p:txBody>
          <a:bodyPr wrap="square" numCol="1" anchor="t" anchorCtr="0" compatLnSpc="1">
            <a:prstTxWarp prst="textNoShape">
              <a:avLst/>
            </a:prstTxWarp>
          </a:bodyPr>
          <a:lstStyle/>
          <a:p>
            <a:r>
              <a:rPr lang="en-US" b="1" smtClean="0"/>
              <a:t>Question 4. What is an amendment? </a:t>
            </a:r>
          </a:p>
          <a:p>
            <a:endParaRPr lang="en-US" smtClean="0"/>
          </a:p>
        </p:txBody>
      </p:sp>
    </p:spTree>
    <p:extLst>
      <p:ext uri="{BB962C8B-B14F-4D97-AF65-F5344CB8AC3E}">
        <p14:creationId xmlns:p14="http://schemas.microsoft.com/office/powerpoint/2010/main" val="1437252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p:cNvSpPr>
            <a:spLocks noGrp="1" noRot="1" noChangeAspect="1" noTextEdit="1"/>
          </p:cNvSpPr>
          <p:nvPr>
            <p:ph type="sldImg"/>
          </p:nvPr>
        </p:nvSpPr>
        <p:spPr bwMode="auto">
          <a:noFill/>
          <a:ln>
            <a:solidFill>
              <a:srgbClr val="000000"/>
            </a:solidFill>
            <a:miter lim="800000"/>
            <a:headEnd/>
            <a:tailEnd/>
          </a:ln>
        </p:spPr>
      </p:sp>
      <p:sp>
        <p:nvSpPr>
          <p:cNvPr id="81922"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t>An amendment is a change or addition to the Constitution. </a:t>
            </a:r>
          </a:p>
        </p:txBody>
      </p:sp>
    </p:spTree>
    <p:extLst>
      <p:ext uri="{BB962C8B-B14F-4D97-AF65-F5344CB8AC3E}">
        <p14:creationId xmlns:p14="http://schemas.microsoft.com/office/powerpoint/2010/main" val="282839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noFill/>
        </p:spPr>
        <p:txBody>
          <a:bodyPr wrap="square" numCol="1" anchor="t" anchorCtr="0" compatLnSpc="1">
            <a:prstTxWarp prst="textNoShape">
              <a:avLst/>
            </a:prstTxWarp>
          </a:bodyPr>
          <a:lstStyle/>
          <a:p>
            <a:r>
              <a:rPr lang="en-US" b="1" dirty="0" smtClean="0"/>
              <a:t>Question 5. What do we call the first ten amendments to the Constitution?</a:t>
            </a:r>
          </a:p>
          <a:p>
            <a:endParaRPr lang="en-US" dirty="0" smtClean="0"/>
          </a:p>
        </p:txBody>
      </p:sp>
    </p:spTree>
    <p:extLst>
      <p:ext uri="{BB962C8B-B14F-4D97-AF65-F5344CB8AC3E}">
        <p14:creationId xmlns:p14="http://schemas.microsoft.com/office/powerpoint/2010/main" val="1378339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Rot="1" noChangeAspect="1" noTextEdit="1"/>
          </p:cNvSpPr>
          <p:nvPr>
            <p:ph type="sldImg"/>
          </p:nvPr>
        </p:nvSpPr>
        <p:spPr bwMode="auto">
          <a:noFill/>
          <a:ln>
            <a:solidFill>
              <a:srgbClr val="000000"/>
            </a:solidFill>
            <a:miter lim="800000"/>
            <a:headEnd/>
            <a:tailEnd/>
          </a:ln>
        </p:spPr>
      </p:sp>
      <p:sp>
        <p:nvSpPr>
          <p:cNvPr id="92162" name="Rectangle 3"/>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chemeClr val="tx1"/>
                </a:solidFill>
                <a:effectLst/>
                <a:latin typeface="Calibri" pitchFamily="34" charset="0"/>
                <a:ea typeface="+mn-ea"/>
                <a:cs typeface="+mn-cs"/>
              </a:rPr>
              <a:t>The Bill of Rights.</a:t>
            </a:r>
            <a:endParaRPr lang="en-US" dirty="0" smtClean="0"/>
          </a:p>
        </p:txBody>
      </p:sp>
    </p:spTree>
    <p:extLst>
      <p:ext uri="{BB962C8B-B14F-4D97-AF65-F5344CB8AC3E}">
        <p14:creationId xmlns:p14="http://schemas.microsoft.com/office/powerpoint/2010/main" val="423599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5D203C0-6E2B-46B4-82E1-4659F8B129F2}"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2D63D7-AF17-4FDD-B598-DD372BFBF85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2BA712-7B47-468E-91FD-8A0AE950E7D1}"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3330E1-24FC-43F9-98EA-CF47D6A731B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37BFF1D-7563-4C12-8F25-3E555E2F04D8}"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9BE2D8-337F-4779-B30A-991E6C9B0E9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fld id="{85A045FD-CC95-4745-93D6-6DEC77365F32}" type="datetimeFigureOut">
              <a:rPr lang="en-US"/>
              <a:pPr>
                <a:defRPr/>
              </a:pPr>
              <a:t>2/17/2017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E4C9E0D-7540-454D-B160-182E1BF29D5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AB91BF-7493-4A04-B128-A44C4D9D70FE}"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70A1DE-3B88-41B6-B787-08A7529B8CA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302EBDC-A008-46DD-B105-667C8424F55F}" type="datetimeFigureOut">
              <a:rPr lang="en-US"/>
              <a:pPr>
                <a:defRPr/>
              </a:pPr>
              <a:t>2/17/2017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9724B4-0C6E-4F2C-AEB2-A5D93E42689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7378334-D757-43B2-99C4-FF8C73593429}" type="datetimeFigureOut">
              <a:rPr lang="en-US"/>
              <a:pPr>
                <a:defRPr/>
              </a:pPr>
              <a:t>2/17/2017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AA5A08-2753-46E9-B045-F9AB1A4D7B5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ECE2F93-5E25-40EF-9EF1-6E7223DC7349}" type="datetimeFigureOut">
              <a:rPr lang="en-US"/>
              <a:pPr>
                <a:defRPr/>
              </a:pPr>
              <a:t>2/17/2017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1A6B3FC-3564-4E51-8E58-30ADDFAC84A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88B09EA-2971-4B9A-9FD8-18A19C330829}" type="datetimeFigureOut">
              <a:rPr lang="en-US"/>
              <a:pPr>
                <a:defRPr/>
              </a:pPr>
              <a:t>2/17/2017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FD46895-B389-4BB8-B40C-B89E0949823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B7DFC1C-D48B-43B8-841C-0DC8927A988A}" type="datetimeFigureOut">
              <a:rPr lang="en-US"/>
              <a:pPr>
                <a:defRPr/>
              </a:pPr>
              <a:t>2/17/2017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DA12811-FFD5-4377-906E-B67ABC884FB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BA8C9DB-9B9F-4049-8199-F919C039BB6E}" type="datetimeFigureOut">
              <a:rPr lang="en-US"/>
              <a:pPr>
                <a:defRPr/>
              </a:pPr>
              <a:t>2/17/2017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53553BD-1669-4820-8DF2-39ABF07CA1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027769-A374-4332-8780-63E82BDC9D81}" type="datetimeFigureOut">
              <a:rPr lang="en-US"/>
              <a:pPr>
                <a:defRPr/>
              </a:pPr>
              <a:t>2/17/2017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D75710-0AA1-473D-83CA-F239D4BB0E3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41E90662-0F76-4F87-8E3E-48CD625119B5}" type="datetimeFigureOut">
              <a:rPr lang="en-US"/>
              <a:pPr>
                <a:defRPr/>
              </a:pPr>
              <a:t>2/17/2017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7C263BC-6BB9-4D34-8C97-31FD209F70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idx="4294967295"/>
          </p:nvPr>
        </p:nvSpPr>
        <p:spPr>
          <a:xfrm>
            <a:off x="457200" y="533400"/>
            <a:ext cx="8229600" cy="2362200"/>
          </a:xfrm>
        </p:spPr>
        <p:txBody>
          <a:bodyPr/>
          <a:lstStyle/>
          <a:p>
            <a:pPr eaLnBrk="1" hangingPunct="1">
              <a:defRPr/>
            </a:pPr>
            <a:r>
              <a:rPr lang="en-US" sz="6600" b="1">
                <a:solidFill>
                  <a:srgbClr val="142F50"/>
                </a:solidFill>
                <a:effectLst>
                  <a:outerShdw blurRad="38100" dist="38100" dir="2700000" algn="tl">
                    <a:srgbClr val="C0C0C0"/>
                  </a:outerShdw>
                </a:effectLst>
              </a:rPr>
              <a:t>Lesson 10</a:t>
            </a:r>
            <a:r>
              <a:rPr lang="en-US" sz="6600" b="1" dirty="0">
                <a:solidFill>
                  <a:srgbClr val="142F50"/>
                </a:solidFill>
                <a:effectLst>
                  <a:outerShdw blurRad="38100" dist="38100" dir="2700000" algn="tl">
                    <a:srgbClr val="000000"/>
                  </a:outerShdw>
                </a:effectLst>
              </a:rPr>
              <a:t/>
            </a:r>
            <a:br>
              <a:rPr lang="en-US" sz="6600" b="1" dirty="0">
                <a:solidFill>
                  <a:srgbClr val="142F50"/>
                </a:solidFill>
                <a:effectLst>
                  <a:outerShdw blurRad="38100" dist="38100" dir="2700000" algn="tl">
                    <a:srgbClr val="000000"/>
                  </a:outerShdw>
                </a:effectLst>
              </a:rPr>
            </a:br>
            <a:r>
              <a:rPr lang="en-US" sz="6600" b="1" dirty="0">
                <a:effectLst>
                  <a:outerShdw blurRad="38100" dist="38100" dir="2700000" algn="tl">
                    <a:srgbClr val="FFFFFF"/>
                  </a:outerShdw>
                </a:effectLst>
              </a:rPr>
              <a:t>American Government</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a:t>
            </a:fld>
            <a:endParaRPr lang="en-US" sz="1200">
              <a:solidFill>
                <a:schemeClr val="tx1">
                  <a:tint val="75000"/>
                </a:schemeClr>
              </a:solidFill>
              <a:latin typeface="+mn-lt"/>
            </a:endParaRPr>
          </a:p>
        </p:txBody>
      </p:sp>
      <p:sp>
        <p:nvSpPr>
          <p:cNvPr id="15363" name="TextBox 3"/>
          <p:cNvSpPr txBox="1">
            <a:spLocks noChangeArrowheads="1"/>
          </p:cNvSpPr>
          <p:nvPr/>
        </p:nvSpPr>
        <p:spPr bwMode="auto">
          <a:xfrm>
            <a:off x="593725" y="2895600"/>
            <a:ext cx="8016875" cy="1692771"/>
          </a:xfrm>
          <a:prstGeom prst="rect">
            <a:avLst/>
          </a:prstGeom>
          <a:noFill/>
          <a:ln w="9525">
            <a:noFill/>
            <a:miter lim="800000"/>
            <a:headEnd/>
            <a:tailEnd/>
          </a:ln>
        </p:spPr>
        <p:txBody>
          <a:bodyPr>
            <a:spAutoFit/>
          </a:bodyPr>
          <a:lstStyle/>
          <a:p>
            <a:pPr algn="ctr"/>
            <a:r>
              <a:rPr lang="en-US" sz="4000" b="1" dirty="0">
                <a:latin typeface="Calibri" pitchFamily="34" charset="0"/>
              </a:rPr>
              <a:t>State and Local Government</a:t>
            </a:r>
          </a:p>
          <a:p>
            <a:pPr algn="ctr"/>
            <a:endParaRPr lang="en-US" sz="3200" b="1" dirty="0">
              <a:latin typeface="Calibri" pitchFamily="34" charset="0"/>
            </a:endParaRPr>
          </a:p>
          <a:p>
            <a:pPr algn="ctr"/>
            <a:r>
              <a:rPr lang="en-US" sz="3200" b="1" dirty="0">
                <a:latin typeface="Calibri" pitchFamily="34" charset="0"/>
              </a:rPr>
              <a:t>Questions: 41, </a:t>
            </a:r>
            <a:r>
              <a:rPr lang="en-US" sz="3200" b="1" dirty="0" smtClean="0">
                <a:latin typeface="Calibri" pitchFamily="34" charset="0"/>
              </a:rPr>
              <a:t>4, 5, 42</a:t>
            </a:r>
            <a:r>
              <a:rPr lang="en-US" sz="3200" b="1" dirty="0">
                <a:latin typeface="Calibri" pitchFamily="34" charset="0"/>
              </a:rPr>
              <a:t>, 2, 13, 45, 43, 44</a:t>
            </a: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2/17/2017</a:t>
            </a:fld>
            <a:endParaRPr lang="en-US"/>
          </a:p>
        </p:txBody>
      </p:sp>
    </p:spTree>
    <p:extLst>
      <p:ext uri="{BB962C8B-B14F-4D97-AF65-F5344CB8AC3E}">
        <p14:creationId xmlns:p14="http://schemas.microsoft.com/office/powerpoint/2010/main" val="1196261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Oval 7"/>
          <p:cNvSpPr>
            <a:spLocks noChangeArrowheads="1"/>
          </p:cNvSpPr>
          <p:nvPr/>
        </p:nvSpPr>
        <p:spPr bwMode="auto">
          <a:xfrm>
            <a:off x="3048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23556" name="Oval 7"/>
          <p:cNvSpPr>
            <a:spLocks noChangeArrowheads="1"/>
          </p:cNvSpPr>
          <p:nvPr/>
        </p:nvSpPr>
        <p:spPr bwMode="auto">
          <a:xfrm>
            <a:off x="34290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14" name="Oval 7"/>
          <p:cNvSpPr>
            <a:spLocks noChangeArrowheads="1"/>
          </p:cNvSpPr>
          <p:nvPr/>
        </p:nvSpPr>
        <p:spPr bwMode="auto">
          <a:xfrm>
            <a:off x="5433060" y="2003425"/>
            <a:ext cx="3634740" cy="4199385"/>
          </a:xfrm>
          <a:prstGeom prst="ellipse">
            <a:avLst/>
          </a:prstGeom>
          <a:solidFill>
            <a:schemeClr val="bg2"/>
          </a:solidFill>
          <a:ln w="57150">
            <a:solidFill>
              <a:srgbClr val="3366FF"/>
            </a:solidFill>
            <a:round/>
            <a:headEnd/>
            <a:tailEnd/>
          </a:ln>
        </p:spPr>
        <p:txBody>
          <a:bodyPr wrap="none" anchor="ctr"/>
          <a:lstStyle/>
          <a:p>
            <a:endParaRPr lang="en-US" dirty="0"/>
          </a:p>
        </p:txBody>
      </p:sp>
      <p:sp>
        <p:nvSpPr>
          <p:cNvPr id="2355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237045A-A3F1-4D3A-A3E2-67687FD55ECB}" type="slidenum">
              <a:rPr lang="en-US" sz="1200">
                <a:solidFill>
                  <a:srgbClr val="898989"/>
                </a:solidFill>
                <a:latin typeface="Calibri" pitchFamily="34" charset="0"/>
                <a:cs typeface="Arial" charset="0"/>
              </a:rPr>
              <a:pPr algn="r"/>
              <a:t>10</a:t>
            </a:fld>
            <a:endParaRPr lang="en-US" sz="1200">
              <a:solidFill>
                <a:srgbClr val="898989"/>
              </a:solidFill>
              <a:latin typeface="Calibri" pitchFamily="34" charset="0"/>
              <a:cs typeface="Arial" charset="0"/>
            </a:endParaRPr>
          </a:p>
        </p:txBody>
      </p:sp>
      <p:sp>
        <p:nvSpPr>
          <p:cNvPr id="23557" name="Text Box 6"/>
          <p:cNvSpPr txBox="1">
            <a:spLocks noChangeArrowheads="1"/>
          </p:cNvSpPr>
          <p:nvPr/>
        </p:nvSpPr>
        <p:spPr bwMode="auto">
          <a:xfrm>
            <a:off x="1965325" y="1636713"/>
            <a:ext cx="184150" cy="366712"/>
          </a:xfrm>
          <a:prstGeom prst="rect">
            <a:avLst/>
          </a:prstGeom>
          <a:noFill/>
          <a:ln w="9525">
            <a:noFill/>
            <a:miter lim="800000"/>
            <a:headEnd/>
            <a:tailEnd/>
          </a:ln>
        </p:spPr>
        <p:txBody>
          <a:bodyPr wrap="none">
            <a:spAutoFit/>
          </a:bodyPr>
          <a:lstStyle/>
          <a:p>
            <a:endParaRPr lang="en-US"/>
          </a:p>
        </p:txBody>
      </p:sp>
      <p:sp>
        <p:nvSpPr>
          <p:cNvPr id="23559" name="Text Box 8"/>
          <p:cNvSpPr txBox="1">
            <a:spLocks noChangeArrowheads="1"/>
          </p:cNvSpPr>
          <p:nvPr/>
        </p:nvSpPr>
        <p:spPr bwMode="auto">
          <a:xfrm>
            <a:off x="5585460" y="2417157"/>
            <a:ext cx="3276600" cy="3785652"/>
          </a:xfrm>
          <a:prstGeom prst="rect">
            <a:avLst/>
          </a:prstGeom>
          <a:noFill/>
          <a:ln w="9525">
            <a:noFill/>
            <a:miter lim="800000"/>
            <a:headEnd/>
            <a:tailEnd/>
          </a:ln>
        </p:spPr>
        <p:txBody>
          <a:bodyPr wrap="square">
            <a:spAutoFit/>
          </a:bodyPr>
          <a:lstStyle/>
          <a:p>
            <a:pPr algn="ctr">
              <a:buFontTx/>
              <a:buChar char="•"/>
            </a:pPr>
            <a:r>
              <a:rPr lang="en-US" sz="2000" b="1" dirty="0">
                <a:latin typeface="Calibri" pitchFamily="34" charset="0"/>
              </a:rPr>
              <a:t>provide schooling and education</a:t>
            </a:r>
          </a:p>
          <a:p>
            <a:pPr algn="ctr">
              <a:buFontTx/>
              <a:buChar char="•"/>
            </a:pPr>
            <a:r>
              <a:rPr lang="en-US" sz="2000" b="1" dirty="0">
                <a:latin typeface="Calibri" pitchFamily="34" charset="0"/>
              </a:rPr>
              <a:t>provide protection</a:t>
            </a:r>
          </a:p>
          <a:p>
            <a:pPr algn="ctr">
              <a:buFontTx/>
              <a:buChar char="•"/>
            </a:pPr>
            <a:r>
              <a:rPr lang="en-US" sz="2000" b="1" dirty="0">
                <a:latin typeface="Calibri" pitchFamily="34" charset="0"/>
              </a:rPr>
              <a:t>provide safety</a:t>
            </a:r>
          </a:p>
          <a:p>
            <a:pPr algn="ctr">
              <a:buFontTx/>
              <a:buChar char="•"/>
            </a:pPr>
            <a:r>
              <a:rPr lang="en-US" sz="2000" b="1" dirty="0">
                <a:latin typeface="Calibri" pitchFamily="34" charset="0"/>
              </a:rPr>
              <a:t>give a driver’s license</a:t>
            </a:r>
          </a:p>
          <a:p>
            <a:pPr algn="ctr">
              <a:buFontTx/>
              <a:buChar char="•"/>
            </a:pPr>
            <a:r>
              <a:rPr lang="en-US" sz="2000" b="1" dirty="0">
                <a:latin typeface="Calibri" pitchFamily="34" charset="0"/>
              </a:rPr>
              <a:t>approve zoning &amp; land use</a:t>
            </a:r>
          </a:p>
          <a:p>
            <a:pPr algn="ctr"/>
            <a:endParaRPr lang="en-US" sz="2000" b="1" dirty="0">
              <a:latin typeface="Calibri" pitchFamily="34" charset="0"/>
            </a:endParaRPr>
          </a:p>
          <a:p>
            <a:pPr algn="ctr">
              <a:buFontTx/>
              <a:buChar char="•"/>
            </a:pPr>
            <a:r>
              <a:rPr lang="en-US" sz="2000" b="1" dirty="0">
                <a:latin typeface="Calibri" pitchFamily="34" charset="0"/>
              </a:rPr>
              <a:t>conduct elections</a:t>
            </a:r>
          </a:p>
          <a:p>
            <a:pPr algn="ctr">
              <a:buFontTx/>
              <a:buChar char="•"/>
            </a:pPr>
            <a:r>
              <a:rPr lang="en-US" sz="2000" b="1" dirty="0">
                <a:latin typeface="Calibri" pitchFamily="34" charset="0"/>
              </a:rPr>
              <a:t>establish local governments</a:t>
            </a:r>
          </a:p>
          <a:p>
            <a:pPr algn="ctr">
              <a:buFontTx/>
              <a:buChar char="•"/>
            </a:pPr>
            <a:r>
              <a:rPr lang="en-US" sz="2000" b="1" dirty="0">
                <a:latin typeface="Calibri" pitchFamily="34" charset="0"/>
              </a:rPr>
              <a:t>regulate trade within a state</a:t>
            </a:r>
          </a:p>
          <a:p>
            <a:pPr algn="ctr">
              <a:buFontTx/>
              <a:buChar char="•"/>
            </a:pPr>
            <a:endParaRPr lang="en-US" sz="2000" b="1" dirty="0">
              <a:latin typeface="Calibri" pitchFamily="34" charset="0"/>
            </a:endParaRPr>
          </a:p>
        </p:txBody>
      </p:sp>
      <p:sp>
        <p:nvSpPr>
          <p:cNvPr id="23560" name="Text Box 9"/>
          <p:cNvSpPr txBox="1">
            <a:spLocks noChangeArrowheads="1"/>
          </p:cNvSpPr>
          <p:nvPr/>
        </p:nvSpPr>
        <p:spPr bwMode="auto">
          <a:xfrm>
            <a:off x="3429000" y="2819400"/>
            <a:ext cx="2286000" cy="3477875"/>
          </a:xfrm>
          <a:prstGeom prst="rect">
            <a:avLst/>
          </a:prstGeom>
          <a:noFill/>
          <a:ln w="9525">
            <a:noFill/>
            <a:miter lim="800000"/>
            <a:headEnd/>
            <a:tailEnd/>
          </a:ln>
        </p:spPr>
        <p:txBody>
          <a:bodyPr wrap="square">
            <a:spAutoFit/>
          </a:bodyPr>
          <a:lstStyle/>
          <a:p>
            <a:pPr algn="ctr">
              <a:buFontTx/>
              <a:buChar char="•"/>
            </a:pPr>
            <a:r>
              <a:rPr lang="en-US" sz="2000" b="1" dirty="0">
                <a:solidFill>
                  <a:schemeClr val="bg1"/>
                </a:solidFill>
                <a:latin typeface="Calibri" pitchFamily="34" charset="0"/>
              </a:rPr>
              <a:t>collect taxes</a:t>
            </a:r>
          </a:p>
          <a:p>
            <a:pPr algn="ctr">
              <a:buFontTx/>
              <a:buChar char="•"/>
            </a:pPr>
            <a:r>
              <a:rPr lang="en-US" sz="2000" b="1" dirty="0">
                <a:solidFill>
                  <a:schemeClr val="bg1"/>
                </a:solidFill>
                <a:latin typeface="Calibri" pitchFamily="34" charset="0"/>
              </a:rPr>
              <a:t>borrow money</a:t>
            </a:r>
          </a:p>
          <a:p>
            <a:pPr algn="ctr">
              <a:buFontTx/>
              <a:buChar char="•"/>
            </a:pPr>
            <a:r>
              <a:rPr lang="en-US" sz="2000" b="1" dirty="0">
                <a:solidFill>
                  <a:schemeClr val="bg1"/>
                </a:solidFill>
                <a:latin typeface="Calibri" pitchFamily="34" charset="0"/>
              </a:rPr>
              <a:t>build roads</a:t>
            </a:r>
          </a:p>
          <a:p>
            <a:pPr algn="ctr">
              <a:buFontTx/>
              <a:buChar char="•"/>
            </a:pPr>
            <a:r>
              <a:rPr lang="en-US" sz="2000" b="1" dirty="0">
                <a:solidFill>
                  <a:schemeClr val="bg1"/>
                </a:solidFill>
                <a:latin typeface="Calibri" pitchFamily="34" charset="0"/>
              </a:rPr>
              <a:t>establish courts</a:t>
            </a:r>
          </a:p>
          <a:p>
            <a:pPr algn="ctr">
              <a:buFontTx/>
              <a:buChar char="•"/>
            </a:pP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provide for the general welfare</a:t>
            </a:r>
          </a:p>
          <a:p>
            <a:pPr algn="ctr">
              <a:buFontTx/>
              <a:buChar char="•"/>
            </a:pPr>
            <a:r>
              <a:rPr lang="en-US" sz="2000" b="1" dirty="0">
                <a:solidFill>
                  <a:schemeClr val="bg1"/>
                </a:solidFill>
                <a:latin typeface="Calibri" pitchFamily="34" charset="0"/>
              </a:rPr>
              <a:t>charter banks and corporations</a:t>
            </a:r>
          </a:p>
          <a:p>
            <a:pPr algn="ctr">
              <a:buFontTx/>
              <a:buChar char="•"/>
            </a:pPr>
            <a:r>
              <a:rPr lang="en-US" sz="2000" b="1" dirty="0">
                <a:solidFill>
                  <a:schemeClr val="bg1"/>
                </a:solidFill>
                <a:latin typeface="Calibri" pitchFamily="34" charset="0"/>
              </a:rPr>
              <a:t>make and enforce laws</a:t>
            </a:r>
          </a:p>
        </p:txBody>
      </p:sp>
      <p:sp>
        <p:nvSpPr>
          <p:cNvPr id="23561" name="Text Box 10"/>
          <p:cNvSpPr txBox="1">
            <a:spLocks noChangeArrowheads="1"/>
          </p:cNvSpPr>
          <p:nvPr/>
        </p:nvSpPr>
        <p:spPr bwMode="auto">
          <a:xfrm>
            <a:off x="990600" y="1636713"/>
            <a:ext cx="7162800" cy="519112"/>
          </a:xfrm>
          <a:prstGeom prst="rect">
            <a:avLst/>
          </a:prstGeom>
          <a:noFill/>
          <a:ln w="9525">
            <a:noFill/>
            <a:miter lim="800000"/>
            <a:headEnd/>
            <a:tailEnd/>
          </a:ln>
        </p:spPr>
        <p:txBody>
          <a:bodyPr>
            <a:spAutoFit/>
          </a:bodyPr>
          <a:lstStyle/>
          <a:p>
            <a:r>
              <a:rPr lang="en-US" sz="2800" b="1" dirty="0">
                <a:solidFill>
                  <a:schemeClr val="bg2"/>
                </a:solidFill>
                <a:latin typeface="Calibri" pitchFamily="34" charset="0"/>
              </a:rPr>
              <a:t>              </a:t>
            </a:r>
            <a:r>
              <a:rPr lang="en-US" sz="2800" b="1" u="sng" dirty="0">
                <a:solidFill>
                  <a:schemeClr val="bg1"/>
                </a:solidFill>
                <a:latin typeface="Calibri" pitchFamily="34" charset="0"/>
              </a:rPr>
              <a:t>Federal</a:t>
            </a:r>
            <a:r>
              <a:rPr lang="en-US" sz="2800" b="1" dirty="0">
                <a:solidFill>
                  <a:schemeClr val="bg2"/>
                </a:solidFill>
                <a:latin typeface="Calibri" pitchFamily="34" charset="0"/>
              </a:rPr>
              <a:t>			      </a:t>
            </a:r>
            <a:r>
              <a:rPr lang="en-US" sz="2800" b="1" u="sng" dirty="0">
                <a:solidFill>
                  <a:schemeClr val="bg2"/>
                </a:solidFill>
                <a:latin typeface="Calibri" pitchFamily="34" charset="0"/>
              </a:rPr>
              <a:t>State </a:t>
            </a:r>
          </a:p>
        </p:txBody>
      </p:sp>
      <p:sp>
        <p:nvSpPr>
          <p:cNvPr id="23562" name="Text Box 11"/>
          <p:cNvSpPr txBox="1">
            <a:spLocks noChangeArrowheads="1"/>
          </p:cNvSpPr>
          <p:nvPr/>
        </p:nvSpPr>
        <p:spPr bwMode="auto">
          <a:xfrm>
            <a:off x="3886096" y="2163168"/>
            <a:ext cx="1359105" cy="523220"/>
          </a:xfrm>
          <a:prstGeom prst="rect">
            <a:avLst/>
          </a:prstGeom>
          <a:noFill/>
          <a:ln w="9525">
            <a:noFill/>
            <a:miter lim="800000"/>
            <a:headEnd/>
            <a:tailEnd/>
          </a:ln>
        </p:spPr>
        <p:txBody>
          <a:bodyPr wrap="square">
            <a:spAutoFit/>
          </a:bodyPr>
          <a:lstStyle/>
          <a:p>
            <a:pPr algn="ctr"/>
            <a:r>
              <a:rPr lang="en-US" sz="2800" b="1" u="sng" dirty="0">
                <a:solidFill>
                  <a:schemeClr val="bg2"/>
                </a:solidFill>
                <a:latin typeface="Calibri" pitchFamily="34" charset="0"/>
              </a:rPr>
              <a:t>Shared</a:t>
            </a:r>
          </a:p>
        </p:txBody>
      </p:sp>
      <p:sp>
        <p:nvSpPr>
          <p:cNvPr id="23558" name="Text Box 7"/>
          <p:cNvSpPr txBox="1">
            <a:spLocks noChangeArrowheads="1"/>
          </p:cNvSpPr>
          <p:nvPr/>
        </p:nvSpPr>
        <p:spPr bwMode="auto">
          <a:xfrm>
            <a:off x="575845" y="2417157"/>
            <a:ext cx="2874377" cy="3477875"/>
          </a:xfrm>
          <a:prstGeom prst="rect">
            <a:avLst/>
          </a:prstGeom>
          <a:noFill/>
          <a:ln w="9525">
            <a:noFill/>
            <a:miter lim="800000"/>
            <a:headEnd/>
            <a:tailEnd/>
          </a:ln>
        </p:spPr>
        <p:txBody>
          <a:bodyPr wrap="none">
            <a:spAutoFit/>
          </a:bodyPr>
          <a:lstStyle/>
          <a:p>
            <a:pPr algn="ctr">
              <a:buFontTx/>
              <a:buChar char="•"/>
            </a:pPr>
            <a:r>
              <a:rPr lang="en-US" sz="2000" b="1" dirty="0">
                <a:solidFill>
                  <a:schemeClr val="bg1"/>
                </a:solidFill>
                <a:latin typeface="Calibri" pitchFamily="34" charset="0"/>
              </a:rPr>
              <a:t>print money</a:t>
            </a:r>
          </a:p>
          <a:p>
            <a:pPr algn="ctr">
              <a:buFontTx/>
              <a:buChar char="•"/>
            </a:pPr>
            <a:r>
              <a:rPr lang="en-US" sz="2000" b="1" dirty="0">
                <a:solidFill>
                  <a:schemeClr val="bg1"/>
                </a:solidFill>
                <a:latin typeface="Calibri" pitchFamily="34" charset="0"/>
              </a:rPr>
              <a:t>declare war</a:t>
            </a:r>
          </a:p>
          <a:p>
            <a:pPr algn="ctr">
              <a:buFontTx/>
              <a:buChar char="•"/>
            </a:pPr>
            <a:r>
              <a:rPr lang="en-US" sz="2000" b="1" dirty="0">
                <a:solidFill>
                  <a:schemeClr val="bg1"/>
                </a:solidFill>
                <a:latin typeface="Calibri" pitchFamily="34" charset="0"/>
              </a:rPr>
              <a:t>create an army</a:t>
            </a:r>
          </a:p>
          <a:p>
            <a:pPr algn="ctr">
              <a:buFontTx/>
              <a:buChar char="•"/>
            </a:pPr>
            <a:r>
              <a:rPr lang="en-US" sz="2000" b="1" dirty="0">
                <a:solidFill>
                  <a:schemeClr val="bg1"/>
                </a:solidFill>
                <a:latin typeface="Calibri" pitchFamily="34" charset="0"/>
              </a:rPr>
              <a:t>make treaties</a:t>
            </a:r>
          </a:p>
          <a:p>
            <a:pPr algn="ctr">
              <a:buFontTx/>
              <a:buChar char="•"/>
            </a:pP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establish post offices</a:t>
            </a:r>
          </a:p>
          <a:p>
            <a:pPr algn="ctr">
              <a:buFontTx/>
              <a:buChar char="•"/>
            </a:pPr>
            <a:r>
              <a:rPr lang="en-US" sz="2000" b="1" dirty="0">
                <a:solidFill>
                  <a:schemeClr val="bg1"/>
                </a:solidFill>
                <a:latin typeface="Calibri" pitchFamily="34" charset="0"/>
              </a:rPr>
              <a:t>regulate trade between </a:t>
            </a:r>
          </a:p>
          <a:p>
            <a:pPr algn="ctr"/>
            <a:r>
              <a:rPr lang="en-US" sz="2000" b="1" dirty="0">
                <a:solidFill>
                  <a:schemeClr val="bg1"/>
                </a:solidFill>
                <a:latin typeface="Calibri" pitchFamily="34" charset="0"/>
              </a:rPr>
              <a:t>states and countries</a:t>
            </a:r>
          </a:p>
          <a:p>
            <a:pPr algn="ctr">
              <a:buFontTx/>
              <a:buChar char="•"/>
            </a:pPr>
            <a:r>
              <a:rPr lang="en-US" sz="2000" b="1" dirty="0">
                <a:solidFill>
                  <a:schemeClr val="bg1"/>
                </a:solidFill>
                <a:latin typeface="Calibri" pitchFamily="34" charset="0"/>
              </a:rPr>
              <a:t>establish rules for</a:t>
            </a:r>
          </a:p>
          <a:p>
            <a:pPr algn="ctr"/>
            <a:r>
              <a:rPr lang="en-US" sz="2000" b="1" dirty="0">
                <a:solidFill>
                  <a:schemeClr val="bg1"/>
                </a:solidFill>
                <a:latin typeface="Calibri" pitchFamily="34" charset="0"/>
              </a:rPr>
              <a:t>naturalization</a:t>
            </a:r>
            <a:r>
              <a:rPr lang="en-US" sz="2000" dirty="0">
                <a:solidFill>
                  <a:schemeClr val="bg1"/>
                </a:solidFill>
                <a:latin typeface="Calibri" pitchFamily="34" charset="0"/>
              </a:rPr>
              <a:t> </a:t>
            </a: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issue patents</a:t>
            </a:r>
          </a:p>
        </p:txBody>
      </p:sp>
      <p:sp>
        <p:nvSpPr>
          <p:cNvPr id="13" name="Text Box 6"/>
          <p:cNvSpPr txBox="1">
            <a:spLocks noChangeArrowheads="1"/>
          </p:cNvSpPr>
          <p:nvPr/>
        </p:nvSpPr>
        <p:spPr bwMode="auto">
          <a:xfrm>
            <a:off x="0" y="0"/>
            <a:ext cx="9144000" cy="1138773"/>
          </a:xfrm>
          <a:prstGeom prst="rect">
            <a:avLst/>
          </a:prstGeom>
          <a:gradFill>
            <a:gsLst>
              <a:gs pos="100000">
                <a:schemeClr val="accent1">
                  <a:tint val="44500"/>
                  <a:satMod val="160000"/>
                </a:schemeClr>
              </a:gs>
              <a:gs pos="100000">
                <a:schemeClr val="accent1">
                  <a:tint val="23500"/>
                  <a:satMod val="160000"/>
                </a:schemeClr>
              </a:gs>
            </a:gsLst>
            <a:lin ang="2700000" scaled="1"/>
          </a:gradFill>
          <a:ln w="9525">
            <a:noFill/>
            <a:miter lim="800000"/>
            <a:headEnd/>
            <a:tailEnd/>
          </a:ln>
        </p:spPr>
        <p:txBody>
          <a:bodyPr wrap="square">
            <a:spAutoFit/>
          </a:bodyPr>
          <a:lstStyle/>
          <a:p>
            <a:pPr algn="ctr"/>
            <a:r>
              <a:rPr lang="en-US" sz="4400" b="1" dirty="0">
                <a:latin typeface="Calibri" pitchFamily="34" charset="0"/>
                <a:cs typeface="Arial" charset="0"/>
              </a:rPr>
              <a:t>A Federal System</a:t>
            </a:r>
          </a:p>
          <a:p>
            <a:pPr algn="ctr"/>
            <a:r>
              <a:rPr lang="en-US" sz="2400" b="1" dirty="0">
                <a:latin typeface="Calibri" pitchFamily="34" charset="0"/>
                <a:cs typeface="Arial" charset="0"/>
              </a:rPr>
              <a:t>Separate and Shared Powers</a:t>
            </a:r>
          </a:p>
        </p:txBody>
      </p:sp>
    </p:spTree>
    <p:extLst>
      <p:ext uri="{BB962C8B-B14F-4D97-AF65-F5344CB8AC3E}">
        <p14:creationId xmlns:p14="http://schemas.microsoft.com/office/powerpoint/2010/main" val="4102175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5602"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0E6BF33-05EE-4FA0-8F2B-F105F51B7368}" type="slidenum">
              <a:rPr lang="en-US" sz="1200">
                <a:solidFill>
                  <a:srgbClr val="898989"/>
                </a:solidFill>
                <a:latin typeface="Calibri" pitchFamily="34" charset="0"/>
                <a:cs typeface="Arial" charset="0"/>
              </a:rPr>
              <a:pPr algn="r"/>
              <a:t>11</a:t>
            </a:fld>
            <a:endParaRPr lang="en-US" sz="1200">
              <a:solidFill>
                <a:srgbClr val="898989"/>
              </a:solidFill>
              <a:latin typeface="Calibri" pitchFamily="34" charset="0"/>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7650"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Question #42</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77E08FE-345A-4536-A109-12BA533A192B}" type="slidenum">
              <a:rPr lang="en-US" sz="1200">
                <a:solidFill>
                  <a:schemeClr val="tx1">
                    <a:tint val="75000"/>
                  </a:schemeClr>
                </a:solidFill>
                <a:latin typeface="+mn-lt"/>
              </a:rPr>
              <a:pPr algn="r" fontAlgn="auto">
                <a:spcBef>
                  <a:spcPts val="0"/>
                </a:spcBef>
                <a:spcAft>
                  <a:spcPts val="0"/>
                </a:spcAft>
                <a:defRPr/>
              </a:pPr>
              <a:t>12</a:t>
            </a:fld>
            <a:endParaRPr lang="en-US" sz="1200">
              <a:solidFill>
                <a:schemeClr val="tx1">
                  <a:tint val="75000"/>
                </a:schemeClr>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descr="http://www.ashepublicaffairs.com/images/dreamstime_3098299.jpg"/>
          <p:cNvPicPr>
            <a:picLocks noChangeAspect="1" noChangeArrowheads="1"/>
          </p:cNvPicPr>
          <p:nvPr/>
        </p:nvPicPr>
        <p:blipFill>
          <a:blip r:embed="rId3" cstate="print"/>
          <a:srcRect/>
          <a:stretch>
            <a:fillRect/>
          </a:stretch>
        </p:blipFill>
        <p:spPr bwMode="auto">
          <a:xfrm>
            <a:off x="548640" y="914400"/>
            <a:ext cx="2743200" cy="1905000"/>
          </a:xfrm>
          <a:prstGeom prst="rect">
            <a:avLst/>
          </a:prstGeom>
          <a:noFill/>
          <a:ln w="9525">
            <a:noFill/>
            <a:miter lim="800000"/>
            <a:headEnd/>
            <a:tailEnd/>
          </a:ln>
        </p:spPr>
      </p:pic>
      <p:sp>
        <p:nvSpPr>
          <p:cNvPr id="29699" name="TextBox 4"/>
          <p:cNvSpPr txBox="1">
            <a:spLocks noChangeArrowheads="1"/>
          </p:cNvSpPr>
          <p:nvPr/>
        </p:nvSpPr>
        <p:spPr bwMode="auto">
          <a:xfrm>
            <a:off x="3429000" y="838200"/>
            <a:ext cx="3810000" cy="584775"/>
          </a:xfrm>
          <a:prstGeom prst="rect">
            <a:avLst/>
          </a:prstGeom>
          <a:noFill/>
          <a:ln w="9525">
            <a:noFill/>
            <a:miter lim="800000"/>
            <a:headEnd/>
            <a:tailEnd/>
          </a:ln>
        </p:spPr>
        <p:txBody>
          <a:bodyPr wrap="square">
            <a:spAutoFit/>
          </a:bodyPr>
          <a:lstStyle/>
          <a:p>
            <a:r>
              <a:rPr lang="en-US" sz="3200" b="1" u="sng" dirty="0">
                <a:latin typeface="Calibri" pitchFamily="34" charset="0"/>
              </a:rPr>
              <a:t>Federal Government</a:t>
            </a:r>
          </a:p>
        </p:txBody>
      </p:sp>
      <p:sp>
        <p:nvSpPr>
          <p:cNvPr id="29700" name="TextBox 5"/>
          <p:cNvSpPr txBox="1">
            <a:spLocks noChangeArrowheads="1"/>
          </p:cNvSpPr>
          <p:nvPr/>
        </p:nvSpPr>
        <p:spPr bwMode="auto">
          <a:xfrm>
            <a:off x="3505200" y="2971800"/>
            <a:ext cx="3295326" cy="584775"/>
          </a:xfrm>
          <a:prstGeom prst="rect">
            <a:avLst/>
          </a:prstGeom>
          <a:noFill/>
          <a:ln w="9525">
            <a:noFill/>
            <a:miter lim="800000"/>
            <a:headEnd/>
            <a:tailEnd/>
          </a:ln>
        </p:spPr>
        <p:txBody>
          <a:bodyPr wrap="none">
            <a:spAutoFit/>
          </a:bodyPr>
          <a:lstStyle/>
          <a:p>
            <a:r>
              <a:rPr lang="en-US" sz="3200" b="1" u="sng" dirty="0">
                <a:latin typeface="Calibri" pitchFamily="34" charset="0"/>
              </a:rPr>
              <a:t>State Government</a:t>
            </a:r>
          </a:p>
        </p:txBody>
      </p:sp>
      <p:sp>
        <p:nvSpPr>
          <p:cNvPr id="29701" name="TextBox 6"/>
          <p:cNvSpPr txBox="1">
            <a:spLocks noChangeArrowheads="1"/>
          </p:cNvSpPr>
          <p:nvPr/>
        </p:nvSpPr>
        <p:spPr bwMode="auto">
          <a:xfrm>
            <a:off x="3505200" y="4800600"/>
            <a:ext cx="5216236" cy="1077218"/>
          </a:xfrm>
          <a:prstGeom prst="rect">
            <a:avLst/>
          </a:prstGeom>
          <a:noFill/>
          <a:ln w="9525">
            <a:noFill/>
            <a:miter lim="800000"/>
            <a:headEnd/>
            <a:tailEnd/>
          </a:ln>
        </p:spPr>
        <p:txBody>
          <a:bodyPr wrap="none">
            <a:spAutoFit/>
          </a:bodyPr>
          <a:lstStyle/>
          <a:p>
            <a:r>
              <a:rPr lang="en-US" sz="3200" b="1" u="sng" dirty="0">
                <a:latin typeface="Calibri" pitchFamily="34" charset="0"/>
              </a:rPr>
              <a:t>Local Government</a:t>
            </a:r>
          </a:p>
          <a:p>
            <a:r>
              <a:rPr lang="en-US" sz="3200" b="1" dirty="0">
                <a:latin typeface="Calibri" pitchFamily="34" charset="0"/>
              </a:rPr>
              <a:t>(County, City, Town, Borough)</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538691D-F5C2-40B1-AB71-37F1FC512466}" type="slidenum">
              <a:rPr lang="en-US" sz="1200">
                <a:solidFill>
                  <a:schemeClr val="tx1">
                    <a:tint val="75000"/>
                  </a:schemeClr>
                </a:solidFill>
                <a:latin typeface="+mn-lt"/>
              </a:rPr>
              <a:pPr algn="r" fontAlgn="auto">
                <a:spcBef>
                  <a:spcPts val="0"/>
                </a:spcBef>
                <a:spcAft>
                  <a:spcPts val="0"/>
                </a:spcAft>
                <a:defRPr/>
              </a:pPr>
              <a:t>13</a:t>
            </a:fld>
            <a:endParaRPr lang="en-US" sz="1200">
              <a:solidFill>
                <a:schemeClr val="tx1">
                  <a:tint val="75000"/>
                </a:schemeClr>
              </a:solidFill>
              <a:latin typeface="+mn-lt"/>
            </a:endParaRPr>
          </a:p>
        </p:txBody>
      </p:sp>
      <p:pic>
        <p:nvPicPr>
          <p:cNvPr id="29703" name="Picture 10" descr="City Hall28_crop"/>
          <p:cNvPicPr>
            <a:picLocks noChangeAspect="1" noChangeArrowheads="1"/>
          </p:cNvPicPr>
          <p:nvPr/>
        </p:nvPicPr>
        <p:blipFill>
          <a:blip r:embed="rId4" cstate="print"/>
          <a:srcRect/>
          <a:stretch>
            <a:fillRect/>
          </a:stretch>
        </p:blipFill>
        <p:spPr bwMode="auto">
          <a:xfrm>
            <a:off x="533399" y="4872672"/>
            <a:ext cx="2741613" cy="1689100"/>
          </a:xfrm>
          <a:prstGeom prst="rect">
            <a:avLst/>
          </a:prstGeom>
          <a:noFill/>
          <a:ln w="9525">
            <a:noFill/>
            <a:miter lim="800000"/>
            <a:headEnd/>
            <a:tailEnd/>
          </a:ln>
        </p:spPr>
      </p:pic>
      <p:pic>
        <p:nvPicPr>
          <p:cNvPr id="29704" name="Picture 10" descr="State Capital10_crop"/>
          <p:cNvPicPr>
            <a:picLocks noChangeAspect="1" noChangeArrowheads="1"/>
          </p:cNvPicPr>
          <p:nvPr/>
        </p:nvPicPr>
        <p:blipFill>
          <a:blip r:embed="rId5" cstate="print"/>
          <a:srcRect/>
          <a:stretch>
            <a:fillRect/>
          </a:stretch>
        </p:blipFill>
        <p:spPr bwMode="auto">
          <a:xfrm>
            <a:off x="548640" y="2931735"/>
            <a:ext cx="2741613" cy="1825625"/>
          </a:xfrm>
          <a:prstGeom prst="rect">
            <a:avLst/>
          </a:prstGeom>
          <a:noFill/>
          <a:ln w="9525">
            <a:noFill/>
            <a:miter lim="800000"/>
            <a:headEnd/>
            <a:tailEnd/>
          </a:ln>
        </p:spPr>
      </p:pic>
      <p:sp>
        <p:nvSpPr>
          <p:cNvPr id="11" name="Text Box 6"/>
          <p:cNvSpPr txBox="1">
            <a:spLocks noChangeArrowheads="1"/>
          </p:cNvSpPr>
          <p:nvPr/>
        </p:nvSpPr>
        <p:spPr bwMode="auto">
          <a:xfrm>
            <a:off x="457200" y="0"/>
            <a:ext cx="8229600" cy="731520"/>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The Three Levels of Government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CB5C89A8-800C-48BE-BCF4-364B032DC623}" type="slidenum">
              <a:rPr lang="en-US" sz="1200">
                <a:solidFill>
                  <a:schemeClr val="tx1">
                    <a:tint val="75000"/>
                  </a:schemeClr>
                </a:solidFill>
                <a:latin typeface="+mn-lt"/>
              </a:rPr>
              <a:pPr algn="r" fontAlgn="auto">
                <a:spcBef>
                  <a:spcPts val="0"/>
                </a:spcBef>
                <a:spcAft>
                  <a:spcPts val="0"/>
                </a:spcAft>
                <a:defRPr/>
              </a:pPr>
              <a:t>14</a:t>
            </a:fld>
            <a:endParaRPr lang="en-US" sz="1200">
              <a:solidFill>
                <a:schemeClr val="tx1">
                  <a:tint val="75000"/>
                </a:schemeClr>
              </a:solidFill>
              <a:latin typeface="+mn-lt"/>
            </a:endParaRPr>
          </a:p>
        </p:txBody>
      </p:sp>
      <p:sp>
        <p:nvSpPr>
          <p:cNvPr id="2" name="Date Placeholder 1"/>
          <p:cNvSpPr>
            <a:spLocks noGrp="1"/>
          </p:cNvSpPr>
          <p:nvPr>
            <p:ph type="dt" sz="half" idx="10"/>
          </p:nvPr>
        </p:nvSpPr>
        <p:spPr/>
        <p:txBody>
          <a:bodyPr/>
          <a:lstStyle/>
          <a:p>
            <a:pPr>
              <a:defRPr/>
            </a:pPr>
            <a:fld id="{18A22626-ED88-4B9D-A2F8-CEA2305E8CB4}" type="datetime1">
              <a:rPr lang="en-US" smtClean="0"/>
              <a:pPr>
                <a:defRPr/>
              </a:pPr>
              <a:t>2/17/2017</a:t>
            </a:fld>
            <a:endParaRPr lang="en-US"/>
          </a:p>
        </p:txBody>
      </p:sp>
      <p:graphicFrame>
        <p:nvGraphicFramePr>
          <p:cNvPr id="5" name="Diagram 4"/>
          <p:cNvGraphicFramePr/>
          <p:nvPr>
            <p:extLst>
              <p:ext uri="{D42A27DB-BD31-4B8C-83A1-F6EECF244321}">
                <p14:modId xmlns:p14="http://schemas.microsoft.com/office/powerpoint/2010/main" val="1999096864"/>
              </p:ext>
            </p:extLst>
          </p:nvPr>
        </p:nvGraphicFramePr>
        <p:xfrm>
          <a:off x="457200" y="1128712"/>
          <a:ext cx="82296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Box 6"/>
          <p:cNvSpPr txBox="1">
            <a:spLocks noChangeArrowheads="1"/>
          </p:cNvSpPr>
          <p:nvPr/>
        </p:nvSpPr>
        <p:spPr bwMode="auto">
          <a:xfrm>
            <a:off x="457200" y="286555"/>
            <a:ext cx="8229600" cy="731520"/>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The Three Levels of Government</a:t>
            </a:r>
          </a:p>
        </p:txBody>
      </p:sp>
    </p:spTree>
    <p:extLst>
      <p:ext uri="{BB962C8B-B14F-4D97-AF65-F5344CB8AC3E}">
        <p14:creationId xmlns:p14="http://schemas.microsoft.com/office/powerpoint/2010/main" val="29127614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Const &amp; Govt _State level"/>
          <p:cNvPicPr>
            <a:picLocks noChangeAspect="1" noChangeArrowheads="1"/>
          </p:cNvPicPr>
          <p:nvPr/>
        </p:nvPicPr>
        <p:blipFill>
          <a:blip r:embed="rId3" cstate="print"/>
          <a:srcRect/>
          <a:stretch>
            <a:fillRect/>
          </a:stretch>
        </p:blipFill>
        <p:spPr bwMode="auto">
          <a:xfrm>
            <a:off x="0" y="1143000"/>
            <a:ext cx="9144000" cy="5715000"/>
          </a:xfrm>
          <a:prstGeom prst="rect">
            <a:avLst/>
          </a:prstGeom>
          <a:noFill/>
          <a:ln w="9525">
            <a:noFill/>
            <a:miter lim="800000"/>
            <a:headEnd/>
            <a:tailEnd/>
          </a:ln>
        </p:spPr>
      </p:pic>
      <p:sp>
        <p:nvSpPr>
          <p:cNvPr id="31747" name="Text Box 5"/>
          <p:cNvSpPr txBox="1">
            <a:spLocks noChangeArrowheads="1"/>
          </p:cNvSpPr>
          <p:nvPr/>
        </p:nvSpPr>
        <p:spPr bwMode="auto">
          <a:xfrm>
            <a:off x="4419600" y="6183616"/>
            <a:ext cx="1828800" cy="304800"/>
          </a:xfrm>
          <a:prstGeom prst="rect">
            <a:avLst/>
          </a:prstGeom>
          <a:noFill/>
          <a:ln w="9525">
            <a:noFill/>
            <a:miter lim="800000"/>
            <a:headEnd/>
            <a:tailEnd/>
          </a:ln>
        </p:spPr>
        <p:txBody>
          <a:bodyPr>
            <a:spAutoFit/>
          </a:bodyPr>
          <a:lstStyle/>
          <a:p>
            <a:pPr>
              <a:spcBef>
                <a:spcPct val="50000"/>
              </a:spcBef>
            </a:pPr>
            <a:r>
              <a:rPr lang="en-US" sz="1400" b="1" dirty="0">
                <a:latin typeface="Calibri" pitchFamily="34" charset="0"/>
                <a:cs typeface="Arial" charset="0"/>
              </a:rPr>
              <a:t>EXECUTIVE OFFICERS</a:t>
            </a:r>
          </a:p>
        </p:txBody>
      </p:sp>
      <p:sp>
        <p:nvSpPr>
          <p:cNvPr id="31748" name="Text Box 6"/>
          <p:cNvSpPr txBox="1">
            <a:spLocks noChangeArrowheads="1"/>
          </p:cNvSpPr>
          <p:nvPr/>
        </p:nvSpPr>
        <p:spPr bwMode="auto">
          <a:xfrm>
            <a:off x="6413500" y="5474980"/>
            <a:ext cx="2209800" cy="1246495"/>
          </a:xfrm>
          <a:prstGeom prst="rect">
            <a:avLst/>
          </a:prstGeom>
          <a:noFill/>
          <a:ln w="9525">
            <a:noFill/>
            <a:miter lim="800000"/>
            <a:headEnd/>
            <a:tailEnd/>
          </a:ln>
        </p:spPr>
        <p:txBody>
          <a:bodyPr wrap="square">
            <a:spAutoFit/>
          </a:bodyPr>
          <a:lstStyle/>
          <a:p>
            <a:pPr algn="ctr"/>
            <a:r>
              <a:rPr lang="en-US" sz="1500" b="1" dirty="0">
                <a:latin typeface="Calibri" pitchFamily="34" charset="0"/>
              </a:rPr>
              <a:t>STATE SUPREME COURT</a:t>
            </a:r>
          </a:p>
          <a:p>
            <a:pPr algn="ctr"/>
            <a:r>
              <a:rPr lang="en-US" sz="1500" b="1" dirty="0">
                <a:latin typeface="Calibri" pitchFamily="34" charset="0"/>
              </a:rPr>
              <a:t>|</a:t>
            </a:r>
          </a:p>
          <a:p>
            <a:pPr algn="ctr"/>
            <a:r>
              <a:rPr lang="en-US" sz="1500" b="1" dirty="0">
                <a:latin typeface="Calibri" pitchFamily="34" charset="0"/>
              </a:rPr>
              <a:t>COURTS OF APPEAL</a:t>
            </a:r>
          </a:p>
          <a:p>
            <a:pPr algn="ctr"/>
            <a:r>
              <a:rPr lang="en-US" sz="1500" b="1" dirty="0">
                <a:latin typeface="Calibri" pitchFamily="34" charset="0"/>
              </a:rPr>
              <a:t>|</a:t>
            </a:r>
          </a:p>
          <a:p>
            <a:pPr algn="ctr"/>
            <a:r>
              <a:rPr lang="en-US" sz="1500" b="1" dirty="0">
                <a:latin typeface="Calibri" pitchFamily="34" charset="0"/>
                <a:cs typeface="Arial" charset="0"/>
              </a:rPr>
              <a:t>SUPERIOR COURTS</a:t>
            </a:r>
          </a:p>
        </p:txBody>
      </p:sp>
      <p:sp>
        <p:nvSpPr>
          <p:cNvPr id="31749"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3D1079A7-245F-4BD8-A5CA-5675A8B6D541}" type="slidenum">
              <a:rPr lang="en-US" sz="1200">
                <a:solidFill>
                  <a:srgbClr val="898989"/>
                </a:solidFill>
                <a:latin typeface="Calibri" pitchFamily="34" charset="0"/>
                <a:cs typeface="Arial" charset="0"/>
              </a:rPr>
              <a:pPr algn="r"/>
              <a:t>15</a:t>
            </a:fld>
            <a:endParaRPr lang="en-US" sz="1200">
              <a:solidFill>
                <a:srgbClr val="898989"/>
              </a:solidFill>
              <a:latin typeface="Calibri" pitchFamily="34" charset="0"/>
              <a:cs typeface="Arial" charset="0"/>
            </a:endParaRPr>
          </a:p>
        </p:txBody>
      </p:sp>
      <p:sp>
        <p:nvSpPr>
          <p:cNvPr id="31750" name="Text Box 5"/>
          <p:cNvSpPr txBox="1">
            <a:spLocks noChangeArrowheads="1"/>
          </p:cNvSpPr>
          <p:nvPr/>
        </p:nvSpPr>
        <p:spPr bwMode="auto">
          <a:xfrm>
            <a:off x="4356100" y="5056186"/>
            <a:ext cx="2057400" cy="304800"/>
          </a:xfrm>
          <a:prstGeom prst="rect">
            <a:avLst/>
          </a:prstGeom>
          <a:noFill/>
          <a:ln w="9525">
            <a:noFill/>
            <a:miter lim="800000"/>
            <a:headEnd/>
            <a:tailEnd/>
          </a:ln>
        </p:spPr>
        <p:txBody>
          <a:bodyPr>
            <a:spAutoFit/>
          </a:bodyPr>
          <a:lstStyle/>
          <a:p>
            <a:pPr>
              <a:spcBef>
                <a:spcPct val="50000"/>
              </a:spcBef>
            </a:pPr>
            <a:r>
              <a:rPr lang="en-US" sz="1400" b="1" dirty="0">
                <a:latin typeface="Calibri" pitchFamily="34" charset="0"/>
                <a:cs typeface="Arial" charset="0"/>
              </a:rPr>
              <a:t>LIEUTENANT GOVERNOR</a:t>
            </a:r>
          </a:p>
        </p:txBody>
      </p:sp>
      <p:sp>
        <p:nvSpPr>
          <p:cNvPr id="31751" name="Text Box 5"/>
          <p:cNvSpPr txBox="1">
            <a:spLocks noChangeArrowheads="1"/>
          </p:cNvSpPr>
          <p:nvPr/>
        </p:nvSpPr>
        <p:spPr bwMode="auto">
          <a:xfrm>
            <a:off x="3086100" y="5679433"/>
            <a:ext cx="1066800" cy="304800"/>
          </a:xfrm>
          <a:prstGeom prst="rect">
            <a:avLst/>
          </a:prstGeom>
          <a:noFill/>
          <a:ln w="9525">
            <a:noFill/>
            <a:miter lim="800000"/>
            <a:headEnd/>
            <a:tailEnd/>
          </a:ln>
        </p:spPr>
        <p:txBody>
          <a:bodyPr>
            <a:spAutoFit/>
          </a:bodyPr>
          <a:lstStyle/>
          <a:p>
            <a:pPr>
              <a:spcBef>
                <a:spcPct val="50000"/>
              </a:spcBef>
            </a:pPr>
            <a:r>
              <a:rPr lang="en-US" sz="1400" b="1" dirty="0">
                <a:latin typeface="Calibri" pitchFamily="34" charset="0"/>
                <a:cs typeface="Arial" charset="0"/>
              </a:rPr>
              <a:t>GOVERNOR</a:t>
            </a:r>
          </a:p>
        </p:txBody>
      </p:sp>
      <p:sp>
        <p:nvSpPr>
          <p:cNvPr id="31753" name="Text Box 12"/>
          <p:cNvSpPr txBox="1">
            <a:spLocks noChangeArrowheads="1"/>
          </p:cNvSpPr>
          <p:nvPr/>
        </p:nvSpPr>
        <p:spPr bwMode="auto">
          <a:xfrm>
            <a:off x="1879600" y="6346183"/>
            <a:ext cx="1371600" cy="428625"/>
          </a:xfrm>
          <a:prstGeom prst="rect">
            <a:avLst/>
          </a:prstGeom>
          <a:noFill/>
          <a:ln w="9525">
            <a:noFill/>
            <a:miter lim="800000"/>
            <a:headEnd/>
            <a:tailEnd/>
          </a:ln>
        </p:spPr>
        <p:txBody>
          <a:bodyPr>
            <a:spAutoFit/>
          </a:bodyPr>
          <a:lstStyle/>
          <a:p>
            <a:r>
              <a:rPr lang="en-US" sz="1100" dirty="0">
                <a:latin typeface="Calibri" pitchFamily="34" charset="0"/>
              </a:rPr>
              <a:t>                </a:t>
            </a:r>
            <a:r>
              <a:rPr lang="en-US" sz="900" dirty="0">
                <a:latin typeface="Calibri" pitchFamily="34" charset="0"/>
              </a:rPr>
              <a:t>  </a:t>
            </a:r>
            <a:r>
              <a:rPr lang="en-US" sz="1100" dirty="0">
                <a:latin typeface="Calibri" pitchFamily="34" charset="0"/>
              </a:rPr>
              <a:t>*</a:t>
            </a:r>
          </a:p>
          <a:p>
            <a:r>
              <a:rPr lang="en-US" sz="1100" dirty="0">
                <a:latin typeface="Calibri" pitchFamily="34" charset="0"/>
              </a:rPr>
              <a:t>*Except Nebraska</a:t>
            </a:r>
          </a:p>
        </p:txBody>
      </p:sp>
      <p:sp>
        <p:nvSpPr>
          <p:cNvPr id="14" name="Text Box 6"/>
          <p:cNvSpPr txBox="1">
            <a:spLocks noChangeArrowheads="1"/>
          </p:cNvSpPr>
          <p:nvPr/>
        </p:nvSpPr>
        <p:spPr bwMode="auto">
          <a:xfrm>
            <a:off x="0" y="286555"/>
            <a:ext cx="9144000" cy="707886"/>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000" b="1" dirty="0">
                <a:latin typeface="Calibri" pitchFamily="34" charset="0"/>
                <a:cs typeface="Arial" charset="0"/>
              </a:rPr>
              <a:t>The Three Branches of State Government</a:t>
            </a:r>
          </a:p>
        </p:txBody>
      </p:sp>
      <p:sp>
        <p:nvSpPr>
          <p:cNvPr id="15" name="Text Box 5"/>
          <p:cNvSpPr txBox="1">
            <a:spLocks noChangeArrowheads="1"/>
          </p:cNvSpPr>
          <p:nvPr/>
        </p:nvSpPr>
        <p:spPr bwMode="auto">
          <a:xfrm>
            <a:off x="3009900" y="1295400"/>
            <a:ext cx="2933700" cy="523220"/>
          </a:xfrm>
          <a:prstGeom prst="rect">
            <a:avLst/>
          </a:prstGeom>
          <a:solidFill>
            <a:schemeClr val="accent3">
              <a:lumMod val="20000"/>
              <a:lumOff val="80000"/>
            </a:schemeClr>
          </a:solidFill>
          <a:ln w="9525">
            <a:noFill/>
            <a:miter lim="800000"/>
            <a:headEnd/>
            <a:tailEnd/>
          </a:ln>
          <a:effectLst>
            <a:softEdge rad="38100"/>
          </a:effectLst>
        </p:spPr>
        <p:txBody>
          <a:bodyPr wrap="square">
            <a:spAutoFit/>
          </a:bodyPr>
          <a:lstStyle/>
          <a:p>
            <a:pPr algn="ctr">
              <a:spcBef>
                <a:spcPct val="50000"/>
              </a:spcBef>
            </a:pPr>
            <a:r>
              <a:rPr lang="en-US" sz="2800" b="1" dirty="0">
                <a:latin typeface="Calibri" pitchFamily="34" charset="0"/>
                <a:cs typeface="Arial" charset="0"/>
              </a:rPr>
              <a:t>State Constitution</a:t>
            </a:r>
          </a:p>
        </p:txBody>
      </p:sp>
      <p:sp>
        <p:nvSpPr>
          <p:cNvPr id="12" name="Text Box 5"/>
          <p:cNvSpPr txBox="1">
            <a:spLocks noChangeArrowheads="1"/>
          </p:cNvSpPr>
          <p:nvPr/>
        </p:nvSpPr>
        <p:spPr bwMode="auto">
          <a:xfrm>
            <a:off x="510540" y="4943728"/>
            <a:ext cx="2103120" cy="338554"/>
          </a:xfrm>
          <a:prstGeom prst="rect">
            <a:avLst/>
          </a:prstGeom>
          <a:solidFill>
            <a:schemeClr val="accent3">
              <a:lumMod val="20000"/>
              <a:lumOff val="80000"/>
            </a:schemeClr>
          </a:solidFill>
          <a:ln w="9525">
            <a:noFill/>
            <a:miter lim="800000"/>
            <a:headEnd/>
            <a:tailEnd/>
          </a:ln>
          <a:effectLst>
            <a:softEdge rad="50800"/>
          </a:effectLst>
        </p:spPr>
        <p:txBody>
          <a:bodyPr wrap="square">
            <a:spAutoFit/>
          </a:bodyPr>
          <a:lstStyle/>
          <a:p>
            <a:pPr algn="ctr">
              <a:spcBef>
                <a:spcPct val="50000"/>
              </a:spcBef>
            </a:pPr>
            <a:r>
              <a:rPr lang="en-US" sz="1600" b="1" dirty="0">
                <a:latin typeface="Arial Narrow" pitchFamily="34" charset="0"/>
                <a:cs typeface="Arial" charset="0"/>
              </a:rPr>
              <a:t>GENERAL ASSEMBLY</a:t>
            </a:r>
            <a:endParaRPr lang="en-US" sz="2000" b="1" dirty="0">
              <a:latin typeface="Arial Narrow" pitchFamily="34" charset="0"/>
              <a:cs typeface="Arial" charset="0"/>
            </a:endParaRPr>
          </a:p>
        </p:txBody>
      </p:sp>
    </p:spTree>
    <p:extLst>
      <p:ext uri="{BB962C8B-B14F-4D97-AF65-F5344CB8AC3E}">
        <p14:creationId xmlns:p14="http://schemas.microsoft.com/office/powerpoint/2010/main" val="724070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7" descr="housee-size_resized"/>
          <p:cNvPicPr>
            <a:picLocks noChangeAspect="1" noChangeArrowheads="1"/>
          </p:cNvPicPr>
          <p:nvPr/>
        </p:nvPicPr>
        <p:blipFill>
          <a:blip r:embed="rId3" cstate="print"/>
          <a:srcRect/>
          <a:stretch>
            <a:fillRect/>
          </a:stretch>
        </p:blipFill>
        <p:spPr bwMode="auto">
          <a:xfrm>
            <a:off x="0" y="730028"/>
            <a:ext cx="9144000" cy="6204172"/>
          </a:xfrm>
          <a:prstGeom prst="rect">
            <a:avLst/>
          </a:prstGeom>
          <a:noFill/>
          <a:ln w="9525">
            <a:noFill/>
            <a:miter lim="800000"/>
            <a:headEnd/>
            <a:tailEnd/>
          </a:ln>
        </p:spPr>
      </p:pic>
      <p:sp>
        <p:nvSpPr>
          <p:cNvPr id="33795"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C5355F0-8DC8-41B8-B263-EEF58B73DC0C}" type="slidenum">
              <a:rPr lang="en-US" sz="1200">
                <a:solidFill>
                  <a:srgbClr val="898989"/>
                </a:solidFill>
                <a:latin typeface="Calibri" pitchFamily="34" charset="0"/>
                <a:cs typeface="Arial" charset="0"/>
              </a:rPr>
              <a:pPr algn="r"/>
              <a:t>16</a:t>
            </a:fld>
            <a:endParaRPr lang="en-US" sz="1200">
              <a:solidFill>
                <a:srgbClr val="898989"/>
              </a:solidFill>
              <a:latin typeface="Calibri" pitchFamily="34" charset="0"/>
              <a:cs typeface="Arial" charset="0"/>
            </a:endParaRPr>
          </a:p>
        </p:txBody>
      </p:sp>
      <p:sp>
        <p:nvSpPr>
          <p:cNvPr id="6" name="Text Box 6"/>
          <p:cNvSpPr txBox="1">
            <a:spLocks noChangeArrowheads="1"/>
          </p:cNvSpPr>
          <p:nvPr/>
        </p:nvSpPr>
        <p:spPr bwMode="auto">
          <a:xfrm>
            <a:off x="0" y="0"/>
            <a:ext cx="9144000" cy="769441"/>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Representative Districts</a:t>
            </a:r>
          </a:p>
        </p:txBody>
      </p:sp>
    </p:spTree>
    <p:extLst>
      <p:ext uri="{BB962C8B-B14F-4D97-AF65-F5344CB8AC3E}">
        <p14:creationId xmlns:p14="http://schemas.microsoft.com/office/powerpoint/2010/main" val="2467707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D461D711-D848-4E3E-83BB-E92AD29FA749}" type="slidenum">
              <a:rPr lang="en-US" sz="1200">
                <a:solidFill>
                  <a:schemeClr val="tx1">
                    <a:tint val="75000"/>
                  </a:schemeClr>
                </a:solidFill>
                <a:latin typeface="+mn-lt"/>
              </a:rPr>
              <a:pPr algn="r" fontAlgn="auto">
                <a:spcBef>
                  <a:spcPts val="0"/>
                </a:spcBef>
                <a:spcAft>
                  <a:spcPts val="0"/>
                </a:spcAft>
                <a:defRPr/>
              </a:pPr>
              <a:t>17</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46532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41986"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41987"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68FABEF0-AC6D-4990-9BBC-245E661B7D78}" type="slidenum">
              <a:rPr lang="en-US"/>
              <a:pPr>
                <a:defRPr/>
              </a:pPr>
              <a:t>18</a:t>
            </a:fld>
            <a:endParaRPr lang="en-US"/>
          </a:p>
        </p:txBody>
      </p:sp>
      <p:sp>
        <p:nvSpPr>
          <p:cNvPr id="4198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#2</a:t>
            </a:r>
          </a:p>
        </p:txBody>
      </p:sp>
    </p:spTree>
    <p:extLst>
      <p:ext uri="{BB962C8B-B14F-4D97-AF65-F5344CB8AC3E}">
        <p14:creationId xmlns:p14="http://schemas.microsoft.com/office/powerpoint/2010/main" val="3016778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738124B9-6B70-4DB2-9E60-6582BDC012DF}" type="slidenum">
              <a:rPr lang="en-US" sz="1200">
                <a:solidFill>
                  <a:schemeClr val="tx1">
                    <a:tint val="75000"/>
                  </a:schemeClr>
                </a:solidFill>
                <a:latin typeface="+mn-lt"/>
              </a:rPr>
              <a:pPr algn="r" fontAlgn="auto">
                <a:spcBef>
                  <a:spcPts val="0"/>
                </a:spcBef>
                <a:spcAft>
                  <a:spcPts val="0"/>
                </a:spcAft>
                <a:defRPr/>
              </a:pPr>
              <a:t>19</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888267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7"/>
          <p:cNvSpPr>
            <a:spLocks noChangeArrowheads="1"/>
          </p:cNvSpPr>
          <p:nvPr/>
        </p:nvSpPr>
        <p:spPr bwMode="auto">
          <a:xfrm>
            <a:off x="34290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23555" name="Oval 7"/>
          <p:cNvSpPr>
            <a:spLocks noChangeArrowheads="1"/>
          </p:cNvSpPr>
          <p:nvPr/>
        </p:nvSpPr>
        <p:spPr bwMode="auto">
          <a:xfrm>
            <a:off x="304800" y="1295400"/>
            <a:ext cx="5410200" cy="5029200"/>
          </a:xfrm>
          <a:prstGeom prst="ellipse">
            <a:avLst/>
          </a:prstGeom>
          <a:noFill/>
          <a:ln w="57150">
            <a:solidFill>
              <a:schemeClr val="tx1"/>
            </a:solidFill>
            <a:round/>
            <a:headEnd/>
            <a:tailEnd/>
          </a:ln>
        </p:spPr>
        <p:txBody>
          <a:bodyPr wrap="none" anchor="ctr"/>
          <a:lstStyle/>
          <a:p>
            <a:endParaRPr lang="en-US"/>
          </a:p>
        </p:txBody>
      </p:sp>
      <p:sp>
        <p:nvSpPr>
          <p:cNvPr id="13" name="Oval 7"/>
          <p:cNvSpPr>
            <a:spLocks noChangeArrowheads="1"/>
          </p:cNvSpPr>
          <p:nvPr/>
        </p:nvSpPr>
        <p:spPr bwMode="auto">
          <a:xfrm>
            <a:off x="527134" y="2170430"/>
            <a:ext cx="2971801" cy="4016375"/>
          </a:xfrm>
          <a:prstGeom prst="ellipse">
            <a:avLst/>
          </a:prstGeom>
          <a:solidFill>
            <a:schemeClr val="bg2"/>
          </a:solidFill>
          <a:ln w="57150">
            <a:solidFill>
              <a:srgbClr val="3366FF"/>
            </a:solidFill>
            <a:round/>
            <a:headEnd/>
            <a:tailEnd/>
          </a:ln>
        </p:spPr>
        <p:txBody>
          <a:bodyPr wrap="none" anchor="ctr"/>
          <a:lstStyle/>
          <a:p>
            <a:endParaRPr lang="en-US"/>
          </a:p>
        </p:txBody>
      </p:sp>
      <p:sp>
        <p:nvSpPr>
          <p:cNvPr id="2355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237045A-A3F1-4D3A-A3E2-67687FD55ECB}" type="slidenum">
              <a:rPr lang="en-US" sz="1200">
                <a:solidFill>
                  <a:srgbClr val="898989"/>
                </a:solidFill>
                <a:latin typeface="Calibri" pitchFamily="34" charset="0"/>
                <a:cs typeface="Arial" charset="0"/>
              </a:rPr>
              <a:pPr algn="r"/>
              <a:t>2</a:t>
            </a:fld>
            <a:endParaRPr lang="en-US" sz="1200">
              <a:solidFill>
                <a:srgbClr val="898989"/>
              </a:solidFill>
              <a:latin typeface="Calibri" pitchFamily="34" charset="0"/>
              <a:cs typeface="Arial" charset="0"/>
            </a:endParaRPr>
          </a:p>
        </p:txBody>
      </p:sp>
      <p:sp>
        <p:nvSpPr>
          <p:cNvPr id="23557" name="Text Box 6"/>
          <p:cNvSpPr txBox="1">
            <a:spLocks noChangeArrowheads="1"/>
          </p:cNvSpPr>
          <p:nvPr/>
        </p:nvSpPr>
        <p:spPr bwMode="auto">
          <a:xfrm>
            <a:off x="1965325" y="1636713"/>
            <a:ext cx="184150" cy="366712"/>
          </a:xfrm>
          <a:prstGeom prst="rect">
            <a:avLst/>
          </a:prstGeom>
          <a:noFill/>
          <a:ln w="9525">
            <a:noFill/>
            <a:miter lim="800000"/>
            <a:headEnd/>
            <a:tailEnd/>
          </a:ln>
        </p:spPr>
        <p:txBody>
          <a:bodyPr wrap="none">
            <a:spAutoFit/>
          </a:bodyPr>
          <a:lstStyle/>
          <a:p>
            <a:endParaRPr lang="en-US"/>
          </a:p>
        </p:txBody>
      </p:sp>
      <p:sp>
        <p:nvSpPr>
          <p:cNvPr id="23559" name="Text Box 8"/>
          <p:cNvSpPr txBox="1">
            <a:spLocks noChangeArrowheads="1"/>
          </p:cNvSpPr>
          <p:nvPr/>
        </p:nvSpPr>
        <p:spPr bwMode="auto">
          <a:xfrm>
            <a:off x="5585460" y="2417157"/>
            <a:ext cx="3276600" cy="3785652"/>
          </a:xfrm>
          <a:prstGeom prst="rect">
            <a:avLst/>
          </a:prstGeom>
          <a:noFill/>
          <a:ln w="9525">
            <a:noFill/>
            <a:miter lim="800000"/>
            <a:headEnd/>
            <a:tailEnd/>
          </a:ln>
        </p:spPr>
        <p:txBody>
          <a:bodyPr wrap="square">
            <a:spAutoFit/>
          </a:bodyPr>
          <a:lstStyle/>
          <a:p>
            <a:pPr algn="ctr">
              <a:buFontTx/>
              <a:buChar char="•"/>
            </a:pPr>
            <a:r>
              <a:rPr lang="en-US" sz="2000" b="1" dirty="0">
                <a:solidFill>
                  <a:schemeClr val="bg1"/>
                </a:solidFill>
                <a:latin typeface="Calibri" pitchFamily="34" charset="0"/>
              </a:rPr>
              <a:t>provide schooling and education</a:t>
            </a:r>
          </a:p>
          <a:p>
            <a:pPr algn="ctr">
              <a:buFontTx/>
              <a:buChar char="•"/>
            </a:pPr>
            <a:r>
              <a:rPr lang="en-US" sz="2000" b="1" dirty="0">
                <a:solidFill>
                  <a:schemeClr val="bg1"/>
                </a:solidFill>
                <a:latin typeface="Calibri" pitchFamily="34" charset="0"/>
              </a:rPr>
              <a:t>provide protection</a:t>
            </a:r>
          </a:p>
          <a:p>
            <a:pPr algn="ctr">
              <a:buFontTx/>
              <a:buChar char="•"/>
            </a:pPr>
            <a:r>
              <a:rPr lang="en-US" sz="2000" b="1" dirty="0">
                <a:solidFill>
                  <a:schemeClr val="bg1"/>
                </a:solidFill>
                <a:latin typeface="Calibri" pitchFamily="34" charset="0"/>
              </a:rPr>
              <a:t>provide safety</a:t>
            </a:r>
          </a:p>
          <a:p>
            <a:pPr algn="ctr">
              <a:buFontTx/>
              <a:buChar char="•"/>
            </a:pPr>
            <a:r>
              <a:rPr lang="en-US" sz="2000" b="1" dirty="0">
                <a:solidFill>
                  <a:schemeClr val="bg1"/>
                </a:solidFill>
                <a:latin typeface="Calibri" pitchFamily="34" charset="0"/>
              </a:rPr>
              <a:t>give a driver’s license</a:t>
            </a:r>
          </a:p>
          <a:p>
            <a:pPr algn="ctr">
              <a:buFontTx/>
              <a:buChar char="•"/>
            </a:pPr>
            <a:r>
              <a:rPr lang="en-US" sz="2000" b="1" dirty="0">
                <a:solidFill>
                  <a:schemeClr val="bg1"/>
                </a:solidFill>
                <a:latin typeface="Calibri" pitchFamily="34" charset="0"/>
              </a:rPr>
              <a:t>approve zoning &amp; land use</a:t>
            </a:r>
          </a:p>
          <a:p>
            <a:pPr algn="ct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conduct elections</a:t>
            </a:r>
          </a:p>
          <a:p>
            <a:pPr algn="ctr">
              <a:buFontTx/>
              <a:buChar char="•"/>
            </a:pPr>
            <a:r>
              <a:rPr lang="en-US" sz="2000" b="1" dirty="0">
                <a:solidFill>
                  <a:schemeClr val="bg1"/>
                </a:solidFill>
                <a:latin typeface="Calibri" pitchFamily="34" charset="0"/>
              </a:rPr>
              <a:t>establish local governments</a:t>
            </a:r>
          </a:p>
          <a:p>
            <a:pPr algn="ctr">
              <a:buFontTx/>
              <a:buChar char="•"/>
            </a:pPr>
            <a:r>
              <a:rPr lang="en-US" sz="2000" b="1" dirty="0">
                <a:solidFill>
                  <a:schemeClr val="bg1"/>
                </a:solidFill>
                <a:latin typeface="Calibri" pitchFamily="34" charset="0"/>
              </a:rPr>
              <a:t>regulate trade within a state</a:t>
            </a:r>
          </a:p>
          <a:p>
            <a:pPr algn="ctr">
              <a:buFontTx/>
              <a:buChar char="•"/>
            </a:pPr>
            <a:endParaRPr lang="en-US" sz="2000" b="1" dirty="0">
              <a:solidFill>
                <a:schemeClr val="bg1"/>
              </a:solidFill>
              <a:latin typeface="Calibri" pitchFamily="34" charset="0"/>
            </a:endParaRPr>
          </a:p>
        </p:txBody>
      </p:sp>
      <p:sp>
        <p:nvSpPr>
          <p:cNvPr id="23560" name="Text Box 9"/>
          <p:cNvSpPr txBox="1">
            <a:spLocks noChangeArrowheads="1"/>
          </p:cNvSpPr>
          <p:nvPr/>
        </p:nvSpPr>
        <p:spPr bwMode="auto">
          <a:xfrm>
            <a:off x="3429000" y="2819400"/>
            <a:ext cx="2286000" cy="3477875"/>
          </a:xfrm>
          <a:prstGeom prst="rect">
            <a:avLst/>
          </a:prstGeom>
          <a:noFill/>
          <a:ln w="9525">
            <a:noFill/>
            <a:miter lim="800000"/>
            <a:headEnd/>
            <a:tailEnd/>
          </a:ln>
        </p:spPr>
        <p:txBody>
          <a:bodyPr wrap="square">
            <a:spAutoFit/>
          </a:bodyPr>
          <a:lstStyle/>
          <a:p>
            <a:pPr algn="ctr">
              <a:buFontTx/>
              <a:buChar char="•"/>
            </a:pPr>
            <a:r>
              <a:rPr lang="en-US" sz="2000" b="1" dirty="0">
                <a:solidFill>
                  <a:schemeClr val="bg1"/>
                </a:solidFill>
                <a:latin typeface="Calibri" pitchFamily="34" charset="0"/>
              </a:rPr>
              <a:t>collect taxes</a:t>
            </a:r>
          </a:p>
          <a:p>
            <a:pPr algn="ctr">
              <a:buFontTx/>
              <a:buChar char="•"/>
            </a:pPr>
            <a:r>
              <a:rPr lang="en-US" sz="2000" b="1" dirty="0">
                <a:solidFill>
                  <a:schemeClr val="bg1"/>
                </a:solidFill>
                <a:latin typeface="Calibri" pitchFamily="34" charset="0"/>
              </a:rPr>
              <a:t>borrow money</a:t>
            </a:r>
          </a:p>
          <a:p>
            <a:pPr algn="ctr">
              <a:buFontTx/>
              <a:buChar char="•"/>
            </a:pPr>
            <a:r>
              <a:rPr lang="en-US" sz="2000" b="1" dirty="0">
                <a:solidFill>
                  <a:schemeClr val="bg1"/>
                </a:solidFill>
                <a:latin typeface="Calibri" pitchFamily="34" charset="0"/>
              </a:rPr>
              <a:t>build roads</a:t>
            </a:r>
          </a:p>
          <a:p>
            <a:pPr algn="ctr">
              <a:buFontTx/>
              <a:buChar char="•"/>
            </a:pPr>
            <a:r>
              <a:rPr lang="en-US" sz="2000" b="1" dirty="0">
                <a:solidFill>
                  <a:schemeClr val="bg1"/>
                </a:solidFill>
                <a:latin typeface="Calibri" pitchFamily="34" charset="0"/>
              </a:rPr>
              <a:t>establish courts</a:t>
            </a:r>
          </a:p>
          <a:p>
            <a:pPr algn="ctr">
              <a:buFontTx/>
              <a:buChar char="•"/>
            </a:pPr>
            <a:endParaRPr lang="en-US" sz="2000" b="1" dirty="0">
              <a:solidFill>
                <a:schemeClr val="bg1"/>
              </a:solidFill>
              <a:latin typeface="Calibri" pitchFamily="34" charset="0"/>
            </a:endParaRPr>
          </a:p>
          <a:p>
            <a:pPr algn="ctr">
              <a:buFontTx/>
              <a:buChar char="•"/>
            </a:pPr>
            <a:r>
              <a:rPr lang="en-US" sz="2000" b="1" dirty="0">
                <a:solidFill>
                  <a:schemeClr val="bg1"/>
                </a:solidFill>
                <a:latin typeface="Calibri" pitchFamily="34" charset="0"/>
              </a:rPr>
              <a:t>provide for the general welfare</a:t>
            </a:r>
          </a:p>
          <a:p>
            <a:pPr algn="ctr">
              <a:buFontTx/>
              <a:buChar char="•"/>
            </a:pPr>
            <a:r>
              <a:rPr lang="en-US" sz="2000" b="1" dirty="0">
                <a:solidFill>
                  <a:schemeClr val="bg1"/>
                </a:solidFill>
                <a:latin typeface="Calibri" pitchFamily="34" charset="0"/>
              </a:rPr>
              <a:t>charter banks and corporations</a:t>
            </a:r>
          </a:p>
          <a:p>
            <a:pPr algn="ctr">
              <a:buFontTx/>
              <a:buChar char="•"/>
            </a:pPr>
            <a:r>
              <a:rPr lang="en-US" sz="2000" b="1" dirty="0">
                <a:solidFill>
                  <a:schemeClr val="bg1"/>
                </a:solidFill>
                <a:latin typeface="Calibri" pitchFamily="34" charset="0"/>
              </a:rPr>
              <a:t>make and enforce laws</a:t>
            </a:r>
          </a:p>
        </p:txBody>
      </p:sp>
      <p:sp>
        <p:nvSpPr>
          <p:cNvPr id="23561" name="Text Box 10"/>
          <p:cNvSpPr txBox="1">
            <a:spLocks noChangeArrowheads="1"/>
          </p:cNvSpPr>
          <p:nvPr/>
        </p:nvSpPr>
        <p:spPr bwMode="auto">
          <a:xfrm>
            <a:off x="990600" y="1636713"/>
            <a:ext cx="7162800" cy="519112"/>
          </a:xfrm>
          <a:prstGeom prst="rect">
            <a:avLst/>
          </a:prstGeom>
          <a:noFill/>
          <a:ln w="9525">
            <a:noFill/>
            <a:miter lim="800000"/>
            <a:headEnd/>
            <a:tailEnd/>
          </a:ln>
        </p:spPr>
        <p:txBody>
          <a:bodyPr>
            <a:spAutoFit/>
          </a:bodyPr>
          <a:lstStyle/>
          <a:p>
            <a:r>
              <a:rPr lang="en-US" sz="2800" b="1" dirty="0">
                <a:solidFill>
                  <a:schemeClr val="bg2"/>
                </a:solidFill>
                <a:latin typeface="Calibri" pitchFamily="34" charset="0"/>
              </a:rPr>
              <a:t>              </a:t>
            </a:r>
            <a:r>
              <a:rPr lang="en-US" sz="2800" b="1" u="sng" dirty="0">
                <a:solidFill>
                  <a:schemeClr val="bg1"/>
                </a:solidFill>
                <a:latin typeface="Calibri" pitchFamily="34" charset="0"/>
              </a:rPr>
              <a:t>Federal</a:t>
            </a:r>
            <a:r>
              <a:rPr lang="en-US" sz="2800" b="1" dirty="0">
                <a:solidFill>
                  <a:schemeClr val="bg2"/>
                </a:solidFill>
                <a:latin typeface="Calibri" pitchFamily="34" charset="0"/>
              </a:rPr>
              <a:t>			      </a:t>
            </a:r>
            <a:r>
              <a:rPr lang="en-US" sz="2800" b="1" u="sng" dirty="0">
                <a:solidFill>
                  <a:schemeClr val="bg2"/>
                </a:solidFill>
                <a:latin typeface="Calibri" pitchFamily="34" charset="0"/>
              </a:rPr>
              <a:t>State </a:t>
            </a:r>
          </a:p>
        </p:txBody>
      </p:sp>
      <p:sp>
        <p:nvSpPr>
          <p:cNvPr id="23562" name="Text Box 11"/>
          <p:cNvSpPr txBox="1">
            <a:spLocks noChangeArrowheads="1"/>
          </p:cNvSpPr>
          <p:nvPr/>
        </p:nvSpPr>
        <p:spPr bwMode="auto">
          <a:xfrm>
            <a:off x="3886096" y="2163168"/>
            <a:ext cx="1359105" cy="523220"/>
          </a:xfrm>
          <a:prstGeom prst="rect">
            <a:avLst/>
          </a:prstGeom>
          <a:noFill/>
          <a:ln w="9525">
            <a:noFill/>
            <a:miter lim="800000"/>
            <a:headEnd/>
            <a:tailEnd/>
          </a:ln>
        </p:spPr>
        <p:txBody>
          <a:bodyPr wrap="square">
            <a:spAutoFit/>
          </a:bodyPr>
          <a:lstStyle/>
          <a:p>
            <a:pPr algn="ctr"/>
            <a:r>
              <a:rPr lang="en-US" sz="2800" b="1" u="sng" dirty="0">
                <a:solidFill>
                  <a:schemeClr val="bg2"/>
                </a:solidFill>
                <a:latin typeface="Calibri" pitchFamily="34" charset="0"/>
              </a:rPr>
              <a:t>Shared</a:t>
            </a:r>
          </a:p>
        </p:txBody>
      </p:sp>
      <p:sp>
        <p:nvSpPr>
          <p:cNvPr id="23558" name="Text Box 7"/>
          <p:cNvSpPr txBox="1">
            <a:spLocks noChangeArrowheads="1"/>
          </p:cNvSpPr>
          <p:nvPr/>
        </p:nvSpPr>
        <p:spPr bwMode="auto">
          <a:xfrm>
            <a:off x="575845" y="2417157"/>
            <a:ext cx="2874377" cy="3477875"/>
          </a:xfrm>
          <a:prstGeom prst="rect">
            <a:avLst/>
          </a:prstGeom>
          <a:noFill/>
          <a:ln w="9525">
            <a:noFill/>
            <a:miter lim="800000"/>
            <a:headEnd/>
            <a:tailEnd/>
          </a:ln>
        </p:spPr>
        <p:txBody>
          <a:bodyPr wrap="none">
            <a:spAutoFit/>
          </a:bodyPr>
          <a:lstStyle/>
          <a:p>
            <a:pPr algn="ctr">
              <a:buFontTx/>
              <a:buChar char="•"/>
            </a:pPr>
            <a:r>
              <a:rPr lang="en-US" sz="2000" b="1" dirty="0">
                <a:latin typeface="Calibri" pitchFamily="34" charset="0"/>
              </a:rPr>
              <a:t>print money</a:t>
            </a:r>
          </a:p>
          <a:p>
            <a:pPr algn="ctr">
              <a:buFontTx/>
              <a:buChar char="•"/>
            </a:pPr>
            <a:r>
              <a:rPr lang="en-US" sz="2000" b="1" dirty="0">
                <a:latin typeface="Calibri" pitchFamily="34" charset="0"/>
              </a:rPr>
              <a:t>declare war</a:t>
            </a:r>
          </a:p>
          <a:p>
            <a:pPr algn="ctr">
              <a:buFontTx/>
              <a:buChar char="•"/>
            </a:pPr>
            <a:r>
              <a:rPr lang="en-US" sz="2000" b="1" dirty="0">
                <a:latin typeface="Calibri" pitchFamily="34" charset="0"/>
              </a:rPr>
              <a:t>create an army</a:t>
            </a:r>
          </a:p>
          <a:p>
            <a:pPr algn="ctr">
              <a:buFontTx/>
              <a:buChar char="•"/>
            </a:pPr>
            <a:r>
              <a:rPr lang="en-US" sz="2000" b="1" dirty="0">
                <a:latin typeface="Calibri" pitchFamily="34" charset="0"/>
              </a:rPr>
              <a:t>make treaties</a:t>
            </a:r>
          </a:p>
          <a:p>
            <a:pPr algn="ctr">
              <a:buFontTx/>
              <a:buChar char="•"/>
            </a:pPr>
            <a:endParaRPr lang="en-US" sz="2000" b="1" dirty="0">
              <a:latin typeface="Calibri" pitchFamily="34" charset="0"/>
            </a:endParaRPr>
          </a:p>
          <a:p>
            <a:pPr algn="ctr">
              <a:buFontTx/>
              <a:buChar char="•"/>
            </a:pPr>
            <a:r>
              <a:rPr lang="en-US" sz="2000" b="1" dirty="0">
                <a:latin typeface="Calibri" pitchFamily="34" charset="0"/>
              </a:rPr>
              <a:t>establish post offices</a:t>
            </a:r>
          </a:p>
          <a:p>
            <a:pPr algn="ctr">
              <a:buFontTx/>
              <a:buChar char="•"/>
            </a:pPr>
            <a:r>
              <a:rPr lang="en-US" sz="2000" b="1" dirty="0">
                <a:latin typeface="Calibri" pitchFamily="34" charset="0"/>
              </a:rPr>
              <a:t>regulate trade between </a:t>
            </a:r>
          </a:p>
          <a:p>
            <a:pPr algn="ctr"/>
            <a:r>
              <a:rPr lang="en-US" sz="2000" b="1" dirty="0">
                <a:latin typeface="Calibri" pitchFamily="34" charset="0"/>
              </a:rPr>
              <a:t>states and countries</a:t>
            </a:r>
          </a:p>
          <a:p>
            <a:pPr algn="ctr">
              <a:buFontTx/>
              <a:buChar char="•"/>
            </a:pPr>
            <a:r>
              <a:rPr lang="en-US" sz="2000" b="1" dirty="0">
                <a:latin typeface="Calibri" pitchFamily="34" charset="0"/>
              </a:rPr>
              <a:t>establish rules for</a:t>
            </a:r>
          </a:p>
          <a:p>
            <a:pPr algn="ctr"/>
            <a:r>
              <a:rPr lang="en-US" sz="2000" b="1" dirty="0">
                <a:latin typeface="Calibri" pitchFamily="34" charset="0"/>
              </a:rPr>
              <a:t>naturalization</a:t>
            </a:r>
            <a:r>
              <a:rPr lang="en-US" sz="2000" dirty="0">
                <a:latin typeface="Calibri" pitchFamily="34" charset="0"/>
              </a:rPr>
              <a:t> </a:t>
            </a:r>
            <a:endParaRPr lang="en-US" sz="2000" b="1" dirty="0">
              <a:latin typeface="Calibri" pitchFamily="34" charset="0"/>
            </a:endParaRPr>
          </a:p>
          <a:p>
            <a:pPr algn="ctr">
              <a:buFontTx/>
              <a:buChar char="•"/>
            </a:pPr>
            <a:r>
              <a:rPr lang="en-US" sz="2000" b="1" dirty="0">
                <a:latin typeface="Calibri" pitchFamily="34" charset="0"/>
              </a:rPr>
              <a:t>issue patents</a:t>
            </a:r>
          </a:p>
        </p:txBody>
      </p:sp>
      <p:sp>
        <p:nvSpPr>
          <p:cNvPr id="14" name="Text Box 6"/>
          <p:cNvSpPr txBox="1">
            <a:spLocks noChangeArrowheads="1"/>
          </p:cNvSpPr>
          <p:nvPr/>
        </p:nvSpPr>
        <p:spPr bwMode="auto">
          <a:xfrm>
            <a:off x="0" y="0"/>
            <a:ext cx="9144000" cy="1138773"/>
          </a:xfrm>
          <a:prstGeom prst="rect">
            <a:avLst/>
          </a:prstGeom>
          <a:gradFill>
            <a:gsLst>
              <a:gs pos="100000">
                <a:schemeClr val="accent1">
                  <a:tint val="44500"/>
                  <a:satMod val="160000"/>
                </a:schemeClr>
              </a:gs>
              <a:gs pos="100000">
                <a:schemeClr val="accent1">
                  <a:tint val="23500"/>
                  <a:satMod val="160000"/>
                </a:schemeClr>
              </a:gs>
            </a:gsLst>
            <a:lin ang="2700000" scaled="1"/>
          </a:gradFill>
          <a:ln w="9525">
            <a:noFill/>
            <a:miter lim="800000"/>
            <a:headEnd/>
            <a:tailEnd/>
          </a:ln>
        </p:spPr>
        <p:txBody>
          <a:bodyPr wrap="square">
            <a:spAutoFit/>
          </a:bodyPr>
          <a:lstStyle/>
          <a:p>
            <a:pPr algn="ctr"/>
            <a:r>
              <a:rPr lang="en-US" sz="4400" b="1" dirty="0">
                <a:latin typeface="Calibri" pitchFamily="34" charset="0"/>
                <a:cs typeface="Arial" charset="0"/>
              </a:rPr>
              <a:t>A Federal System</a:t>
            </a:r>
          </a:p>
          <a:p>
            <a:pPr algn="ctr"/>
            <a:r>
              <a:rPr lang="en-US" sz="2400" b="1" dirty="0">
                <a:latin typeface="Calibri" pitchFamily="34" charset="0"/>
                <a:cs typeface="Arial" charset="0"/>
              </a:rPr>
              <a:t>Separate and Shared Powers</a:t>
            </a:r>
          </a:p>
        </p:txBody>
      </p:sp>
    </p:spTree>
    <p:extLst>
      <p:ext uri="{BB962C8B-B14F-4D97-AF65-F5344CB8AC3E}">
        <p14:creationId xmlns:p14="http://schemas.microsoft.com/office/powerpoint/2010/main" val="2118219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5"/>
          <p:cNvPicPr>
            <a:picLocks noGrp="1" noChangeAspect="1" noChangeArrowheads="1"/>
          </p:cNvPicPr>
          <p:nvPr>
            <p:ph idx="4294967295"/>
          </p:nvPr>
        </p:nvPicPr>
        <p:blipFill>
          <a:blip r:embed="rId3" cstate="print"/>
          <a:srcRect/>
          <a:stretch>
            <a:fillRect/>
          </a:stretch>
        </p:blipFill>
        <p:spPr>
          <a:xfrm>
            <a:off x="533400" y="533400"/>
            <a:ext cx="8153400" cy="6003925"/>
          </a:xfrm>
        </p:spPr>
      </p:pic>
      <p:sp>
        <p:nvSpPr>
          <p:cNvPr id="46082"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#13</a:t>
            </a:r>
          </a:p>
        </p:txBody>
      </p:sp>
      <p:sp>
        <p:nvSpPr>
          <p:cNvPr id="46083"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6B52910-A47B-4AFA-BD94-6CDF32CB5F85}" type="slidenum">
              <a:rPr lang="en-US" sz="1200">
                <a:solidFill>
                  <a:srgbClr val="898989"/>
                </a:solidFill>
                <a:latin typeface="Calibri" pitchFamily="34" charset="0"/>
              </a:rPr>
              <a:pPr algn="r"/>
              <a:t>20</a:t>
            </a:fld>
            <a:endParaRPr lang="en-US" sz="1200">
              <a:solidFill>
                <a:srgbClr val="898989"/>
              </a:solidFill>
              <a:latin typeface="Calibri" pitchFamily="34" charset="0"/>
            </a:endParaRPr>
          </a:p>
        </p:txBody>
      </p:sp>
    </p:spTree>
    <p:extLst>
      <p:ext uri="{BB962C8B-B14F-4D97-AF65-F5344CB8AC3E}">
        <p14:creationId xmlns:p14="http://schemas.microsoft.com/office/powerpoint/2010/main" val="308606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4" descr="State Capital10_crop"/>
          <p:cNvPicPr>
            <a:picLocks noChangeAspect="1" noChangeArrowheads="1"/>
          </p:cNvPicPr>
          <p:nvPr/>
        </p:nvPicPr>
        <p:blipFill>
          <a:blip r:embed="rId3" cstate="print"/>
          <a:srcRect/>
          <a:stretch>
            <a:fillRect/>
          </a:stretch>
        </p:blipFill>
        <p:spPr bwMode="auto">
          <a:xfrm>
            <a:off x="0" y="769441"/>
            <a:ext cx="9144000" cy="6087988"/>
          </a:xfrm>
          <a:prstGeom prst="rect">
            <a:avLst/>
          </a:prstGeom>
          <a:noFill/>
          <a:ln w="9525">
            <a:noFill/>
            <a:miter lim="800000"/>
            <a:headEnd/>
            <a:tailEnd/>
          </a:ln>
        </p:spPr>
      </p:pic>
      <p:sp>
        <p:nvSpPr>
          <p:cNvPr id="39938"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83C399CE-57BA-439F-A34E-F0920DDE77D4}" type="slidenum">
              <a:rPr lang="en-US" sz="1200">
                <a:solidFill>
                  <a:srgbClr val="898989"/>
                </a:solidFill>
                <a:latin typeface="Calibri" pitchFamily="34" charset="0"/>
                <a:cs typeface="Arial" charset="0"/>
              </a:rPr>
              <a:pPr algn="r"/>
              <a:t>21</a:t>
            </a:fld>
            <a:endParaRPr lang="en-US" sz="1200">
              <a:solidFill>
                <a:srgbClr val="898989"/>
              </a:solidFill>
              <a:latin typeface="Calibri" pitchFamily="34" charset="0"/>
              <a:cs typeface="Arial" charset="0"/>
            </a:endParaRPr>
          </a:p>
        </p:txBody>
      </p:sp>
      <p:sp>
        <p:nvSpPr>
          <p:cNvPr id="5" name="Text Box 6"/>
          <p:cNvSpPr txBox="1">
            <a:spLocks noChangeArrowheads="1"/>
          </p:cNvSpPr>
          <p:nvPr/>
        </p:nvSpPr>
        <p:spPr bwMode="auto">
          <a:xfrm>
            <a:off x="0" y="0"/>
            <a:ext cx="9144000" cy="769441"/>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rPr>
              <a:t>Connecticut State Capital, Hartford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301752" y="1219199"/>
            <a:ext cx="8503920" cy="5319713"/>
          </a:xfrm>
          <a:solidFill>
            <a:schemeClr val="bg2"/>
          </a:solidFill>
        </p:spPr>
        <p:txBody>
          <a:bodyPr/>
          <a:lstStyle/>
          <a:p>
            <a:pPr eaLnBrk="1" hangingPunct="1">
              <a:buFont typeface="Arial" charset="0"/>
              <a:buNone/>
            </a:pPr>
            <a:r>
              <a:rPr lang="en-US" sz="3600" b="1" dirty="0"/>
              <a:t>A Governor</a:t>
            </a:r>
          </a:p>
          <a:p>
            <a:pPr eaLnBrk="1" hangingPunct="1">
              <a:buFont typeface="Arial" charset="0"/>
              <a:buNone/>
            </a:pPr>
            <a:endParaRPr lang="en-US" sz="1800" b="1" dirty="0"/>
          </a:p>
          <a:p>
            <a:pPr lvl="1" indent="-457200" eaLnBrk="1" hangingPunct="1">
              <a:spcBef>
                <a:spcPts val="0"/>
              </a:spcBef>
              <a:spcAft>
                <a:spcPts val="600"/>
              </a:spcAft>
            </a:pPr>
            <a:r>
              <a:rPr lang="en-US" sz="3600" b="1" dirty="0"/>
              <a:t>leads the state’s executive branch</a:t>
            </a:r>
          </a:p>
          <a:p>
            <a:pPr lvl="1" indent="-457200" eaLnBrk="1" hangingPunct="1">
              <a:spcBef>
                <a:spcPts val="0"/>
              </a:spcBef>
              <a:spcAft>
                <a:spcPts val="600"/>
              </a:spcAft>
            </a:pPr>
            <a:r>
              <a:rPr lang="en-US" sz="3600" b="1" dirty="0"/>
              <a:t>proposes legislation</a:t>
            </a:r>
          </a:p>
          <a:p>
            <a:pPr lvl="1" indent="-457200" eaLnBrk="1" hangingPunct="1">
              <a:spcBef>
                <a:spcPts val="0"/>
              </a:spcBef>
              <a:spcAft>
                <a:spcPts val="600"/>
              </a:spcAft>
            </a:pPr>
            <a:r>
              <a:rPr lang="en-US" sz="3600" b="1" dirty="0"/>
              <a:t>signs bills into law</a:t>
            </a:r>
          </a:p>
          <a:p>
            <a:pPr lvl="1" indent="-457200" eaLnBrk="1" hangingPunct="1">
              <a:spcBef>
                <a:spcPts val="0"/>
              </a:spcBef>
              <a:spcAft>
                <a:spcPts val="600"/>
              </a:spcAft>
            </a:pPr>
            <a:r>
              <a:rPr lang="en-US" sz="3600" b="1" dirty="0"/>
              <a:t>enforces state laws</a:t>
            </a:r>
          </a:p>
          <a:p>
            <a:pPr lvl="1" indent="-457200" eaLnBrk="1" hangingPunct="1">
              <a:spcBef>
                <a:spcPts val="0"/>
              </a:spcBef>
              <a:spcAft>
                <a:spcPts val="600"/>
              </a:spcAft>
            </a:pPr>
            <a:r>
              <a:rPr lang="en-US" sz="3600" b="1" dirty="0"/>
              <a:t>commands the state’s National Guard</a:t>
            </a:r>
          </a:p>
          <a:p>
            <a:pPr lvl="1" indent="-457200" eaLnBrk="1" hangingPunct="1">
              <a:spcBef>
                <a:spcPts val="0"/>
              </a:spcBef>
              <a:spcAft>
                <a:spcPts val="600"/>
              </a:spcAft>
            </a:pPr>
            <a:r>
              <a:rPr lang="en-US" sz="3600" b="1" dirty="0"/>
              <a:t>can veto bills</a:t>
            </a:r>
          </a:p>
          <a:p>
            <a:pPr lvl="1" indent="-457200" eaLnBrk="1" hangingPunct="1">
              <a:spcBef>
                <a:spcPts val="0"/>
              </a:spcBef>
              <a:spcAft>
                <a:spcPts val="600"/>
              </a:spcAft>
            </a:pPr>
            <a:r>
              <a:rPr lang="en-US" sz="3600" b="1" dirty="0"/>
              <a:t>serves 4 years with no term limit</a:t>
            </a:r>
          </a:p>
          <a:p>
            <a:pPr lvl="1" eaLnBrk="1" hangingPunct="1"/>
            <a:endParaRPr lang="en-US" sz="3600" b="1" dirty="0"/>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9149961-2F02-4ABA-A24B-75C0945D3568}" type="slidenum">
              <a:rPr lang="en-US" sz="1200">
                <a:solidFill>
                  <a:schemeClr val="tx1">
                    <a:tint val="75000"/>
                  </a:schemeClr>
                </a:solidFill>
                <a:latin typeface="+mn-lt"/>
              </a:rPr>
              <a:pPr algn="r" fontAlgn="auto">
                <a:spcBef>
                  <a:spcPts val="0"/>
                </a:spcBef>
                <a:spcAft>
                  <a:spcPts val="0"/>
                </a:spcAft>
                <a:defRPr/>
              </a:pPr>
              <a:t>22</a:t>
            </a:fld>
            <a:endParaRPr lang="en-US" sz="1200">
              <a:solidFill>
                <a:schemeClr val="tx1">
                  <a:tint val="75000"/>
                </a:schemeClr>
              </a:solidFill>
              <a:latin typeface="+mn-lt"/>
            </a:endParaRPr>
          </a:p>
        </p:txBody>
      </p:sp>
      <p:sp>
        <p:nvSpPr>
          <p:cNvPr id="6" name="Text Box 6"/>
          <p:cNvSpPr txBox="1">
            <a:spLocks noChangeArrowheads="1"/>
          </p:cNvSpPr>
          <p:nvPr/>
        </p:nvSpPr>
        <p:spPr bwMode="auto">
          <a:xfrm>
            <a:off x="304800" y="286555"/>
            <a:ext cx="8503920" cy="707886"/>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000" b="1" dirty="0">
                <a:latin typeface="Calibri" pitchFamily="34" charset="0"/>
                <a:cs typeface="Arial" charset="0"/>
              </a:rPr>
              <a:t>What Does a Governor Do?</a:t>
            </a:r>
          </a:p>
        </p:txBody>
      </p:sp>
    </p:spTree>
    <p:extLst>
      <p:ext uri="{BB962C8B-B14F-4D97-AF65-F5344CB8AC3E}">
        <p14:creationId xmlns:p14="http://schemas.microsoft.com/office/powerpoint/2010/main" val="3478891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B6BD8AF-75EB-405A-ADD0-BA2A695077CC}" type="slidenum">
              <a:rPr lang="en-US" sz="1200">
                <a:solidFill>
                  <a:srgbClr val="898989"/>
                </a:solidFill>
                <a:latin typeface="Calibri" pitchFamily="34" charset="0"/>
                <a:cs typeface="Arial" charset="0"/>
              </a:rPr>
              <a:pPr algn="r"/>
              <a:t>23</a:t>
            </a:fld>
            <a:endParaRPr lang="en-US" sz="1200">
              <a:solidFill>
                <a:srgbClr val="898989"/>
              </a:solidFill>
              <a:latin typeface="Calibri" pitchFamily="34" charset="0"/>
              <a:cs typeface="Arial" charset="0"/>
            </a:endParaRPr>
          </a:p>
        </p:txBody>
      </p:sp>
      <p:sp>
        <p:nvSpPr>
          <p:cNvPr id="41987" name="Text Box 5"/>
          <p:cNvSpPr txBox="1">
            <a:spLocks noChangeArrowheads="1"/>
          </p:cNvSpPr>
          <p:nvPr/>
        </p:nvSpPr>
        <p:spPr bwMode="auto">
          <a:xfrm>
            <a:off x="1219200" y="1085849"/>
            <a:ext cx="6705600" cy="892552"/>
          </a:xfrm>
          <a:prstGeom prst="rect">
            <a:avLst/>
          </a:prstGeom>
          <a:solidFill>
            <a:schemeClr val="bg2"/>
          </a:solidFill>
          <a:ln w="9525">
            <a:noFill/>
            <a:miter lim="800000"/>
            <a:headEnd/>
            <a:tailEnd/>
          </a:ln>
        </p:spPr>
        <p:txBody>
          <a:bodyPr wrap="square">
            <a:spAutoFit/>
          </a:bodyPr>
          <a:lstStyle/>
          <a:p>
            <a:pPr algn="ctr"/>
            <a:r>
              <a:rPr lang="en-US" sz="2800" b="1" dirty="0">
                <a:latin typeface="Calibri" pitchFamily="34" charset="0"/>
              </a:rPr>
              <a:t>Lieutenant Governor </a:t>
            </a:r>
          </a:p>
          <a:p>
            <a:pPr algn="ctr"/>
            <a:r>
              <a:rPr lang="en-US" sz="2400" b="1" dirty="0">
                <a:solidFill>
                  <a:schemeClr val="hlink"/>
                </a:solidFill>
                <a:latin typeface="Calibri" pitchFamily="34" charset="0"/>
              </a:rPr>
              <a:t>President of the state senate</a:t>
            </a:r>
          </a:p>
        </p:txBody>
      </p:sp>
      <p:sp>
        <p:nvSpPr>
          <p:cNvPr id="41988" name="Rectangle 7"/>
          <p:cNvSpPr>
            <a:spLocks noChangeArrowheads="1"/>
          </p:cNvSpPr>
          <p:nvPr/>
        </p:nvSpPr>
        <p:spPr bwMode="auto">
          <a:xfrm>
            <a:off x="1219200" y="3362325"/>
            <a:ext cx="6705600" cy="892552"/>
          </a:xfrm>
          <a:prstGeom prst="rect">
            <a:avLst/>
          </a:prstGeom>
          <a:solidFill>
            <a:schemeClr val="bg2"/>
          </a:solidFill>
          <a:ln w="9525">
            <a:noFill/>
            <a:miter lim="800000"/>
            <a:headEnd/>
            <a:tailEnd/>
          </a:ln>
        </p:spPr>
        <p:txBody>
          <a:bodyPr wrap="square">
            <a:spAutoFit/>
          </a:bodyPr>
          <a:lstStyle/>
          <a:p>
            <a:pPr algn="ctr"/>
            <a:r>
              <a:rPr lang="en-US" sz="2800" b="1" dirty="0">
                <a:latin typeface="Calibri" pitchFamily="34" charset="0"/>
              </a:rPr>
              <a:t>Secretary of State </a:t>
            </a:r>
          </a:p>
          <a:p>
            <a:pPr algn="ctr"/>
            <a:r>
              <a:rPr lang="en-US" sz="2400" b="1" dirty="0">
                <a:solidFill>
                  <a:schemeClr val="hlink"/>
                </a:solidFill>
                <a:latin typeface="Calibri" pitchFamily="34" charset="0"/>
              </a:rPr>
              <a:t>In charge of all public records and elections</a:t>
            </a:r>
          </a:p>
        </p:txBody>
      </p:sp>
      <p:sp>
        <p:nvSpPr>
          <p:cNvPr id="41989" name="Rectangle 9"/>
          <p:cNvSpPr>
            <a:spLocks noChangeArrowheads="1"/>
          </p:cNvSpPr>
          <p:nvPr/>
        </p:nvSpPr>
        <p:spPr bwMode="auto">
          <a:xfrm>
            <a:off x="1219200" y="4495800"/>
            <a:ext cx="6705600" cy="892552"/>
          </a:xfrm>
          <a:prstGeom prst="rect">
            <a:avLst/>
          </a:prstGeom>
          <a:solidFill>
            <a:schemeClr val="bg2"/>
          </a:solidFill>
          <a:ln w="9525">
            <a:noFill/>
            <a:miter lim="800000"/>
            <a:headEnd/>
            <a:tailEnd/>
          </a:ln>
        </p:spPr>
        <p:txBody>
          <a:bodyPr wrap="square">
            <a:spAutoFit/>
          </a:bodyPr>
          <a:lstStyle/>
          <a:p>
            <a:pPr algn="ctr"/>
            <a:r>
              <a:rPr lang="en-US" sz="2800" b="1" dirty="0">
                <a:latin typeface="Calibri" pitchFamily="34" charset="0"/>
              </a:rPr>
              <a:t>Comptroller</a:t>
            </a:r>
          </a:p>
          <a:p>
            <a:pPr algn="ctr"/>
            <a:r>
              <a:rPr lang="en-US" sz="2400" b="1" dirty="0">
                <a:solidFill>
                  <a:schemeClr val="hlink"/>
                </a:solidFill>
                <a:latin typeface="Calibri" pitchFamily="34" charset="0"/>
              </a:rPr>
              <a:t>Oversees the state’s accounting</a:t>
            </a:r>
          </a:p>
        </p:txBody>
      </p:sp>
      <p:sp>
        <p:nvSpPr>
          <p:cNvPr id="41990" name="Rectangle 10"/>
          <p:cNvSpPr>
            <a:spLocks noChangeArrowheads="1"/>
          </p:cNvSpPr>
          <p:nvPr/>
        </p:nvSpPr>
        <p:spPr bwMode="auto">
          <a:xfrm>
            <a:off x="1219200" y="2209800"/>
            <a:ext cx="6705600" cy="892552"/>
          </a:xfrm>
          <a:prstGeom prst="rect">
            <a:avLst/>
          </a:prstGeom>
          <a:solidFill>
            <a:schemeClr val="bg2"/>
          </a:solidFill>
          <a:ln w="9525">
            <a:noFill/>
            <a:miter lim="800000"/>
            <a:headEnd/>
            <a:tailEnd/>
          </a:ln>
        </p:spPr>
        <p:txBody>
          <a:bodyPr wrap="square">
            <a:spAutoFit/>
          </a:bodyPr>
          <a:lstStyle/>
          <a:p>
            <a:pPr algn="ctr"/>
            <a:r>
              <a:rPr lang="en-US" sz="2800" b="1" dirty="0">
                <a:latin typeface="Calibri" pitchFamily="34" charset="0"/>
              </a:rPr>
              <a:t>Treasurer </a:t>
            </a:r>
          </a:p>
          <a:p>
            <a:pPr algn="ctr"/>
            <a:r>
              <a:rPr lang="en-US" sz="2400" b="1" dirty="0">
                <a:solidFill>
                  <a:schemeClr val="hlink"/>
                </a:solidFill>
                <a:latin typeface="Calibri" pitchFamily="34" charset="0"/>
              </a:rPr>
              <a:t>In charge of the state treasury</a:t>
            </a:r>
          </a:p>
        </p:txBody>
      </p:sp>
      <p:sp>
        <p:nvSpPr>
          <p:cNvPr id="8" name="Rectangle 7"/>
          <p:cNvSpPr>
            <a:spLocks noChangeArrowheads="1"/>
          </p:cNvSpPr>
          <p:nvPr/>
        </p:nvSpPr>
        <p:spPr bwMode="auto">
          <a:xfrm>
            <a:off x="1219200" y="5638800"/>
            <a:ext cx="6705600" cy="892552"/>
          </a:xfrm>
          <a:prstGeom prst="rect">
            <a:avLst/>
          </a:prstGeom>
          <a:solidFill>
            <a:schemeClr val="bg2"/>
          </a:solidFill>
          <a:ln w="9525">
            <a:noFill/>
            <a:miter lim="800000"/>
            <a:headEnd/>
            <a:tailEnd/>
          </a:ln>
        </p:spPr>
        <p:txBody>
          <a:bodyPr wrap="square">
            <a:spAutoFit/>
          </a:bodyPr>
          <a:lstStyle/>
          <a:p>
            <a:pPr algn="ctr"/>
            <a:r>
              <a:rPr lang="en-US" sz="2800" b="1" dirty="0">
                <a:latin typeface="Calibri" pitchFamily="34" charset="0"/>
              </a:rPr>
              <a:t>Attorney General </a:t>
            </a:r>
          </a:p>
          <a:p>
            <a:pPr algn="ctr"/>
            <a:r>
              <a:rPr lang="en-US" sz="2400" b="1" dirty="0">
                <a:solidFill>
                  <a:schemeClr val="hlink"/>
                </a:solidFill>
                <a:latin typeface="Calibri" pitchFamily="34" charset="0"/>
              </a:rPr>
              <a:t>Chief legal advisor and law enforcement officer</a:t>
            </a:r>
          </a:p>
        </p:txBody>
      </p:sp>
      <p:sp>
        <p:nvSpPr>
          <p:cNvPr id="9" name="Text Box 6"/>
          <p:cNvSpPr txBox="1">
            <a:spLocks noChangeArrowheads="1"/>
          </p:cNvSpPr>
          <p:nvPr/>
        </p:nvSpPr>
        <p:spPr bwMode="auto">
          <a:xfrm>
            <a:off x="0" y="144959"/>
            <a:ext cx="9144000" cy="731520"/>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Connecticut’s Executive Branch</a:t>
            </a:r>
          </a:p>
        </p:txBody>
      </p:sp>
    </p:spTree>
    <p:extLst>
      <p:ext uri="{BB962C8B-B14F-4D97-AF65-F5344CB8AC3E}">
        <p14:creationId xmlns:p14="http://schemas.microsoft.com/office/powerpoint/2010/main" val="1068567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181797424"/>
              </p:ext>
            </p:extLst>
          </p:nvPr>
        </p:nvGraphicFramePr>
        <p:xfrm>
          <a:off x="152400" y="152400"/>
          <a:ext cx="8763000" cy="6569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985"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2B6BD8AF-75EB-405A-ADD0-BA2A695077CC}" type="slidenum">
              <a:rPr lang="en-US" sz="1200">
                <a:solidFill>
                  <a:srgbClr val="898989"/>
                </a:solidFill>
                <a:latin typeface="Calibri" pitchFamily="34" charset="0"/>
                <a:cs typeface="Arial" charset="0"/>
              </a:rPr>
              <a:pPr algn="r"/>
              <a:t>24</a:t>
            </a:fld>
            <a:endParaRPr lang="en-US" sz="1200">
              <a:solidFill>
                <a:srgbClr val="898989"/>
              </a:solidFill>
              <a:latin typeface="Calibri" pitchFamily="34" charset="0"/>
              <a:cs typeface="Arial" charset="0"/>
            </a:endParaRPr>
          </a:p>
        </p:txBody>
      </p:sp>
      <p:sp>
        <p:nvSpPr>
          <p:cNvPr id="41987" name="Text Box 5"/>
          <p:cNvSpPr txBox="1">
            <a:spLocks noChangeArrowheads="1"/>
          </p:cNvSpPr>
          <p:nvPr/>
        </p:nvSpPr>
        <p:spPr bwMode="auto">
          <a:xfrm>
            <a:off x="2171700" y="1076325"/>
            <a:ext cx="4724400" cy="1006475"/>
          </a:xfrm>
          <a:prstGeom prst="rect">
            <a:avLst/>
          </a:prstGeom>
          <a:solidFill>
            <a:schemeClr val="bg1">
              <a:lumMod val="85000"/>
            </a:schemeClr>
          </a:solidFill>
          <a:ln w="9525">
            <a:noFill/>
            <a:miter lim="800000"/>
            <a:headEnd/>
            <a:tailEnd/>
          </a:ln>
        </p:spPr>
        <p:txBody>
          <a:bodyPr wrap="square">
            <a:spAutoFit/>
          </a:bodyPr>
          <a:lstStyle/>
          <a:p>
            <a:pPr algn="ctr"/>
            <a:endParaRPr lang="en-US" sz="800" b="1" dirty="0">
              <a:latin typeface="Calibri" pitchFamily="34" charset="0"/>
            </a:endParaRPr>
          </a:p>
          <a:p>
            <a:pPr algn="ctr"/>
            <a:r>
              <a:rPr lang="en-US" sz="2800" b="1" dirty="0">
                <a:latin typeface="Calibri" pitchFamily="34" charset="0"/>
              </a:rPr>
              <a:t>State Supreme Court </a:t>
            </a:r>
          </a:p>
          <a:p>
            <a:pPr algn="ctr"/>
            <a:r>
              <a:rPr lang="en-US" sz="2400" b="1" dirty="0">
                <a:solidFill>
                  <a:schemeClr val="hlink"/>
                </a:solidFill>
                <a:latin typeface="Calibri" pitchFamily="34" charset="0"/>
              </a:rPr>
              <a:t>Hears appeals from Appellate</a:t>
            </a:r>
            <a:r>
              <a:rPr lang="en-US" sz="2400" dirty="0">
                <a:solidFill>
                  <a:schemeClr val="hlink"/>
                </a:solidFill>
                <a:latin typeface="Calibri" pitchFamily="34" charset="0"/>
              </a:rPr>
              <a:t> </a:t>
            </a:r>
            <a:r>
              <a:rPr lang="en-US" sz="2400" b="1" dirty="0">
                <a:solidFill>
                  <a:schemeClr val="hlink"/>
                </a:solidFill>
                <a:latin typeface="Calibri" pitchFamily="34" charset="0"/>
              </a:rPr>
              <a:t>Court</a:t>
            </a:r>
          </a:p>
        </p:txBody>
      </p:sp>
      <p:sp>
        <p:nvSpPr>
          <p:cNvPr id="41988" name="Rectangle 7"/>
          <p:cNvSpPr>
            <a:spLocks noChangeArrowheads="1"/>
          </p:cNvSpPr>
          <p:nvPr/>
        </p:nvSpPr>
        <p:spPr bwMode="auto">
          <a:xfrm>
            <a:off x="1181100" y="3581400"/>
            <a:ext cx="6705600" cy="1006475"/>
          </a:xfrm>
          <a:prstGeom prst="rect">
            <a:avLst/>
          </a:prstGeom>
          <a:solidFill>
            <a:schemeClr val="bg1">
              <a:lumMod val="85000"/>
            </a:schemeClr>
          </a:solidFill>
          <a:ln w="9525">
            <a:noFill/>
            <a:miter lim="800000"/>
            <a:headEnd/>
            <a:tailEnd/>
          </a:ln>
        </p:spPr>
        <p:txBody>
          <a:bodyPr wrap="square">
            <a:spAutoFit/>
          </a:bodyPr>
          <a:lstStyle/>
          <a:p>
            <a:endParaRPr lang="en-US" sz="800" b="1" dirty="0">
              <a:latin typeface="Calibri" pitchFamily="34" charset="0"/>
            </a:endParaRPr>
          </a:p>
          <a:p>
            <a:pPr algn="ctr"/>
            <a:r>
              <a:rPr lang="en-US" sz="2800" b="1" dirty="0">
                <a:latin typeface="Calibri" pitchFamily="34" charset="0"/>
              </a:rPr>
              <a:t>Superior Court </a:t>
            </a:r>
          </a:p>
          <a:p>
            <a:pPr algn="ctr"/>
            <a:r>
              <a:rPr lang="en-US" sz="2400" b="1" dirty="0">
                <a:solidFill>
                  <a:schemeClr val="hlink"/>
                </a:solidFill>
                <a:latin typeface="Calibri" pitchFamily="34" charset="0"/>
              </a:rPr>
              <a:t>Hears serious cases and most trial cases</a:t>
            </a:r>
          </a:p>
        </p:txBody>
      </p:sp>
      <p:sp>
        <p:nvSpPr>
          <p:cNvPr id="41989" name="Rectangle 9"/>
          <p:cNvSpPr>
            <a:spLocks noChangeArrowheads="1"/>
          </p:cNvSpPr>
          <p:nvPr/>
        </p:nvSpPr>
        <p:spPr bwMode="auto">
          <a:xfrm>
            <a:off x="533400" y="4876800"/>
            <a:ext cx="8153400" cy="1433513"/>
          </a:xfrm>
          <a:prstGeom prst="rect">
            <a:avLst/>
          </a:prstGeom>
          <a:solidFill>
            <a:schemeClr val="bg1">
              <a:lumMod val="85000"/>
            </a:schemeClr>
          </a:solidFill>
          <a:ln w="9525">
            <a:noFill/>
            <a:miter lim="800000"/>
            <a:headEnd/>
            <a:tailEnd/>
          </a:ln>
        </p:spPr>
        <p:txBody>
          <a:bodyPr wrap="square">
            <a:spAutoFit/>
          </a:bodyPr>
          <a:lstStyle/>
          <a:p>
            <a:endParaRPr lang="en-US" sz="800" b="1" dirty="0">
              <a:latin typeface="Calibri" pitchFamily="34" charset="0"/>
            </a:endParaRPr>
          </a:p>
          <a:p>
            <a:pPr algn="ctr"/>
            <a:r>
              <a:rPr lang="en-US" sz="2800" b="1" dirty="0">
                <a:latin typeface="Calibri" pitchFamily="34" charset="0"/>
              </a:rPr>
              <a:t>Special Courts (Probate, Family, Juvenile, Traffic, Small Claims, Municipal) </a:t>
            </a:r>
          </a:p>
          <a:p>
            <a:pPr algn="ctr"/>
            <a:r>
              <a:rPr lang="en-US" sz="2400" b="1" dirty="0">
                <a:solidFill>
                  <a:schemeClr val="hlink"/>
                </a:solidFill>
                <a:latin typeface="Calibri" pitchFamily="34" charset="0"/>
              </a:rPr>
              <a:t>Hear special cases and minor cases</a:t>
            </a:r>
          </a:p>
        </p:txBody>
      </p:sp>
      <p:sp>
        <p:nvSpPr>
          <p:cNvPr id="41990" name="Rectangle 10"/>
          <p:cNvSpPr>
            <a:spLocks noChangeArrowheads="1"/>
          </p:cNvSpPr>
          <p:nvPr/>
        </p:nvSpPr>
        <p:spPr bwMode="auto">
          <a:xfrm>
            <a:off x="1676400" y="2305050"/>
            <a:ext cx="5715000" cy="1006475"/>
          </a:xfrm>
          <a:prstGeom prst="rect">
            <a:avLst/>
          </a:prstGeom>
          <a:solidFill>
            <a:schemeClr val="bg1">
              <a:lumMod val="85000"/>
            </a:schemeClr>
          </a:solidFill>
          <a:ln w="9525">
            <a:noFill/>
            <a:miter lim="800000"/>
            <a:headEnd/>
            <a:tailEnd/>
          </a:ln>
        </p:spPr>
        <p:txBody>
          <a:bodyPr wrap="square">
            <a:spAutoFit/>
          </a:bodyPr>
          <a:lstStyle/>
          <a:p>
            <a:endParaRPr lang="en-US" sz="800" b="1" dirty="0"/>
          </a:p>
          <a:p>
            <a:pPr algn="ctr"/>
            <a:r>
              <a:rPr lang="en-US" sz="2800" b="1" dirty="0">
                <a:latin typeface="Calibri" pitchFamily="34" charset="0"/>
              </a:rPr>
              <a:t>Appellate Court </a:t>
            </a:r>
          </a:p>
          <a:p>
            <a:pPr algn="ctr"/>
            <a:r>
              <a:rPr lang="en-US" sz="2400" b="1" dirty="0">
                <a:solidFill>
                  <a:schemeClr val="hlink"/>
                </a:solidFill>
                <a:latin typeface="Calibri" pitchFamily="34" charset="0"/>
              </a:rPr>
              <a:t>Hears appeals from lower courts</a:t>
            </a:r>
          </a:p>
        </p:txBody>
      </p:sp>
      <p:sp>
        <p:nvSpPr>
          <p:cNvPr id="9" name="Text Box 6"/>
          <p:cNvSpPr txBox="1">
            <a:spLocks noChangeArrowheads="1"/>
          </p:cNvSpPr>
          <p:nvPr/>
        </p:nvSpPr>
        <p:spPr bwMode="auto">
          <a:xfrm>
            <a:off x="0" y="0"/>
            <a:ext cx="9144000" cy="731520"/>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The State Court System</a:t>
            </a:r>
          </a:p>
        </p:txBody>
      </p:sp>
    </p:spTree>
    <p:extLst>
      <p:ext uri="{BB962C8B-B14F-4D97-AF65-F5344CB8AC3E}">
        <p14:creationId xmlns:p14="http://schemas.microsoft.com/office/powerpoint/2010/main" val="3100092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7" descr="Supreme Court13_crop"/>
          <p:cNvPicPr>
            <a:picLocks noChangeAspect="1" noChangeArrowheads="1"/>
          </p:cNvPicPr>
          <p:nvPr/>
        </p:nvPicPr>
        <p:blipFill>
          <a:blip r:embed="rId3" cstate="print"/>
          <a:srcRect/>
          <a:stretch>
            <a:fillRect/>
          </a:stretch>
        </p:blipFill>
        <p:spPr bwMode="auto">
          <a:xfrm>
            <a:off x="0" y="640498"/>
            <a:ext cx="9144000" cy="6217502"/>
          </a:xfrm>
          <a:prstGeom prst="rect">
            <a:avLst/>
          </a:prstGeom>
          <a:noFill/>
          <a:ln w="9525">
            <a:noFill/>
            <a:miter lim="800000"/>
            <a:headEnd/>
            <a:tailEnd/>
          </a:ln>
        </p:spPr>
      </p:pic>
      <p:sp>
        <p:nvSpPr>
          <p:cNvPr id="44034"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725A19BC-93F9-46DD-B50F-EEE36C8D6866}" type="slidenum">
              <a:rPr lang="en-US" sz="1200">
                <a:solidFill>
                  <a:srgbClr val="898989"/>
                </a:solidFill>
                <a:latin typeface="Calibri" pitchFamily="34" charset="0"/>
                <a:cs typeface="Arial" charset="0"/>
              </a:rPr>
              <a:pPr algn="r"/>
              <a:t>25</a:t>
            </a:fld>
            <a:endParaRPr lang="en-US" sz="1200">
              <a:solidFill>
                <a:srgbClr val="898989"/>
              </a:solidFill>
              <a:latin typeface="Calibri" pitchFamily="34" charset="0"/>
              <a:cs typeface="Arial" charset="0"/>
            </a:endParaRPr>
          </a:p>
        </p:txBody>
      </p:sp>
      <p:sp>
        <p:nvSpPr>
          <p:cNvPr id="5" name="Text Box 6"/>
          <p:cNvSpPr txBox="1">
            <a:spLocks noChangeArrowheads="1"/>
          </p:cNvSpPr>
          <p:nvPr/>
        </p:nvSpPr>
        <p:spPr bwMode="auto">
          <a:xfrm>
            <a:off x="0" y="10108"/>
            <a:ext cx="9144000" cy="731520"/>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Connecticut Supreme Court</a:t>
            </a:r>
          </a:p>
        </p:txBody>
      </p:sp>
    </p:spTree>
    <p:extLst>
      <p:ext uri="{BB962C8B-B14F-4D97-AF65-F5344CB8AC3E}">
        <p14:creationId xmlns:p14="http://schemas.microsoft.com/office/powerpoint/2010/main" val="4113828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BE54F906-7DD9-4DDA-A168-4A8EFE9311A0}" type="slidenum">
              <a:rPr lang="en-US" sz="1200">
                <a:solidFill>
                  <a:srgbClr val="898989"/>
                </a:solidFill>
                <a:latin typeface="Calibri" pitchFamily="34" charset="0"/>
                <a:cs typeface="Arial" charset="0"/>
              </a:rPr>
              <a:pPr algn="r"/>
              <a:t>26</a:t>
            </a:fld>
            <a:endParaRPr lang="en-US" sz="1200">
              <a:solidFill>
                <a:srgbClr val="898989"/>
              </a:solidFill>
              <a:latin typeface="Calibri" pitchFamily="34" charset="0"/>
              <a:cs typeface="Arial" charset="0"/>
            </a:endParaRPr>
          </a:p>
        </p:txBody>
      </p:sp>
      <p:sp>
        <p:nvSpPr>
          <p:cNvPr id="7" name="Text Box 5"/>
          <p:cNvSpPr txBox="1">
            <a:spLocks noChangeArrowheads="1"/>
          </p:cNvSpPr>
          <p:nvPr/>
        </p:nvSpPr>
        <p:spPr bwMode="auto">
          <a:xfrm>
            <a:off x="236855" y="242203"/>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The Two Major Political Parties</a:t>
            </a:r>
          </a:p>
        </p:txBody>
      </p:sp>
      <p:sp>
        <p:nvSpPr>
          <p:cNvPr id="5" name="Text Box 5"/>
          <p:cNvSpPr txBox="1">
            <a:spLocks noChangeArrowheads="1"/>
          </p:cNvSpPr>
          <p:nvPr/>
        </p:nvSpPr>
        <p:spPr bwMode="auto">
          <a:xfrm>
            <a:off x="228600" y="5769471"/>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 Republican			Democratic</a:t>
            </a:r>
          </a:p>
        </p:txBody>
      </p:sp>
      <p:pic>
        <p:nvPicPr>
          <p:cNvPr id="1026" name="Picture 2" descr="X:\HPL\Citizenship Lessons 1-11 - CoG\Lesson 06 American Government - Rights and Responsibilities (CoG)\images\6261650491_0cd6c701bb_z-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82163"/>
            <a:ext cx="8695055" cy="4787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32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CAC79BF1-4E54-4A2C-9F03-2613BB911F46}" type="slidenum">
              <a:rPr lang="en-US" sz="1200">
                <a:solidFill>
                  <a:srgbClr val="898989"/>
                </a:solidFill>
                <a:latin typeface="Calibri" pitchFamily="34" charset="0"/>
                <a:cs typeface="Arial" charset="0"/>
              </a:rPr>
              <a:pPr algn="r"/>
              <a:t>27</a:t>
            </a:fld>
            <a:endParaRPr lang="en-US" sz="1200">
              <a:solidFill>
                <a:srgbClr val="898989"/>
              </a:solidFill>
              <a:latin typeface="Calibri" pitchFamily="34" charset="0"/>
              <a:cs typeface="Arial" charset="0"/>
            </a:endParaRPr>
          </a:p>
        </p:txBody>
      </p:sp>
      <p:pic>
        <p:nvPicPr>
          <p:cNvPr id="48130" name="Picture 6" descr="Constitution_Party_Logo"/>
          <p:cNvPicPr>
            <a:picLocks noChangeAspect="1" noChangeArrowheads="1"/>
          </p:cNvPicPr>
          <p:nvPr/>
        </p:nvPicPr>
        <p:blipFill>
          <a:blip r:embed="rId3" cstate="print"/>
          <a:srcRect/>
          <a:stretch>
            <a:fillRect/>
          </a:stretch>
        </p:blipFill>
        <p:spPr bwMode="auto">
          <a:xfrm>
            <a:off x="3733800" y="5334000"/>
            <a:ext cx="4914900" cy="876300"/>
          </a:xfrm>
          <a:prstGeom prst="rect">
            <a:avLst/>
          </a:prstGeom>
          <a:noFill/>
          <a:ln w="9525">
            <a:noFill/>
            <a:miter lim="800000"/>
            <a:headEnd/>
            <a:tailEnd/>
          </a:ln>
        </p:spPr>
      </p:pic>
      <p:pic>
        <p:nvPicPr>
          <p:cNvPr id="48131" name="Picture 7" descr="Green_Party_(United_States)_logo"/>
          <p:cNvPicPr>
            <a:picLocks noChangeAspect="1" noChangeArrowheads="1"/>
          </p:cNvPicPr>
          <p:nvPr/>
        </p:nvPicPr>
        <p:blipFill>
          <a:blip r:embed="rId4" cstate="print"/>
          <a:srcRect/>
          <a:stretch>
            <a:fillRect/>
          </a:stretch>
        </p:blipFill>
        <p:spPr bwMode="auto">
          <a:xfrm>
            <a:off x="685800" y="5105400"/>
            <a:ext cx="2230438" cy="1098550"/>
          </a:xfrm>
          <a:prstGeom prst="rect">
            <a:avLst/>
          </a:prstGeom>
          <a:solidFill>
            <a:schemeClr val="bg2"/>
          </a:solidFill>
          <a:ln w="9525">
            <a:noFill/>
            <a:miter lim="800000"/>
            <a:headEnd/>
            <a:tailEnd/>
          </a:ln>
        </p:spPr>
      </p:pic>
      <p:pic>
        <p:nvPicPr>
          <p:cNvPr id="48132" name="Picture 8" descr="252px-Libertarian_Party"/>
          <p:cNvPicPr>
            <a:picLocks noChangeAspect="1" noChangeArrowheads="1"/>
          </p:cNvPicPr>
          <p:nvPr/>
        </p:nvPicPr>
        <p:blipFill>
          <a:blip r:embed="rId5" cstate="print"/>
          <a:srcRect/>
          <a:stretch>
            <a:fillRect/>
          </a:stretch>
        </p:blipFill>
        <p:spPr bwMode="auto">
          <a:xfrm>
            <a:off x="381000" y="762000"/>
            <a:ext cx="1984375" cy="2063750"/>
          </a:xfrm>
          <a:prstGeom prst="rect">
            <a:avLst/>
          </a:prstGeom>
          <a:noFill/>
          <a:ln w="9525">
            <a:noFill/>
            <a:miter lim="800000"/>
            <a:headEnd/>
            <a:tailEnd/>
          </a:ln>
        </p:spPr>
      </p:pic>
      <p:pic>
        <p:nvPicPr>
          <p:cNvPr id="48133" name="Picture 9" descr="Working_Families_Party"/>
          <p:cNvPicPr>
            <a:picLocks noChangeAspect="1" noChangeArrowheads="1"/>
          </p:cNvPicPr>
          <p:nvPr/>
        </p:nvPicPr>
        <p:blipFill>
          <a:blip r:embed="rId6" cstate="print"/>
          <a:srcRect/>
          <a:stretch>
            <a:fillRect/>
          </a:stretch>
        </p:blipFill>
        <p:spPr bwMode="auto">
          <a:xfrm>
            <a:off x="7315200" y="4038600"/>
            <a:ext cx="1279525" cy="1112838"/>
          </a:xfrm>
          <a:prstGeom prst="rect">
            <a:avLst/>
          </a:prstGeom>
          <a:noFill/>
          <a:ln w="9525">
            <a:noFill/>
            <a:miter lim="800000"/>
            <a:headEnd/>
            <a:tailEnd/>
          </a:ln>
        </p:spPr>
      </p:pic>
      <p:pic>
        <p:nvPicPr>
          <p:cNvPr id="48134" name="Picture 11" descr="CitizensPartylogo"/>
          <p:cNvPicPr>
            <a:picLocks noChangeAspect="1" noChangeArrowheads="1"/>
          </p:cNvPicPr>
          <p:nvPr/>
        </p:nvPicPr>
        <p:blipFill>
          <a:blip r:embed="rId7" cstate="print"/>
          <a:srcRect/>
          <a:stretch>
            <a:fillRect/>
          </a:stretch>
        </p:blipFill>
        <p:spPr bwMode="auto">
          <a:xfrm>
            <a:off x="457200" y="3810000"/>
            <a:ext cx="3200400" cy="1085850"/>
          </a:xfrm>
          <a:prstGeom prst="rect">
            <a:avLst/>
          </a:prstGeom>
          <a:noFill/>
          <a:ln w="9525">
            <a:noFill/>
            <a:miter lim="800000"/>
            <a:headEnd/>
            <a:tailEnd/>
          </a:ln>
        </p:spPr>
      </p:pic>
      <p:pic>
        <p:nvPicPr>
          <p:cNvPr id="48135" name="Picture 15" descr="arp_header03-crop"/>
          <p:cNvPicPr>
            <a:picLocks noChangeAspect="1" noChangeArrowheads="1"/>
          </p:cNvPicPr>
          <p:nvPr/>
        </p:nvPicPr>
        <p:blipFill>
          <a:blip r:embed="rId8" cstate="print"/>
          <a:srcRect/>
          <a:stretch>
            <a:fillRect/>
          </a:stretch>
        </p:blipFill>
        <p:spPr bwMode="auto">
          <a:xfrm>
            <a:off x="533400" y="2895600"/>
            <a:ext cx="3089275" cy="703263"/>
          </a:xfrm>
          <a:prstGeom prst="rect">
            <a:avLst/>
          </a:prstGeom>
          <a:noFill/>
          <a:ln w="9525">
            <a:noFill/>
            <a:miter lim="800000"/>
            <a:headEnd/>
            <a:tailEnd/>
          </a:ln>
        </p:spPr>
      </p:pic>
      <p:pic>
        <p:nvPicPr>
          <p:cNvPr id="48136" name="Picture 16" descr="SPUSA_logo"/>
          <p:cNvPicPr>
            <a:picLocks noChangeAspect="1" noChangeArrowheads="1"/>
          </p:cNvPicPr>
          <p:nvPr/>
        </p:nvPicPr>
        <p:blipFill>
          <a:blip r:embed="rId9" cstate="print"/>
          <a:srcRect/>
          <a:stretch>
            <a:fillRect/>
          </a:stretch>
        </p:blipFill>
        <p:spPr bwMode="auto">
          <a:xfrm>
            <a:off x="6781800" y="838200"/>
            <a:ext cx="1865313" cy="1865313"/>
          </a:xfrm>
          <a:prstGeom prst="rect">
            <a:avLst/>
          </a:prstGeom>
          <a:noFill/>
          <a:ln w="9525">
            <a:noFill/>
            <a:miter lim="800000"/>
            <a:headEnd/>
            <a:tailEnd/>
          </a:ln>
        </p:spPr>
      </p:pic>
      <p:pic>
        <p:nvPicPr>
          <p:cNvPr id="48137" name="Picture 17" descr="America's_Independent_Party_logo"/>
          <p:cNvPicPr>
            <a:picLocks noChangeAspect="1" noChangeArrowheads="1"/>
          </p:cNvPicPr>
          <p:nvPr/>
        </p:nvPicPr>
        <p:blipFill>
          <a:blip r:embed="rId10" cstate="print"/>
          <a:srcRect/>
          <a:stretch>
            <a:fillRect/>
          </a:stretch>
        </p:blipFill>
        <p:spPr bwMode="auto">
          <a:xfrm>
            <a:off x="3733800" y="4495800"/>
            <a:ext cx="3300413" cy="649288"/>
          </a:xfrm>
          <a:prstGeom prst="rect">
            <a:avLst/>
          </a:prstGeom>
          <a:noFill/>
          <a:ln w="9525">
            <a:noFill/>
            <a:miter lim="800000"/>
            <a:headEnd/>
            <a:tailEnd/>
          </a:ln>
        </p:spPr>
      </p:pic>
      <p:pic>
        <p:nvPicPr>
          <p:cNvPr id="48138" name="Picture 18" descr="Modern Whig Party"/>
          <p:cNvPicPr>
            <a:picLocks noChangeAspect="1" noChangeArrowheads="1"/>
          </p:cNvPicPr>
          <p:nvPr/>
        </p:nvPicPr>
        <p:blipFill>
          <a:blip r:embed="rId11" cstate="print"/>
          <a:srcRect/>
          <a:stretch>
            <a:fillRect/>
          </a:stretch>
        </p:blipFill>
        <p:spPr bwMode="auto">
          <a:xfrm>
            <a:off x="2667000" y="1066800"/>
            <a:ext cx="3838575" cy="1050925"/>
          </a:xfrm>
          <a:prstGeom prst="rect">
            <a:avLst/>
          </a:prstGeom>
          <a:noFill/>
          <a:ln w="9525">
            <a:noFill/>
            <a:miter lim="800000"/>
            <a:headEnd/>
            <a:tailEnd/>
          </a:ln>
        </p:spPr>
      </p:pic>
      <p:sp>
        <p:nvSpPr>
          <p:cNvPr id="48139" name="Text Box 19"/>
          <p:cNvSpPr txBox="1">
            <a:spLocks noChangeArrowheads="1"/>
          </p:cNvSpPr>
          <p:nvPr/>
        </p:nvSpPr>
        <p:spPr bwMode="auto">
          <a:xfrm>
            <a:off x="3413125" y="163513"/>
            <a:ext cx="184150" cy="701675"/>
          </a:xfrm>
          <a:prstGeom prst="rect">
            <a:avLst/>
          </a:prstGeom>
          <a:noFill/>
          <a:ln w="9525">
            <a:noFill/>
            <a:miter lim="800000"/>
            <a:headEnd/>
            <a:tailEnd/>
          </a:ln>
        </p:spPr>
        <p:txBody>
          <a:bodyPr wrap="none">
            <a:spAutoFit/>
          </a:bodyPr>
          <a:lstStyle/>
          <a:p>
            <a:endParaRPr lang="en-US" sz="4000" b="1">
              <a:latin typeface="Calibri" pitchFamily="34" charset="0"/>
              <a:cs typeface="Arial" charset="0"/>
            </a:endParaRPr>
          </a:p>
        </p:txBody>
      </p:sp>
      <p:pic>
        <p:nvPicPr>
          <p:cNvPr id="48141" name="Picture 14" descr="BTPlogo"/>
          <p:cNvPicPr>
            <a:picLocks noChangeAspect="1" noChangeArrowheads="1"/>
          </p:cNvPicPr>
          <p:nvPr/>
        </p:nvPicPr>
        <p:blipFill>
          <a:blip r:embed="rId12" cstate="print"/>
          <a:srcRect/>
          <a:stretch>
            <a:fillRect/>
          </a:stretch>
        </p:blipFill>
        <p:spPr bwMode="auto">
          <a:xfrm>
            <a:off x="3810000" y="2362200"/>
            <a:ext cx="1901825" cy="1974850"/>
          </a:xfrm>
          <a:prstGeom prst="rect">
            <a:avLst/>
          </a:prstGeom>
          <a:noFill/>
          <a:ln w="9525">
            <a:noFill/>
            <a:miter lim="800000"/>
            <a:headEnd/>
            <a:tailEnd/>
          </a:ln>
        </p:spPr>
      </p:pic>
      <p:pic>
        <p:nvPicPr>
          <p:cNvPr id="48142" name="Picture 15" descr="justicelogo-21-"/>
          <p:cNvPicPr>
            <a:picLocks noChangeAspect="1" noChangeArrowheads="1"/>
          </p:cNvPicPr>
          <p:nvPr/>
        </p:nvPicPr>
        <p:blipFill>
          <a:blip r:embed="rId13" cstate="print"/>
          <a:srcRect/>
          <a:stretch>
            <a:fillRect/>
          </a:stretch>
        </p:blipFill>
        <p:spPr bwMode="auto">
          <a:xfrm>
            <a:off x="6096000" y="2819400"/>
            <a:ext cx="2171700" cy="1098550"/>
          </a:xfrm>
          <a:prstGeom prst="rect">
            <a:avLst/>
          </a:prstGeom>
          <a:noFill/>
          <a:ln w="9525">
            <a:noFill/>
            <a:miter lim="800000"/>
            <a:headEnd/>
            <a:tailEnd/>
          </a:ln>
        </p:spPr>
      </p:pic>
      <p:sp>
        <p:nvSpPr>
          <p:cNvPr id="16" name="Text Box 5"/>
          <p:cNvSpPr txBox="1">
            <a:spLocks noChangeArrowheads="1"/>
          </p:cNvSpPr>
          <p:nvPr/>
        </p:nvSpPr>
        <p:spPr bwMode="auto">
          <a:xfrm>
            <a:off x="228600" y="76200"/>
            <a:ext cx="8686800" cy="731520"/>
          </a:xfrm>
          <a:prstGeom prst="rect">
            <a:avLst/>
          </a:prstGeom>
          <a:gradFill>
            <a:gsLst>
              <a:gs pos="100000">
                <a:schemeClr val="accent1">
                  <a:tint val="44500"/>
                  <a:satMod val="160000"/>
                </a:schemeClr>
              </a:gs>
              <a:gs pos="100000">
                <a:schemeClr val="accent1">
                  <a:tint val="23500"/>
                  <a:satMod val="160000"/>
                </a:schemeClr>
              </a:gs>
            </a:gsLst>
            <a:path path="shape">
              <a:fillToRect l="50000" t="50000" r="50000" b="50000"/>
            </a:path>
          </a:gradFill>
          <a:ln w="9525">
            <a:noFill/>
            <a:miter lim="800000"/>
            <a:headEnd/>
            <a:tailEnd/>
          </a:ln>
        </p:spPr>
        <p:txBody>
          <a:bodyPr wrap="square">
            <a:spAutoFit/>
          </a:bodyPr>
          <a:lstStyle/>
          <a:p>
            <a:pPr algn="ctr"/>
            <a:r>
              <a:rPr lang="en-US" sz="4400" b="1" dirty="0">
                <a:latin typeface="Calibri" pitchFamily="34" charset="0"/>
              </a:rPr>
              <a:t>Third Parties Bring New Ideas</a:t>
            </a:r>
          </a:p>
        </p:txBody>
      </p:sp>
    </p:spTree>
    <p:extLst>
      <p:ext uri="{BB962C8B-B14F-4D97-AF65-F5344CB8AC3E}">
        <p14:creationId xmlns:p14="http://schemas.microsoft.com/office/powerpoint/2010/main" val="11007126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0178"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94F0E08F-D979-4768-B86C-C4F0EBFFDEC6}" type="slidenum">
              <a:rPr lang="en-US" sz="1200">
                <a:solidFill>
                  <a:srgbClr val="898989"/>
                </a:solidFill>
                <a:latin typeface="Calibri" pitchFamily="34" charset="0"/>
              </a:rPr>
              <a:pPr algn="r"/>
              <a:t>28</a:t>
            </a:fld>
            <a:endParaRPr lang="en-US" sz="1200">
              <a:solidFill>
                <a:srgbClr val="898989"/>
              </a:solidFill>
              <a:latin typeface="Calibri"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5222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#45</a:t>
            </a:r>
          </a:p>
        </p:txBody>
      </p:sp>
      <p:sp>
        <p:nvSpPr>
          <p:cNvPr id="5222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6222719A-67A7-4130-80F2-904B8632E7E5}" type="slidenum">
              <a:rPr lang="en-US" sz="1200">
                <a:solidFill>
                  <a:srgbClr val="898989"/>
                </a:solidFill>
                <a:latin typeface="Calibri" pitchFamily="34" charset="0"/>
              </a:rPr>
              <a:pPr algn="r"/>
              <a:t>29</a:t>
            </a:fld>
            <a:endParaRPr lang="en-US" sz="1200">
              <a:solidFill>
                <a:srgbClr val="898989"/>
              </a:solidFill>
              <a:latin typeface="Calibri"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pic>
        <p:nvPicPr>
          <p:cNvPr id="19458" name="Picture 2"/>
          <p:cNvPicPr>
            <a:picLocks noChangeAspect="1" noChangeArrowheads="1"/>
          </p:cNvPicPr>
          <p:nvPr/>
        </p:nvPicPr>
        <p:blipFill>
          <a:blip r:embed="rId4" cstate="print"/>
          <a:srcRect r="50000"/>
          <a:stretch>
            <a:fillRect/>
          </a:stretch>
        </p:blipFill>
        <p:spPr bwMode="auto">
          <a:xfrm>
            <a:off x="533400" y="457200"/>
            <a:ext cx="4064000" cy="6096000"/>
          </a:xfrm>
          <a:prstGeom prst="rect">
            <a:avLst/>
          </a:prstGeom>
          <a:noFill/>
          <a:ln w="9525">
            <a:noFill/>
            <a:miter lim="800000"/>
            <a:headEnd/>
            <a:tailEnd/>
          </a:ln>
        </p:spPr>
      </p:pic>
      <p:pic>
        <p:nvPicPr>
          <p:cNvPr id="19459" name="Picture 2"/>
          <p:cNvPicPr>
            <a:picLocks noChangeAspect="1" noChangeArrowheads="1"/>
          </p:cNvPicPr>
          <p:nvPr/>
        </p:nvPicPr>
        <p:blipFill>
          <a:blip r:embed="rId5" cstate="print"/>
          <a:srcRect l="3279" t="10338" r="46721" b="69743"/>
          <a:stretch>
            <a:fillRect/>
          </a:stretch>
        </p:blipFill>
        <p:spPr bwMode="auto">
          <a:xfrm>
            <a:off x="4648200" y="4289425"/>
            <a:ext cx="3987800" cy="1192213"/>
          </a:xfrm>
          <a:prstGeom prst="rect">
            <a:avLst/>
          </a:prstGeom>
          <a:noFill/>
          <a:ln w="9525">
            <a:noFill/>
            <a:miter lim="800000"/>
            <a:headEnd/>
            <a:tailEnd/>
          </a:ln>
        </p:spPr>
      </p:pic>
      <p:sp>
        <p:nvSpPr>
          <p:cNvPr id="19460" name="Slide Number Placeholder 1"/>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1F2C530-4E19-4160-9A1F-E43260BC60D3}" type="slidenum">
              <a:rPr lang="en-US" sz="1200">
                <a:solidFill>
                  <a:srgbClr val="898989"/>
                </a:solidFill>
                <a:latin typeface="Calibri" pitchFamily="34" charset="0"/>
                <a:cs typeface="Arial" charset="0"/>
              </a:rPr>
              <a:pPr algn="r"/>
              <a:t>3</a:t>
            </a:fld>
            <a:endParaRPr lang="en-US" sz="1200">
              <a:solidFill>
                <a:srgbClr val="898989"/>
              </a:solidFill>
              <a:latin typeface="Calibri" pitchFamily="34" charset="0"/>
              <a:cs typeface="Arial" charset="0"/>
            </a:endParaRPr>
          </a:p>
        </p:txBody>
      </p:sp>
      <p:pic>
        <p:nvPicPr>
          <p:cNvPr id="19461" name="Picture 6" descr="41"/>
          <p:cNvPicPr>
            <a:picLocks noChangeArrowheads="1"/>
          </p:cNvPicPr>
          <p:nvPr/>
        </p:nvPicPr>
        <p:blipFill>
          <a:blip r:embed="rId6" cstate="print"/>
          <a:srcRect/>
          <a:stretch>
            <a:fillRect/>
          </a:stretch>
        </p:blipFill>
        <p:spPr bwMode="auto">
          <a:xfrm>
            <a:off x="533400" y="1004888"/>
            <a:ext cx="8126413" cy="4953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4BA9E54-0AD4-4B9B-AB8A-E68017C6F88B}" type="slidenum">
              <a:rPr lang="en-US" sz="1200">
                <a:solidFill>
                  <a:schemeClr val="tx1">
                    <a:tint val="75000"/>
                  </a:schemeClr>
                </a:solidFill>
                <a:latin typeface="+mn-lt"/>
              </a:rPr>
              <a:pPr algn="r" fontAlgn="auto">
                <a:spcBef>
                  <a:spcPts val="0"/>
                </a:spcBef>
                <a:spcAft>
                  <a:spcPts val="0"/>
                </a:spcAft>
                <a:defRPr/>
              </a:pPr>
              <a:t>30</a:t>
            </a:fld>
            <a:endParaRPr lang="en-US" sz="1200">
              <a:solidFill>
                <a:schemeClr val="tx1">
                  <a:tint val="75000"/>
                </a:schemeClr>
              </a:solidFill>
              <a:latin typeface="+mn-lt"/>
            </a:endParaRPr>
          </a:p>
        </p:txBody>
      </p:sp>
      <p:pic>
        <p:nvPicPr>
          <p:cNvPr id="5" name="Picture 10" descr="Malloy 628x471"/>
          <p:cNvPicPr>
            <a:picLocks noChangeAspect="1" noChangeArrowheads="1"/>
          </p:cNvPicPr>
          <p:nvPr/>
        </p:nvPicPr>
        <p:blipFill>
          <a:blip r:embed="rId3" cstate="print"/>
          <a:srcRect/>
          <a:stretch>
            <a:fillRect/>
          </a:stretch>
        </p:blipFill>
        <p:spPr bwMode="auto">
          <a:xfrm>
            <a:off x="1036253" y="1097280"/>
            <a:ext cx="2917005" cy="4389120"/>
          </a:xfrm>
          <a:prstGeom prst="rect">
            <a:avLst/>
          </a:prstGeom>
          <a:noFill/>
          <a:ln w="9525">
            <a:noFill/>
            <a:miter lim="800000"/>
            <a:headEnd/>
            <a:tailEnd/>
          </a:ln>
        </p:spPr>
      </p:pic>
      <p:pic>
        <p:nvPicPr>
          <p:cNvPr id="6" name="Picture 9" descr="nancy_wyman_2011"/>
          <p:cNvPicPr>
            <a:picLocks noChangeAspect="1" noChangeArrowheads="1"/>
          </p:cNvPicPr>
          <p:nvPr/>
        </p:nvPicPr>
        <p:blipFill>
          <a:blip r:embed="rId4" cstate="print"/>
          <a:srcRect/>
          <a:stretch>
            <a:fillRect/>
          </a:stretch>
        </p:blipFill>
        <p:spPr bwMode="auto">
          <a:xfrm>
            <a:off x="4757195" y="1097280"/>
            <a:ext cx="3512387" cy="4389120"/>
          </a:xfrm>
          <a:prstGeom prst="rect">
            <a:avLst/>
          </a:prstGeom>
          <a:noFill/>
          <a:ln w="9525">
            <a:noFill/>
            <a:miter lim="800000"/>
            <a:headEnd/>
            <a:tailEnd/>
          </a:ln>
        </p:spPr>
      </p:pic>
      <p:sp>
        <p:nvSpPr>
          <p:cNvPr id="2" name="Rectangle 1"/>
          <p:cNvSpPr/>
          <p:nvPr/>
        </p:nvSpPr>
        <p:spPr>
          <a:xfrm>
            <a:off x="1036253" y="5525353"/>
            <a:ext cx="2917005" cy="830997"/>
          </a:xfrm>
          <a:prstGeom prst="rect">
            <a:avLst/>
          </a:prstGeom>
          <a:solidFill>
            <a:schemeClr val="bg2"/>
          </a:solidFill>
        </p:spPr>
        <p:txBody>
          <a:bodyPr wrap="square">
            <a:spAutoFit/>
          </a:bodyPr>
          <a:lstStyle/>
          <a:p>
            <a:pPr algn="ctr"/>
            <a:r>
              <a:rPr lang="en-US" sz="2400" b="1" dirty="0">
                <a:latin typeface="Calibri" pitchFamily="34" charset="0"/>
              </a:rPr>
              <a:t>Governor </a:t>
            </a:r>
          </a:p>
          <a:p>
            <a:pPr algn="ctr"/>
            <a:r>
              <a:rPr lang="en-US" sz="2400" b="1" dirty="0" smtClean="0">
                <a:latin typeface="Calibri" pitchFamily="34" charset="0"/>
              </a:rPr>
              <a:t>(</a:t>
            </a:r>
            <a:r>
              <a:rPr lang="en-US" sz="2400" b="1" dirty="0" err="1" smtClean="0">
                <a:latin typeface="Calibri" pitchFamily="34" charset="0"/>
              </a:rPr>
              <a:t>Dannel</a:t>
            </a:r>
            <a:r>
              <a:rPr lang="en-US" sz="2400" b="1" dirty="0" smtClean="0">
                <a:latin typeface="Calibri" pitchFamily="34" charset="0"/>
              </a:rPr>
              <a:t> </a:t>
            </a:r>
            <a:r>
              <a:rPr lang="en-US" sz="2400" b="1" dirty="0">
                <a:latin typeface="Calibri" pitchFamily="34" charset="0"/>
              </a:rPr>
              <a:t>P</a:t>
            </a:r>
            <a:r>
              <a:rPr lang="en-US" sz="2400" b="1" dirty="0" smtClean="0">
                <a:latin typeface="Calibri" pitchFamily="34" charset="0"/>
              </a:rPr>
              <a:t>.) </a:t>
            </a:r>
            <a:r>
              <a:rPr lang="en-US" sz="2400" b="1" dirty="0">
                <a:latin typeface="Calibri" pitchFamily="34" charset="0"/>
              </a:rPr>
              <a:t>Malloy</a:t>
            </a:r>
            <a:endParaRPr lang="en-US" sz="2400" dirty="0"/>
          </a:p>
        </p:txBody>
      </p:sp>
      <p:sp>
        <p:nvSpPr>
          <p:cNvPr id="4" name="Rectangle 3"/>
          <p:cNvSpPr/>
          <p:nvPr/>
        </p:nvSpPr>
        <p:spPr>
          <a:xfrm>
            <a:off x="4757195" y="5554382"/>
            <a:ext cx="3512387" cy="830997"/>
          </a:xfrm>
          <a:prstGeom prst="rect">
            <a:avLst/>
          </a:prstGeom>
          <a:solidFill>
            <a:schemeClr val="bg2"/>
          </a:solidFill>
        </p:spPr>
        <p:txBody>
          <a:bodyPr wrap="square">
            <a:spAutoFit/>
          </a:bodyPr>
          <a:lstStyle/>
          <a:p>
            <a:pPr algn="ctr"/>
            <a:r>
              <a:rPr lang="en-US" sz="2400" b="1" dirty="0">
                <a:latin typeface="Calibri" pitchFamily="34" charset="0"/>
              </a:rPr>
              <a:t>Lieutenant Governor </a:t>
            </a:r>
          </a:p>
          <a:p>
            <a:pPr algn="ctr"/>
            <a:r>
              <a:rPr lang="en-US" sz="2400" b="1" dirty="0" smtClean="0">
                <a:latin typeface="Calibri" pitchFamily="34" charset="0"/>
              </a:rPr>
              <a:t>(Nancy) </a:t>
            </a:r>
            <a:r>
              <a:rPr lang="en-US" sz="2400" b="1" dirty="0">
                <a:latin typeface="Calibri" pitchFamily="34" charset="0"/>
              </a:rPr>
              <a:t>Wyman </a:t>
            </a:r>
            <a:endParaRPr lang="en-US" sz="2400" dirty="0"/>
          </a:p>
        </p:txBody>
      </p:sp>
      <p:sp>
        <p:nvSpPr>
          <p:cNvPr id="9" name="Text Box 6"/>
          <p:cNvSpPr txBox="1">
            <a:spLocks noChangeArrowheads="1"/>
          </p:cNvSpPr>
          <p:nvPr/>
        </p:nvSpPr>
        <p:spPr bwMode="auto">
          <a:xfrm>
            <a:off x="0" y="144959"/>
            <a:ext cx="9144000" cy="769441"/>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Connecticut’s Governors</a:t>
            </a:r>
          </a:p>
        </p:txBody>
      </p:sp>
    </p:spTree>
    <p:extLst>
      <p:ext uri="{BB962C8B-B14F-4D97-AF65-F5344CB8AC3E}">
        <p14:creationId xmlns:p14="http://schemas.microsoft.com/office/powerpoint/2010/main" val="2949999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45E1BC15-9DD3-4D11-8EE4-08EF06F2AD1C}" type="slidenum">
              <a:rPr lang="en-US" sz="1200">
                <a:solidFill>
                  <a:schemeClr val="tx1">
                    <a:tint val="75000"/>
                  </a:schemeClr>
                </a:solidFill>
                <a:latin typeface="+mn-lt"/>
              </a:rPr>
              <a:pPr algn="r" fontAlgn="auto">
                <a:spcBef>
                  <a:spcPts val="0"/>
                </a:spcBef>
                <a:spcAft>
                  <a:spcPts val="0"/>
                </a:spcAft>
                <a:defRPr/>
              </a:pPr>
              <a:t>31</a:t>
            </a:fld>
            <a:endParaRPr lang="en-US" sz="1200">
              <a:solidFill>
                <a:schemeClr val="tx1">
                  <a:tint val="75000"/>
                </a:schemeClr>
              </a:solidFill>
              <a:latin typeface="+mn-l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01380DCF-303C-4C2D-93A9-E5F5D052797E}" type="slidenum">
              <a:rPr lang="en-US" sz="1200">
                <a:solidFill>
                  <a:schemeClr val="tx1">
                    <a:tint val="75000"/>
                  </a:schemeClr>
                </a:solidFill>
                <a:latin typeface="+mn-lt"/>
              </a:rPr>
              <a:pPr algn="r" fontAlgn="auto">
                <a:spcBef>
                  <a:spcPts val="0"/>
                </a:spcBef>
                <a:spcAft>
                  <a:spcPts val="0"/>
                </a:spcAft>
                <a:defRPr/>
              </a:pPr>
              <a:t>32</a:t>
            </a:fld>
            <a:endParaRPr lang="en-US" sz="1200">
              <a:solidFill>
                <a:schemeClr val="tx1">
                  <a:tint val="75000"/>
                </a:schemeClr>
              </a:solidFill>
              <a:latin typeface="+mn-lt"/>
            </a:endParaRPr>
          </a:p>
        </p:txBody>
      </p:sp>
      <p:pic>
        <p:nvPicPr>
          <p:cNvPr id="58371" name="Picture 4" descr="Red blank"/>
          <p:cNvPicPr>
            <a:picLocks noChangeAspect="1" noChangeArrowheads="1"/>
          </p:cNvPicPr>
          <p:nvPr/>
        </p:nvPicPr>
        <p:blipFill>
          <a:blip r:embed="rId4" cstate="print"/>
          <a:srcRect/>
          <a:stretch>
            <a:fillRect/>
          </a:stretch>
        </p:blipFill>
        <p:spPr bwMode="auto">
          <a:xfrm>
            <a:off x="685800" y="1066800"/>
            <a:ext cx="7934325" cy="4816475"/>
          </a:xfrm>
          <a:prstGeom prst="rect">
            <a:avLst/>
          </a:prstGeom>
          <a:noFill/>
          <a:ln w="9525">
            <a:noFill/>
            <a:miter lim="800000"/>
            <a:headEnd/>
            <a:tailEnd/>
          </a:ln>
        </p:spPr>
      </p:pic>
      <p:pic>
        <p:nvPicPr>
          <p:cNvPr id="58372" name="Picture 5" descr="malloy"/>
          <p:cNvPicPr>
            <a:picLocks noChangeAspect="1" noChangeArrowheads="1"/>
          </p:cNvPicPr>
          <p:nvPr/>
        </p:nvPicPr>
        <p:blipFill>
          <a:blip r:embed="rId5" cstate="print"/>
          <a:srcRect/>
          <a:stretch>
            <a:fillRect/>
          </a:stretch>
        </p:blipFill>
        <p:spPr bwMode="auto">
          <a:xfrm>
            <a:off x="1524000" y="1066800"/>
            <a:ext cx="6161088" cy="4857750"/>
          </a:xfrm>
          <a:prstGeom prst="rect">
            <a:avLst/>
          </a:prstGeom>
          <a:noFill/>
          <a:ln w="9525">
            <a:noFill/>
            <a:miter lim="800000"/>
            <a:headEnd/>
            <a:tailEnd/>
          </a:ln>
        </p:spPr>
      </p:pic>
      <p:sp>
        <p:nvSpPr>
          <p:cNvPr id="58373"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Question #43</a:t>
            </a:r>
          </a:p>
        </p:txBody>
      </p:sp>
      <p:sp>
        <p:nvSpPr>
          <p:cNvPr id="58374" name="Title 2"/>
          <p:cNvSpPr>
            <a:spLocks/>
          </p:cNvSpPr>
          <p:nvPr/>
        </p:nvSpPr>
        <p:spPr bwMode="auto">
          <a:xfrm>
            <a:off x="533400" y="5943600"/>
            <a:ext cx="8153400" cy="609600"/>
          </a:xfrm>
          <a:prstGeom prst="rect">
            <a:avLst/>
          </a:prstGeom>
          <a:noFill/>
          <a:ln w="9525">
            <a:noFill/>
            <a:miter lim="800000"/>
            <a:headEnd/>
            <a:tailEnd/>
          </a:ln>
        </p:spPr>
        <p:txBody>
          <a:bodyPr anchor="ctr"/>
          <a:lstStyle/>
          <a:p>
            <a:pPr algn="ctr"/>
            <a:r>
              <a:rPr lang="en-US" sz="2800" b="1" dirty="0" smtClean="0">
                <a:solidFill>
                  <a:schemeClr val="bg1"/>
                </a:solidFill>
                <a:latin typeface="Calibri" pitchFamily="34" charset="0"/>
              </a:rPr>
              <a:t>(</a:t>
            </a:r>
            <a:r>
              <a:rPr lang="en-US" sz="2800" b="1" dirty="0" err="1" smtClean="0">
                <a:solidFill>
                  <a:schemeClr val="bg1"/>
                </a:solidFill>
                <a:latin typeface="Calibri" pitchFamily="34" charset="0"/>
              </a:rPr>
              <a:t>Dannel</a:t>
            </a:r>
            <a:r>
              <a:rPr lang="en-US" sz="2800" b="1" dirty="0" smtClean="0">
                <a:solidFill>
                  <a:schemeClr val="bg1"/>
                </a:solidFill>
                <a:latin typeface="Calibri" pitchFamily="34" charset="0"/>
              </a:rPr>
              <a:t> </a:t>
            </a:r>
            <a:r>
              <a:rPr lang="en-US" sz="2800" b="1" dirty="0">
                <a:solidFill>
                  <a:schemeClr val="bg1"/>
                </a:solidFill>
                <a:latin typeface="Calibri" pitchFamily="34" charset="0"/>
              </a:rPr>
              <a:t>P</a:t>
            </a:r>
            <a:r>
              <a:rPr lang="en-US" sz="2800" b="1" dirty="0" smtClean="0">
                <a:solidFill>
                  <a:schemeClr val="bg1"/>
                </a:solidFill>
                <a:latin typeface="Calibri" pitchFamily="34" charset="0"/>
              </a:rPr>
              <a:t>.) </a:t>
            </a:r>
            <a:r>
              <a:rPr lang="en-US" sz="2800" b="1" dirty="0">
                <a:solidFill>
                  <a:schemeClr val="bg1"/>
                </a:solidFill>
                <a:latin typeface="Calibri" pitchFamily="34" charset="0"/>
              </a:rPr>
              <a:t>Malloy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94BA9E54-0AD4-4B9B-AB8A-E68017C6F88B}" type="slidenum">
              <a:rPr lang="en-US" sz="1200">
                <a:solidFill>
                  <a:schemeClr val="tx1">
                    <a:tint val="75000"/>
                  </a:schemeClr>
                </a:solidFill>
                <a:latin typeface="+mn-lt"/>
              </a:rPr>
              <a:pPr algn="r" fontAlgn="auto">
                <a:spcBef>
                  <a:spcPts val="0"/>
                </a:spcBef>
                <a:spcAft>
                  <a:spcPts val="0"/>
                </a:spcAft>
                <a:defRPr/>
              </a:pPr>
              <a:t>33</a:t>
            </a:fld>
            <a:endParaRPr lang="en-US" sz="1200">
              <a:solidFill>
                <a:schemeClr val="tx1">
                  <a:tint val="75000"/>
                </a:schemeClr>
              </a:solidFill>
              <a:latin typeface="+mn-lt"/>
            </a:endParaRPr>
          </a:p>
        </p:txBody>
      </p:sp>
      <p:pic>
        <p:nvPicPr>
          <p:cNvPr id="60419" name="Picture 10" descr="DowntownHartford"/>
          <p:cNvPicPr>
            <a:picLocks noChangeAspect="1" noChangeArrowheads="1"/>
          </p:cNvPicPr>
          <p:nvPr/>
        </p:nvPicPr>
        <p:blipFill>
          <a:blip r:embed="rId3" cstate="print"/>
          <a:srcRect/>
          <a:stretch>
            <a:fillRect/>
          </a:stretch>
        </p:blipFill>
        <p:spPr bwMode="auto">
          <a:xfrm>
            <a:off x="0" y="960754"/>
            <a:ext cx="9144000" cy="5897245"/>
          </a:xfrm>
          <a:prstGeom prst="rect">
            <a:avLst/>
          </a:prstGeom>
          <a:noFill/>
          <a:ln w="9525">
            <a:noFill/>
            <a:miter lim="800000"/>
            <a:headEnd/>
            <a:tailEnd/>
          </a:ln>
        </p:spPr>
      </p:pic>
      <p:sp>
        <p:nvSpPr>
          <p:cNvPr id="5" name="Text Box 6"/>
          <p:cNvSpPr txBox="1">
            <a:spLocks noChangeArrowheads="1"/>
          </p:cNvSpPr>
          <p:nvPr/>
        </p:nvSpPr>
        <p:spPr bwMode="auto">
          <a:xfrm>
            <a:off x="0" y="125168"/>
            <a:ext cx="9143999" cy="731520"/>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Hartford</a:t>
            </a:r>
          </a:p>
        </p:txBody>
      </p:sp>
    </p:spTree>
    <p:extLst>
      <p:ext uri="{BB962C8B-B14F-4D97-AF65-F5344CB8AC3E}">
        <p14:creationId xmlns:p14="http://schemas.microsoft.com/office/powerpoint/2010/main" val="41940681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4AF5EE8-079B-4938-A302-9694A651EF16}" type="slidenum">
              <a:rPr lang="en-US" sz="1200">
                <a:solidFill>
                  <a:schemeClr val="tx1">
                    <a:tint val="75000"/>
                  </a:schemeClr>
                </a:solidFill>
                <a:latin typeface="+mn-lt"/>
              </a:rPr>
              <a:pPr algn="r" fontAlgn="auto">
                <a:spcBef>
                  <a:spcPts val="0"/>
                </a:spcBef>
                <a:spcAft>
                  <a:spcPts val="0"/>
                </a:spcAft>
                <a:defRPr/>
              </a:pPr>
              <a:t>34</a:t>
            </a:fld>
            <a:endParaRPr lang="en-US" sz="1200">
              <a:solidFill>
                <a:schemeClr val="tx1">
                  <a:tint val="75000"/>
                </a:schemeClr>
              </a:solidFill>
              <a:latin typeface="+mn-l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53D3E87-A955-4C2D-8FA9-6B4D503608F2}" type="slidenum">
              <a:rPr lang="en-US" sz="1200">
                <a:solidFill>
                  <a:schemeClr val="tx1">
                    <a:tint val="75000"/>
                  </a:schemeClr>
                </a:solidFill>
                <a:latin typeface="+mn-lt"/>
              </a:rPr>
              <a:pPr algn="r" fontAlgn="auto">
                <a:spcBef>
                  <a:spcPts val="0"/>
                </a:spcBef>
                <a:spcAft>
                  <a:spcPts val="0"/>
                </a:spcAft>
                <a:defRPr/>
              </a:pPr>
              <a:t>35</a:t>
            </a:fld>
            <a:endParaRPr lang="en-US" sz="1200">
              <a:solidFill>
                <a:schemeClr val="tx1">
                  <a:tint val="75000"/>
                </a:schemeClr>
              </a:solidFill>
              <a:latin typeface="+mn-lt"/>
            </a:endParaRPr>
          </a:p>
        </p:txBody>
      </p:sp>
      <p:sp>
        <p:nvSpPr>
          <p:cNvPr id="64515"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Question #44</a:t>
            </a:r>
          </a:p>
        </p:txBody>
      </p:sp>
      <p:pic>
        <p:nvPicPr>
          <p:cNvPr id="64516" name="Picture 10" descr="Downtown34_crop2"/>
          <p:cNvPicPr>
            <a:picLocks noChangeAspect="1" noChangeArrowheads="1"/>
          </p:cNvPicPr>
          <p:nvPr/>
        </p:nvPicPr>
        <p:blipFill>
          <a:blip r:embed="rId4" cstate="print"/>
          <a:srcRect/>
          <a:stretch>
            <a:fillRect/>
          </a:stretch>
        </p:blipFill>
        <p:spPr bwMode="auto">
          <a:xfrm>
            <a:off x="533400" y="838200"/>
            <a:ext cx="8126413" cy="5137150"/>
          </a:xfrm>
          <a:prstGeom prst="rect">
            <a:avLst/>
          </a:prstGeom>
          <a:noFill/>
          <a:ln w="9525">
            <a:noFill/>
            <a:miter lim="800000"/>
            <a:headEnd/>
            <a:tailEnd/>
          </a:ln>
        </p:spPr>
      </p:pic>
      <p:sp>
        <p:nvSpPr>
          <p:cNvPr id="64517" name="Title 2"/>
          <p:cNvSpPr>
            <a:spLocks/>
          </p:cNvSpPr>
          <p:nvPr/>
        </p:nvSpPr>
        <p:spPr bwMode="auto">
          <a:xfrm>
            <a:off x="457200" y="5943600"/>
            <a:ext cx="8229600" cy="609600"/>
          </a:xfrm>
          <a:prstGeom prst="rect">
            <a:avLst/>
          </a:prstGeom>
          <a:noFill/>
          <a:ln w="9525">
            <a:noFill/>
            <a:miter lim="800000"/>
            <a:headEnd/>
            <a:tailEnd/>
          </a:ln>
        </p:spPr>
        <p:txBody>
          <a:bodyPr anchor="ctr"/>
          <a:lstStyle/>
          <a:p>
            <a:pPr algn="ctr"/>
            <a:r>
              <a:rPr lang="en-US" sz="2800" b="1">
                <a:solidFill>
                  <a:schemeClr val="bg1"/>
                </a:solidFill>
                <a:latin typeface="Calibri" pitchFamily="34" charset="0"/>
              </a:rPr>
              <a:t>Hartford</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533399" y="125168"/>
            <a:ext cx="8001001" cy="769441"/>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Local Government Services</a:t>
            </a:r>
          </a:p>
        </p:txBody>
      </p:sp>
      <p:pic>
        <p:nvPicPr>
          <p:cNvPr id="66561" name="Picture 9" descr="police_fire_12097548203961"/>
          <p:cNvPicPr>
            <a:picLocks noChangeAspect="1" noChangeArrowheads="1"/>
          </p:cNvPicPr>
          <p:nvPr/>
        </p:nvPicPr>
        <p:blipFill>
          <a:blip r:embed="rId3" cstate="print"/>
          <a:srcRect/>
          <a:stretch>
            <a:fillRect/>
          </a:stretch>
        </p:blipFill>
        <p:spPr bwMode="auto">
          <a:xfrm>
            <a:off x="762000" y="810968"/>
            <a:ext cx="3048000" cy="3048000"/>
          </a:xfrm>
          <a:prstGeom prst="rect">
            <a:avLst/>
          </a:prstGeom>
          <a:noFill/>
          <a:ln w="28575">
            <a:solidFill>
              <a:schemeClr val="tx1"/>
            </a:solidFill>
            <a:miter lim="800000"/>
            <a:headEnd/>
            <a:tailEnd/>
          </a:ln>
        </p:spPr>
      </p:pic>
      <p:pic>
        <p:nvPicPr>
          <p:cNvPr id="66562" name="Picture 7" descr="Trash Collection029"/>
          <p:cNvPicPr>
            <a:picLocks noChangeAspect="1" noChangeArrowheads="1"/>
          </p:cNvPicPr>
          <p:nvPr/>
        </p:nvPicPr>
        <p:blipFill>
          <a:blip r:embed="rId4" cstate="print"/>
          <a:srcRect/>
          <a:stretch>
            <a:fillRect/>
          </a:stretch>
        </p:blipFill>
        <p:spPr bwMode="auto">
          <a:xfrm>
            <a:off x="551329" y="3286124"/>
            <a:ext cx="4433888" cy="3252788"/>
          </a:xfrm>
          <a:prstGeom prst="rect">
            <a:avLst/>
          </a:prstGeom>
          <a:noFill/>
          <a:ln w="28575">
            <a:solidFill>
              <a:schemeClr val="tx1"/>
            </a:solidFill>
            <a:miter lim="800000"/>
            <a:headEnd/>
            <a:tailEnd/>
          </a:ln>
        </p:spPr>
      </p:pic>
      <p:sp>
        <p:nvSpPr>
          <p:cNvPr id="66564" name="Content Placeholder 4"/>
          <p:cNvSpPr>
            <a:spLocks noGrp="1"/>
          </p:cNvSpPr>
          <p:nvPr>
            <p:ph sz="half" idx="2"/>
          </p:nvPr>
        </p:nvSpPr>
        <p:spPr>
          <a:xfrm>
            <a:off x="5105400" y="1013894"/>
            <a:ext cx="3429000" cy="3054551"/>
          </a:xfrm>
          <a:solidFill>
            <a:schemeClr val="bg2"/>
          </a:solidFill>
        </p:spPr>
        <p:txBody>
          <a:bodyPr/>
          <a:lstStyle/>
          <a:p>
            <a:pPr eaLnBrk="1" hangingPunct="1">
              <a:lnSpc>
                <a:spcPct val="80000"/>
              </a:lnSpc>
              <a:buFont typeface="Arial" charset="0"/>
              <a:buNone/>
            </a:pPr>
            <a:r>
              <a:rPr lang="en-US" sz="1600" b="1" dirty="0"/>
              <a:t>Birth and Death Certificates </a:t>
            </a:r>
          </a:p>
          <a:p>
            <a:pPr eaLnBrk="1" hangingPunct="1">
              <a:lnSpc>
                <a:spcPct val="80000"/>
              </a:lnSpc>
              <a:buFont typeface="Arial" charset="0"/>
              <a:buNone/>
            </a:pPr>
            <a:r>
              <a:rPr lang="en-US" sz="1600" b="1" dirty="0"/>
              <a:t>Housing Assistance</a:t>
            </a:r>
          </a:p>
          <a:p>
            <a:pPr eaLnBrk="1" hangingPunct="1">
              <a:lnSpc>
                <a:spcPct val="80000"/>
              </a:lnSpc>
              <a:buFont typeface="Arial" charset="0"/>
              <a:buNone/>
            </a:pPr>
            <a:r>
              <a:rPr lang="en-US" sz="1600" b="1" dirty="0"/>
              <a:t>Leaf Collection and Snow Removal</a:t>
            </a:r>
          </a:p>
          <a:p>
            <a:pPr eaLnBrk="1" hangingPunct="1">
              <a:lnSpc>
                <a:spcPct val="80000"/>
              </a:lnSpc>
              <a:buFont typeface="Arial" charset="0"/>
              <a:buNone/>
            </a:pPr>
            <a:r>
              <a:rPr lang="en-US" sz="1600" b="1" dirty="0"/>
              <a:t>Maintenance of Roads and Sidewalks</a:t>
            </a:r>
          </a:p>
          <a:p>
            <a:pPr eaLnBrk="1" hangingPunct="1">
              <a:lnSpc>
                <a:spcPct val="80000"/>
              </a:lnSpc>
              <a:buFont typeface="Arial" charset="0"/>
              <a:buNone/>
            </a:pPr>
            <a:r>
              <a:rPr lang="en-US" sz="1600" b="1" dirty="0"/>
              <a:t>Marriage Licenses</a:t>
            </a:r>
          </a:p>
          <a:p>
            <a:pPr eaLnBrk="1" hangingPunct="1">
              <a:lnSpc>
                <a:spcPct val="80000"/>
              </a:lnSpc>
              <a:buFont typeface="Arial" charset="0"/>
              <a:buNone/>
            </a:pPr>
            <a:r>
              <a:rPr lang="en-US" sz="1600" b="1" dirty="0"/>
              <a:t>Municipal Courts</a:t>
            </a:r>
          </a:p>
          <a:p>
            <a:pPr eaLnBrk="1" hangingPunct="1">
              <a:lnSpc>
                <a:spcPct val="80000"/>
              </a:lnSpc>
              <a:buFont typeface="Arial" charset="0"/>
              <a:buNone/>
            </a:pPr>
            <a:r>
              <a:rPr lang="en-US" sz="1600" b="1" dirty="0"/>
              <a:t>Police and Fire Protection</a:t>
            </a:r>
          </a:p>
          <a:p>
            <a:pPr eaLnBrk="1" hangingPunct="1">
              <a:lnSpc>
                <a:spcPct val="80000"/>
              </a:lnSpc>
              <a:buFont typeface="Arial" charset="0"/>
              <a:buNone/>
            </a:pPr>
            <a:r>
              <a:rPr lang="en-US" sz="1600" b="1" dirty="0"/>
              <a:t>Public Schools, Libraries, and Parks</a:t>
            </a:r>
          </a:p>
          <a:p>
            <a:pPr eaLnBrk="1" hangingPunct="1">
              <a:lnSpc>
                <a:spcPct val="80000"/>
              </a:lnSpc>
              <a:buFont typeface="Arial" charset="0"/>
              <a:buNone/>
            </a:pPr>
            <a:r>
              <a:rPr lang="en-US" sz="1600" b="1" dirty="0"/>
              <a:t>Public Transportation</a:t>
            </a:r>
          </a:p>
          <a:p>
            <a:pPr eaLnBrk="1" hangingPunct="1">
              <a:lnSpc>
                <a:spcPct val="80000"/>
              </a:lnSpc>
              <a:buFont typeface="Arial" charset="0"/>
              <a:buNone/>
            </a:pPr>
            <a:r>
              <a:rPr lang="en-US" sz="1600" b="1" dirty="0"/>
              <a:t>Street Lighting and Street Signs  </a:t>
            </a:r>
          </a:p>
          <a:p>
            <a:pPr eaLnBrk="1" hangingPunct="1">
              <a:lnSpc>
                <a:spcPct val="80000"/>
              </a:lnSpc>
              <a:buFont typeface="Arial" charset="0"/>
              <a:buNone/>
            </a:pPr>
            <a:r>
              <a:rPr lang="en-US" sz="1600" b="1" dirty="0"/>
              <a:t>Trash Collection </a:t>
            </a:r>
          </a:p>
          <a:p>
            <a:pPr eaLnBrk="1" hangingPunct="1">
              <a:lnSpc>
                <a:spcPct val="80000"/>
              </a:lnSpc>
              <a:buFont typeface="Arial" charset="0"/>
              <a:buNone/>
            </a:pPr>
            <a:r>
              <a:rPr lang="en-US" sz="1600" b="1" dirty="0"/>
              <a:t>Voter Registration</a:t>
            </a: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6BD4A3A9-3898-4C90-9369-26DBC89FFFA4}" type="slidenum">
              <a:rPr lang="en-US" sz="1200">
                <a:solidFill>
                  <a:schemeClr val="tx1">
                    <a:tint val="75000"/>
                  </a:schemeClr>
                </a:solidFill>
                <a:latin typeface="+mn-lt"/>
              </a:rPr>
              <a:pPr algn="r" fontAlgn="auto">
                <a:spcBef>
                  <a:spcPts val="0"/>
                </a:spcBef>
                <a:spcAft>
                  <a:spcPts val="0"/>
                </a:spcAft>
                <a:defRPr/>
              </a:pPr>
              <a:t>36</a:t>
            </a:fld>
            <a:endParaRPr lang="en-US" sz="1200">
              <a:solidFill>
                <a:schemeClr val="tx1">
                  <a:tint val="75000"/>
                </a:schemeClr>
              </a:solidFill>
              <a:latin typeface="+mn-lt"/>
            </a:endParaRPr>
          </a:p>
        </p:txBody>
      </p:sp>
      <p:pic>
        <p:nvPicPr>
          <p:cNvPr id="66566" name="Picture 8" descr="3 inch Monona Election Day"/>
          <p:cNvPicPr>
            <a:picLocks noChangeAspect="1" noChangeArrowheads="1"/>
          </p:cNvPicPr>
          <p:nvPr/>
        </p:nvPicPr>
        <p:blipFill>
          <a:blip r:embed="rId5" cstate="print"/>
          <a:srcRect/>
          <a:stretch>
            <a:fillRect/>
          </a:stretch>
        </p:blipFill>
        <p:spPr bwMode="auto">
          <a:xfrm>
            <a:off x="5295900" y="4253229"/>
            <a:ext cx="3048000" cy="2285683"/>
          </a:xfrm>
          <a:prstGeom prst="rect">
            <a:avLst/>
          </a:prstGeom>
          <a:noFill/>
          <a:ln w="28575">
            <a:solidFill>
              <a:schemeClr val="tx1"/>
            </a:solidFill>
            <a:miter lim="800000"/>
            <a:headEnd/>
            <a:tailEnd/>
          </a:ln>
        </p:spPr>
      </p:pic>
    </p:spTree>
    <p:extLst>
      <p:ext uri="{BB962C8B-B14F-4D97-AF65-F5344CB8AC3E}">
        <p14:creationId xmlns:p14="http://schemas.microsoft.com/office/powerpoint/2010/main" val="40516361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B51F7414-C173-4E9A-8EF9-42431CE8FF4A}" type="slidenum">
              <a:rPr lang="en-US" sz="1200">
                <a:solidFill>
                  <a:schemeClr val="tx1">
                    <a:tint val="75000"/>
                  </a:schemeClr>
                </a:solidFill>
                <a:latin typeface="+mn-lt"/>
              </a:rPr>
              <a:pPr algn="r" fontAlgn="auto">
                <a:spcBef>
                  <a:spcPts val="0"/>
                </a:spcBef>
                <a:spcAft>
                  <a:spcPts val="0"/>
                </a:spcAft>
                <a:defRPr/>
              </a:pPr>
              <a:t>37</a:t>
            </a:fld>
            <a:endParaRPr lang="en-US" sz="1200">
              <a:solidFill>
                <a:schemeClr val="tx1">
                  <a:tint val="75000"/>
                </a:schemeClr>
              </a:solidFill>
              <a:latin typeface="+mn-lt"/>
            </a:endParaRPr>
          </a:p>
        </p:txBody>
      </p:sp>
      <p:pic>
        <p:nvPicPr>
          <p:cNvPr id="68611" name="Picture 5" descr="City Hall28_crop"/>
          <p:cNvPicPr>
            <a:picLocks noChangeAspect="1" noChangeArrowheads="1"/>
          </p:cNvPicPr>
          <p:nvPr/>
        </p:nvPicPr>
        <p:blipFill>
          <a:blip r:embed="rId3" cstate="print"/>
          <a:srcRect/>
          <a:stretch>
            <a:fillRect/>
          </a:stretch>
        </p:blipFill>
        <p:spPr bwMode="auto">
          <a:xfrm>
            <a:off x="1" y="1016529"/>
            <a:ext cx="9144000" cy="5841471"/>
          </a:xfrm>
          <a:prstGeom prst="rect">
            <a:avLst/>
          </a:prstGeom>
          <a:noFill/>
          <a:ln w="9525">
            <a:noFill/>
            <a:miter lim="800000"/>
            <a:headEnd/>
            <a:tailEnd/>
          </a:ln>
        </p:spPr>
      </p:pic>
      <p:sp>
        <p:nvSpPr>
          <p:cNvPr id="6" name="Text Box 6"/>
          <p:cNvSpPr txBox="1">
            <a:spLocks noChangeArrowheads="1"/>
          </p:cNvSpPr>
          <p:nvPr/>
        </p:nvSpPr>
        <p:spPr bwMode="auto">
          <a:xfrm>
            <a:off x="0" y="125168"/>
            <a:ext cx="9143999" cy="731520"/>
          </a:xfrm>
          <a:prstGeom prst="rect">
            <a:avLst/>
          </a:prstGeom>
          <a:gradFill flip="none" rotWithShape="1">
            <a:gsLst>
              <a:gs pos="100000">
                <a:srgbClr val="C4D6EB"/>
              </a:gs>
              <a:gs pos="100000">
                <a:srgbClr val="FFEBFA"/>
              </a:gs>
            </a:gsLst>
            <a:lin ang="5400000" scaled="0"/>
            <a:tileRect/>
          </a:gradFill>
          <a:ln w="9525">
            <a:noFill/>
            <a:miter lim="800000"/>
            <a:headEnd/>
            <a:tailEnd/>
          </a:ln>
        </p:spPr>
        <p:txBody>
          <a:bodyPr wrap="square">
            <a:spAutoFit/>
          </a:bodyPr>
          <a:lstStyle/>
          <a:p>
            <a:pPr algn="ctr"/>
            <a:r>
              <a:rPr lang="en-US" sz="4400" b="1" dirty="0">
                <a:latin typeface="Calibri" pitchFamily="34" charset="0"/>
                <a:cs typeface="Arial" charset="0"/>
              </a:rPr>
              <a:t>Hartford City Hall</a:t>
            </a:r>
          </a:p>
        </p:txBody>
      </p:sp>
    </p:spTree>
    <p:extLst>
      <p:ext uri="{BB962C8B-B14F-4D97-AF65-F5344CB8AC3E}">
        <p14:creationId xmlns:p14="http://schemas.microsoft.com/office/powerpoint/2010/main" val="3378441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extBox 3"/>
          <p:cNvSpPr txBox="1">
            <a:spLocks noChangeArrowheads="1"/>
          </p:cNvSpPr>
          <p:nvPr/>
        </p:nvSpPr>
        <p:spPr bwMode="auto">
          <a:xfrm>
            <a:off x="609600" y="228600"/>
            <a:ext cx="7848600" cy="707886"/>
          </a:xfrm>
          <a:prstGeom prst="rect">
            <a:avLst/>
          </a:prstGeom>
          <a:gradFill>
            <a:gsLst>
              <a:gs pos="100000">
                <a:srgbClr val="C4D6EB"/>
              </a:gs>
              <a:gs pos="100000">
                <a:srgbClr val="FFEBFA"/>
              </a:gs>
            </a:gsLst>
            <a:lin ang="5400000" scaled="0"/>
          </a:gradFill>
          <a:ln w="9525">
            <a:noFill/>
            <a:miter lim="800000"/>
            <a:headEnd/>
            <a:tailEnd/>
          </a:ln>
        </p:spPr>
        <p:txBody>
          <a:bodyPr>
            <a:spAutoFit/>
          </a:bodyPr>
          <a:lstStyle/>
          <a:p>
            <a:pPr algn="ctr"/>
            <a:r>
              <a:rPr lang="en-US" sz="4000" b="1" dirty="0">
                <a:latin typeface="Calibri" pitchFamily="34" charset="0"/>
              </a:rPr>
              <a:t>Hartford Mayor Luke </a:t>
            </a:r>
            <a:r>
              <a:rPr lang="en-US" sz="4000" b="1" dirty="0" err="1">
                <a:latin typeface="Calibri" pitchFamily="34" charset="0"/>
              </a:rPr>
              <a:t>Bronin</a:t>
            </a:r>
            <a:endParaRPr lang="en-US" sz="4000" dirty="0">
              <a:latin typeface="Calibri" pitchFamily="34" charset="0"/>
            </a:endParaRPr>
          </a:p>
        </p:txBody>
      </p:sp>
      <p:sp>
        <p:nvSpPr>
          <p:cNvPr id="3" name="Slide Number Placeholder 2"/>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C4AF09E-C62E-4AB0-ADCE-0E50748A2545}" type="slidenum">
              <a:rPr lang="en-US" sz="1200">
                <a:solidFill>
                  <a:schemeClr val="tx1">
                    <a:tint val="75000"/>
                  </a:schemeClr>
                </a:solidFill>
                <a:latin typeface="+mn-lt"/>
              </a:rPr>
              <a:pPr algn="r" fontAlgn="auto">
                <a:spcBef>
                  <a:spcPts val="0"/>
                </a:spcBef>
                <a:spcAft>
                  <a:spcPts val="0"/>
                </a:spcAft>
                <a:defRPr/>
              </a:pPr>
              <a:t>38</a:t>
            </a:fld>
            <a:endParaRPr lang="en-US" sz="1200">
              <a:solidFill>
                <a:schemeClr val="tx1">
                  <a:tint val="75000"/>
                </a:schemeClr>
              </a:solidFill>
              <a:latin typeface="+mn-lt"/>
            </a:endParaRPr>
          </a:p>
        </p:txBody>
      </p:sp>
      <p:pic>
        <p:nvPicPr>
          <p:cNvPr id="1026" name="Picture 2" descr="http://www.trbimg.com/img-5491a636/turbine/hc-law-firm-hires-luke-bronin-20141217-001/525/421x5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666" y="990600"/>
            <a:ext cx="4352468" cy="5427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1506"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latin typeface="Calibri" pitchFamily="34" charset="0"/>
              </a:rPr>
              <a:t>Question #41</a:t>
            </a:r>
          </a:p>
        </p:txBody>
      </p:sp>
      <p:sp>
        <p:nvSpPr>
          <p:cNvPr id="21507" name="Slide Number Placeholder 2"/>
          <p:cNvSpPr txBox="1">
            <a:spLocks noGrp="1"/>
          </p:cNvSpPr>
          <p:nvPr/>
        </p:nvSpPr>
        <p:spPr bwMode="auto">
          <a:xfrm>
            <a:off x="6553200" y="6356350"/>
            <a:ext cx="2133600" cy="365125"/>
          </a:xfrm>
          <a:prstGeom prst="rect">
            <a:avLst/>
          </a:prstGeom>
          <a:noFill/>
          <a:ln w="9525">
            <a:noFill/>
            <a:miter lim="800000"/>
            <a:headEnd/>
            <a:tailEnd/>
          </a:ln>
        </p:spPr>
        <p:txBody>
          <a:bodyPr anchor="ctr"/>
          <a:lstStyle/>
          <a:p>
            <a:pPr algn="r"/>
            <a:fld id="{155C51F7-EC0F-4FE0-BC73-A6169AF6B966}" type="slidenum">
              <a:rPr lang="en-US" sz="1200">
                <a:solidFill>
                  <a:srgbClr val="898989"/>
                </a:solidFill>
                <a:latin typeface="Calibri" pitchFamily="34" charset="0"/>
              </a:rPr>
              <a:pPr algn="r"/>
              <a:t>4</a:t>
            </a:fld>
            <a:endParaRPr lang="en-US" sz="1200">
              <a:solidFill>
                <a:srgbClr val="898989"/>
              </a:solidFill>
              <a:latin typeface="Calibri" pitchFamily="34" charset="0"/>
            </a:endParaRPr>
          </a:p>
        </p:txBody>
      </p:sp>
      <p:pic>
        <p:nvPicPr>
          <p:cNvPr id="21508" name="Picture 5" descr="41a"/>
          <p:cNvPicPr>
            <a:picLocks noChangeArrowheads="1"/>
          </p:cNvPicPr>
          <p:nvPr/>
        </p:nvPicPr>
        <p:blipFill>
          <a:blip r:embed="rId4" cstate="print"/>
          <a:srcRect/>
          <a:stretch>
            <a:fillRect/>
          </a:stretch>
        </p:blipFill>
        <p:spPr bwMode="auto">
          <a:xfrm>
            <a:off x="528638" y="1004888"/>
            <a:ext cx="8126412" cy="495458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54607EC8-28AE-4D8D-A612-D81752899630}" type="slidenum">
              <a:rPr lang="en-US" sz="1200">
                <a:solidFill>
                  <a:schemeClr val="tx1">
                    <a:tint val="75000"/>
                  </a:schemeClr>
                </a:solidFill>
                <a:latin typeface="+mn-lt"/>
              </a:rPr>
              <a:pPr algn="r" fontAlgn="auto">
                <a:spcBef>
                  <a:spcPts val="0"/>
                </a:spcBef>
                <a:spcAft>
                  <a:spcPts val="0"/>
                </a:spcAft>
                <a:defRPr/>
              </a:pPr>
              <a:t>5</a:t>
            </a:fld>
            <a:endParaRPr lang="en-US" sz="1200">
              <a:solidFill>
                <a:schemeClr val="tx1">
                  <a:tint val="75000"/>
                </a:schemeClr>
              </a:solidFill>
              <a:latin typeface="+mn-lt"/>
            </a:endParaRPr>
          </a:p>
        </p:txBody>
      </p:sp>
      <p:pic>
        <p:nvPicPr>
          <p:cNvPr id="87042" name="Picture 9" descr="Bill-of-Rights"/>
          <p:cNvPicPr>
            <a:picLocks noChangeAspect="1" noChangeArrowheads="1"/>
          </p:cNvPicPr>
          <p:nvPr/>
        </p:nvPicPr>
        <p:blipFill>
          <a:blip r:embed="rId3" cstate="print"/>
          <a:srcRect/>
          <a:stretch>
            <a:fillRect/>
          </a:stretch>
        </p:blipFill>
        <p:spPr bwMode="auto">
          <a:xfrm>
            <a:off x="4495800" y="990600"/>
            <a:ext cx="4191000" cy="5548312"/>
          </a:xfrm>
          <a:prstGeom prst="rect">
            <a:avLst/>
          </a:prstGeom>
          <a:noFill/>
          <a:ln w="9525">
            <a:noFill/>
            <a:miter lim="800000"/>
            <a:headEnd/>
            <a:tailEnd/>
          </a:ln>
        </p:spPr>
      </p:pic>
      <p:pic>
        <p:nvPicPr>
          <p:cNvPr id="87043" name="Picture 11" descr="constitution_1"/>
          <p:cNvPicPr>
            <a:picLocks noChangeAspect="1" noChangeArrowheads="1"/>
          </p:cNvPicPr>
          <p:nvPr/>
        </p:nvPicPr>
        <p:blipFill>
          <a:blip r:embed="rId4" cstate="print"/>
          <a:srcRect/>
          <a:stretch>
            <a:fillRect/>
          </a:stretch>
        </p:blipFill>
        <p:spPr bwMode="auto">
          <a:xfrm>
            <a:off x="457200" y="990600"/>
            <a:ext cx="3963988" cy="5548312"/>
          </a:xfrm>
          <a:prstGeom prst="rect">
            <a:avLst/>
          </a:prstGeom>
          <a:noFill/>
          <a:ln w="9525">
            <a:noFill/>
            <a:miter lim="800000"/>
            <a:headEnd/>
            <a:tailEnd/>
          </a:ln>
        </p:spPr>
      </p:pic>
      <p:sp>
        <p:nvSpPr>
          <p:cNvPr id="7" name="Text Box 4"/>
          <p:cNvSpPr txBox="1">
            <a:spLocks noChangeArrowheads="1"/>
          </p:cNvSpPr>
          <p:nvPr/>
        </p:nvSpPr>
        <p:spPr bwMode="auto">
          <a:xfrm>
            <a:off x="457200" y="152399"/>
            <a:ext cx="8229600" cy="769441"/>
          </a:xfrm>
          <a:prstGeom prst="rect">
            <a:avLst/>
          </a:prstGeom>
          <a:gradFill flip="none" rotWithShape="1">
            <a:gsLst>
              <a:gs pos="100000">
                <a:schemeClr val="accent1">
                  <a:tint val="44500"/>
                  <a:satMod val="160000"/>
                </a:schemeClr>
              </a:gs>
              <a:gs pos="100000">
                <a:schemeClr val="accent1">
                  <a:tint val="23500"/>
                  <a:satMod val="160000"/>
                </a:schemeClr>
              </a:gs>
            </a:gsLst>
            <a:path path="shape">
              <a:fillToRect l="50000" t="50000" r="50000" b="50000"/>
            </a:path>
            <a:tileRect/>
          </a:gradFill>
          <a:ln w="9525">
            <a:noFill/>
            <a:miter lim="800000"/>
            <a:headEnd/>
            <a:tailEnd/>
          </a:ln>
        </p:spPr>
        <p:txBody>
          <a:bodyPr wrap="square">
            <a:spAutoFit/>
          </a:bodyPr>
          <a:lstStyle/>
          <a:p>
            <a:pPr algn="ctr"/>
            <a:r>
              <a:rPr lang="en-US" sz="4400" b="1" dirty="0">
                <a:latin typeface="Calibri" pitchFamily="34" charset="0"/>
              </a:rPr>
              <a:t>The Constitution and </a:t>
            </a:r>
            <a:r>
              <a:rPr lang="en-US" sz="4400" b="1" dirty="0" smtClean="0">
                <a:latin typeface="Calibri" pitchFamily="34" charset="0"/>
              </a:rPr>
              <a:t>Bill </a:t>
            </a:r>
            <a:r>
              <a:rPr lang="en-US" sz="4400" b="1" dirty="0">
                <a:latin typeface="Calibri" pitchFamily="34" charset="0"/>
              </a:rPr>
              <a:t>of </a:t>
            </a:r>
            <a:r>
              <a:rPr lang="en-US" sz="4400" b="1" dirty="0" smtClean="0">
                <a:latin typeface="Calibri" pitchFamily="34" charset="0"/>
              </a:rPr>
              <a:t>Rights</a:t>
            </a:r>
            <a:endParaRPr lang="en-US" sz="4400" b="1" dirty="0">
              <a:latin typeface="Calibri" pitchFamily="34" charset="0"/>
            </a:endParaRPr>
          </a:p>
        </p:txBody>
      </p:sp>
      <p:sp>
        <p:nvSpPr>
          <p:cNvPr id="6" name="Oval 7"/>
          <p:cNvSpPr>
            <a:spLocks noChangeArrowheads="1"/>
          </p:cNvSpPr>
          <p:nvPr/>
        </p:nvSpPr>
        <p:spPr bwMode="auto">
          <a:xfrm>
            <a:off x="6400800" y="5638800"/>
            <a:ext cx="2438400" cy="990600"/>
          </a:xfrm>
          <a:prstGeom prst="ellipse">
            <a:avLst/>
          </a:prstGeom>
          <a:solidFill>
            <a:schemeClr val="accent1">
              <a:alpha val="0"/>
            </a:schemeClr>
          </a:solidFill>
          <a:ln w="57150">
            <a:solidFill>
              <a:srgbClr val="3366FF"/>
            </a:solidFill>
            <a:round/>
            <a:headEnd/>
            <a:tailEnd/>
          </a:ln>
        </p:spPr>
        <p:txBody>
          <a:bodyPr wrap="none" anchor="ctr"/>
          <a:lstStyle/>
          <a:p>
            <a:endParaRPr lang="en-US"/>
          </a:p>
        </p:txBody>
      </p:sp>
    </p:spTree>
    <p:extLst>
      <p:ext uri="{BB962C8B-B14F-4D97-AF65-F5344CB8AC3E}">
        <p14:creationId xmlns:p14="http://schemas.microsoft.com/office/powerpoint/2010/main" val="309646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F5ABAD7B-8946-48A9-9041-CA015F9D3B0F}" type="slidenum">
              <a:rPr lang="en-US" sz="1200">
                <a:solidFill>
                  <a:schemeClr val="tx1">
                    <a:tint val="75000"/>
                  </a:schemeClr>
                </a:solidFill>
                <a:latin typeface="+mn-lt"/>
              </a:rPr>
              <a:pPr algn="r" fontAlgn="auto">
                <a:spcBef>
                  <a:spcPts val="0"/>
                </a:spcBef>
                <a:spcAft>
                  <a:spcPts val="0"/>
                </a:spcAft>
                <a:defRPr/>
              </a:pPr>
              <a:t>6</a:t>
            </a:fld>
            <a:endParaRPr lang="en-US" sz="1200">
              <a:solidFill>
                <a:schemeClr val="tx1">
                  <a:tint val="75000"/>
                </a:schemeClr>
              </a:solidFill>
              <a:latin typeface="+mn-lt"/>
            </a:endParaRPr>
          </a:p>
        </p:txBody>
      </p:sp>
    </p:spTree>
    <p:extLst>
      <p:ext uri="{BB962C8B-B14F-4D97-AF65-F5344CB8AC3E}">
        <p14:creationId xmlns:p14="http://schemas.microsoft.com/office/powerpoint/2010/main" val="166056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9FB865AE-19E1-4E79-A5E0-3F30FC62DDAE}" type="slidenum">
              <a:rPr lang="en-US"/>
              <a:pPr>
                <a:defRPr/>
              </a:pPr>
              <a:t>7</a:t>
            </a:fld>
            <a:endParaRPr lang="en-US"/>
          </a:p>
        </p:txBody>
      </p:sp>
      <p:sp>
        <p:nvSpPr>
          <p:cNvPr id="8089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#4</a:t>
            </a:r>
            <a:endParaRPr lang="en-US" b="1" dirty="0"/>
          </a:p>
        </p:txBody>
      </p:sp>
    </p:spTree>
    <p:extLst>
      <p:ext uri="{BB962C8B-B14F-4D97-AF65-F5344CB8AC3E}">
        <p14:creationId xmlns:p14="http://schemas.microsoft.com/office/powerpoint/2010/main" val="258484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txBox="1">
            <a:spLocks noGrp="1"/>
          </p:cNvSpPr>
          <p:nvPr/>
        </p:nvSpPr>
        <p:spPr>
          <a:xfrm>
            <a:off x="6553200" y="6356350"/>
            <a:ext cx="2133600" cy="365125"/>
          </a:xfrm>
          <a:prstGeom prst="rect">
            <a:avLst/>
          </a:prstGeom>
          <a:noFill/>
        </p:spPr>
        <p:txBody>
          <a:bodyPr anchor="ctr"/>
          <a:lstStyle/>
          <a:p>
            <a:pPr algn="r" fontAlgn="auto">
              <a:spcBef>
                <a:spcPts val="0"/>
              </a:spcBef>
              <a:spcAft>
                <a:spcPts val="0"/>
              </a:spcAft>
              <a:defRPr/>
            </a:pPr>
            <a:fld id="{E248E365-0C91-430B-9AA2-60FE65B0AC7C}" type="slidenum">
              <a:rPr lang="en-US" sz="1200">
                <a:solidFill>
                  <a:schemeClr val="tx1">
                    <a:tint val="75000"/>
                  </a:schemeClr>
                </a:solidFill>
                <a:latin typeface="+mn-lt"/>
              </a:rPr>
              <a:pPr algn="r" fontAlgn="auto">
                <a:spcBef>
                  <a:spcPts val="0"/>
                </a:spcBef>
                <a:spcAft>
                  <a:spcPts val="0"/>
                </a:spcAft>
                <a:defRPr/>
              </a:pPr>
              <a:t>8</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620694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p:cNvPicPr>
            <a:picLocks noChangeAspect="1" noChangeArrowheads="1"/>
          </p:cNvPicPr>
          <p:nvPr/>
        </p:nvPicPr>
        <p:blipFill>
          <a:blip r:embed="rId3" cstate="print"/>
          <a:srcRect/>
          <a:stretch>
            <a:fillRect/>
          </a:stretch>
        </p:blipFill>
        <p:spPr bwMode="auto">
          <a:xfrm>
            <a:off x="533400" y="457200"/>
            <a:ext cx="8128000" cy="609600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pPr>
              <a:defRPr/>
            </a:pPr>
            <a:fld id="{B6197072-B0B0-4019-862F-3995110E483B}" type="slidenum">
              <a:rPr lang="en-US"/>
              <a:pPr>
                <a:defRPr/>
              </a:pPr>
              <a:t>9</a:t>
            </a:fld>
            <a:endParaRPr lang="en-US"/>
          </a:p>
        </p:txBody>
      </p:sp>
      <p:sp>
        <p:nvSpPr>
          <p:cNvPr id="91139" name="Text Box 4"/>
          <p:cNvSpPr txBox="1">
            <a:spLocks noChangeArrowheads="1"/>
          </p:cNvSpPr>
          <p:nvPr/>
        </p:nvSpPr>
        <p:spPr bwMode="auto">
          <a:xfrm>
            <a:off x="609600" y="90488"/>
            <a:ext cx="1905000" cy="366712"/>
          </a:xfrm>
          <a:prstGeom prst="rect">
            <a:avLst/>
          </a:prstGeom>
          <a:noFill/>
          <a:ln w="9525">
            <a:noFill/>
            <a:miter lim="800000"/>
            <a:headEnd/>
            <a:tailEnd/>
          </a:ln>
        </p:spPr>
        <p:txBody>
          <a:bodyPr>
            <a:spAutoFit/>
          </a:bodyPr>
          <a:lstStyle/>
          <a:p>
            <a:pPr>
              <a:spcBef>
                <a:spcPct val="50000"/>
              </a:spcBef>
            </a:pPr>
            <a:r>
              <a:rPr lang="en-US" b="1" dirty="0"/>
              <a:t>Question </a:t>
            </a:r>
            <a:r>
              <a:rPr lang="en-US" b="1" dirty="0" smtClean="0"/>
              <a:t>#5</a:t>
            </a:r>
            <a:endParaRPr lang="en-US" b="1" dirty="0"/>
          </a:p>
        </p:txBody>
      </p:sp>
    </p:spTree>
    <p:extLst>
      <p:ext uri="{BB962C8B-B14F-4D97-AF65-F5344CB8AC3E}">
        <p14:creationId xmlns:p14="http://schemas.microsoft.com/office/powerpoint/2010/main" val="1082943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4082</TotalTime>
  <Words>2737</Words>
  <Application>Microsoft Office PowerPoint</Application>
  <PresentationFormat>On-screen Show (4:3)</PresentationFormat>
  <Paragraphs>257</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Lesson 10 American Government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9  American Government</dc:title>
  <dc:creator>jwilderjackson</dc:creator>
  <cp:lastModifiedBy>Greg Lanza</cp:lastModifiedBy>
  <cp:revision>239</cp:revision>
  <dcterms:created xsi:type="dcterms:W3CDTF">2012-02-21T18:34:32Z</dcterms:created>
  <dcterms:modified xsi:type="dcterms:W3CDTF">2017-02-17T15:10:38Z</dcterms:modified>
</cp:coreProperties>
</file>