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401" r:id="rId2"/>
    <p:sldId id="333" r:id="rId3"/>
    <p:sldId id="407" r:id="rId4"/>
    <p:sldId id="336" r:id="rId5"/>
    <p:sldId id="337" r:id="rId6"/>
    <p:sldId id="408" r:id="rId7"/>
    <p:sldId id="409" r:id="rId8"/>
    <p:sldId id="410" r:id="rId9"/>
    <p:sldId id="411" r:id="rId10"/>
    <p:sldId id="349" r:id="rId11"/>
    <p:sldId id="331" r:id="rId12"/>
    <p:sldId id="412" r:id="rId13"/>
    <p:sldId id="405" r:id="rId14"/>
    <p:sldId id="381" r:id="rId15"/>
    <p:sldId id="404" r:id="rId16"/>
    <p:sldId id="382" r:id="rId17"/>
    <p:sldId id="413" r:id="rId18"/>
    <p:sldId id="350" r:id="rId19"/>
    <p:sldId id="278" r:id="rId20"/>
    <p:sldId id="414" r:id="rId21"/>
    <p:sldId id="351" r:id="rId22"/>
    <p:sldId id="280" r:id="rId23"/>
    <p:sldId id="415" r:id="rId24"/>
    <p:sldId id="338" r:id="rId25"/>
    <p:sldId id="339" r:id="rId26"/>
    <p:sldId id="416" r:id="rId27"/>
    <p:sldId id="352" r:id="rId28"/>
    <p:sldId id="282" r:id="rId29"/>
    <p:sldId id="417" r:id="rId30"/>
    <p:sldId id="353" r:id="rId31"/>
    <p:sldId id="284" r:id="rId32"/>
    <p:sldId id="418" r:id="rId33"/>
    <p:sldId id="354" r:id="rId34"/>
    <p:sldId id="286" r:id="rId35"/>
    <p:sldId id="355" r:id="rId36"/>
    <p:sldId id="288" r:id="rId37"/>
    <p:sldId id="419" r:id="rId38"/>
    <p:sldId id="341" r:id="rId39"/>
    <p:sldId id="342" r:id="rId40"/>
    <p:sldId id="420" r:id="rId41"/>
    <p:sldId id="421" r:id="rId42"/>
    <p:sldId id="422" r:id="rId43"/>
    <p:sldId id="392" r:id="rId44"/>
    <p:sldId id="393" r:id="rId45"/>
    <p:sldId id="423" r:id="rId46"/>
    <p:sldId id="403" r:id="rId47"/>
    <p:sldId id="387" r:id="rId48"/>
    <p:sldId id="384" r:id="rId49"/>
    <p:sldId id="385" r:id="rId50"/>
    <p:sldId id="424" r:id="rId51"/>
    <p:sldId id="398" r:id="rId52"/>
    <p:sldId id="399" r:id="rId53"/>
    <p:sldId id="425" r:id="rId54"/>
    <p:sldId id="426" r:id="rId55"/>
    <p:sldId id="377" r:id="rId56"/>
    <p:sldId id="378" r:id="rId57"/>
    <p:sldId id="427" r:id="rId58"/>
    <p:sldId id="428" r:id="rId59"/>
    <p:sldId id="429" r:id="rId60"/>
    <p:sldId id="430" r:id="rId61"/>
    <p:sldId id="431" r:id="rId62"/>
    <p:sldId id="375" r:id="rId63"/>
    <p:sldId id="376"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1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38" autoAdjust="0"/>
    <p:restoredTop sz="83970" autoAdjust="0"/>
  </p:normalViewPr>
  <p:slideViewPr>
    <p:cSldViewPr>
      <p:cViewPr varScale="1">
        <p:scale>
          <a:sx n="84" d="100"/>
          <a:sy n="84" d="100"/>
        </p:scale>
        <p:origin x="-1243"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6CAC334-5F49-4F50-97B2-FEF5D5947F08}" type="datetimeFigureOut">
              <a:rPr lang="en-US"/>
              <a:pPr>
                <a:defRPr/>
              </a:pPr>
              <a:t>2/24/2017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5C7738F-7526-4C54-A47B-56A289373130}" type="slidenum">
              <a:rPr lang="en-US"/>
              <a:pPr>
                <a:defRPr/>
              </a:pPr>
              <a:t>‹#›</a:t>
            </a:fld>
            <a:endParaRPr lang="en-US"/>
          </a:p>
        </p:txBody>
      </p:sp>
    </p:spTree>
    <p:extLst>
      <p:ext uri="{BB962C8B-B14F-4D97-AF65-F5344CB8AC3E}">
        <p14:creationId xmlns:p14="http://schemas.microsoft.com/office/powerpoint/2010/main" val="2592559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AF5EA47-C5E0-4DCE-AD8F-90CDEA36EAD4}" type="datetimeFigureOut">
              <a:rPr lang="en-US"/>
              <a:pPr>
                <a:defRPr/>
              </a:pPr>
              <a:t>2/24/2017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0FCCFCD-67CC-417A-80C5-82E79077DEB4}" type="slidenum">
              <a:rPr lang="en-US"/>
              <a:pPr>
                <a:defRPr/>
              </a:pPr>
              <a:t>‹#›</a:t>
            </a:fld>
            <a:endParaRPr lang="en-US"/>
          </a:p>
        </p:txBody>
      </p:sp>
    </p:spTree>
    <p:extLst>
      <p:ext uri="{BB962C8B-B14F-4D97-AF65-F5344CB8AC3E}">
        <p14:creationId xmlns:p14="http://schemas.microsoft.com/office/powerpoint/2010/main" val="3311730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r>
              <a:rPr lang="en-US" b="1" dirty="0" smtClean="0"/>
              <a:t>Lesson 11: Integrated Civics - Geography, Symbols, and Holidays.</a:t>
            </a:r>
            <a:r>
              <a:rPr lang="en-US" dirty="0" smtClean="0"/>
              <a:t> </a:t>
            </a:r>
          </a:p>
          <a:p>
            <a:r>
              <a:rPr lang="en-US" sz="1200" kern="1200" dirty="0" smtClean="0">
                <a:solidFill>
                  <a:schemeClr val="tx1"/>
                </a:solidFill>
                <a:effectLst/>
                <a:latin typeface="+mn-lt"/>
                <a:ea typeface="+mn-ea"/>
                <a:cs typeface="+mn-cs"/>
              </a:rPr>
              <a:t>This lesson explains some American geography and many of the more important symbols and holidays in the United States. </a:t>
            </a:r>
            <a:r>
              <a:rPr lang="en-US" sz="1200" kern="1200" smtClean="0">
                <a:solidFill>
                  <a:schemeClr val="tx1"/>
                </a:solidFill>
                <a:effectLst/>
                <a:latin typeface="+mn-lt"/>
                <a:ea typeface="+mn-ea"/>
                <a:cs typeface="+mn-cs"/>
              </a:rPr>
              <a:t>This lesson covers civics questions 69 through 71, 75, 85, and 88 through 100.</a:t>
            </a:r>
            <a:endParaRPr lang="en-US" sz="1200" kern="1200">
              <a:solidFill>
                <a:schemeClr val="tx1"/>
              </a:solidFill>
              <a:effectLst/>
              <a:latin typeface="+mn-lt"/>
              <a:ea typeface="+mn-ea"/>
              <a:cs typeface="+mn-cs"/>
            </a:endParaRPr>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a:t>
            </a:fld>
            <a:endParaRPr lang="en-US"/>
          </a:p>
        </p:txBody>
      </p:sp>
    </p:spTree>
    <p:extLst>
      <p:ext uri="{BB962C8B-B14F-4D97-AF65-F5344CB8AC3E}">
        <p14:creationId xmlns:p14="http://schemas.microsoft.com/office/powerpoint/2010/main" val="1306947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88. Name </a:t>
            </a:r>
            <a:r>
              <a:rPr lang="en-US" b="1" u="sng" smtClean="0"/>
              <a:t>one</a:t>
            </a:r>
            <a:r>
              <a:rPr lang="en-US" b="1" smtClean="0"/>
              <a:t> of the two longest rivers in the United States.</a:t>
            </a:r>
            <a:r>
              <a:rPr lang="en-US" smtClean="0"/>
              <a:t> </a:t>
            </a:r>
          </a:p>
        </p:txBody>
      </p:sp>
    </p:spTree>
    <p:extLst>
      <p:ext uri="{BB962C8B-B14F-4D97-AF65-F5344CB8AC3E}">
        <p14:creationId xmlns:p14="http://schemas.microsoft.com/office/powerpoint/2010/main" val="1187865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Two of the longest rivers in the United States are the Missouri and Mississippi rivers. </a:t>
            </a:r>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935319-D588-4F15-BEBC-9EC0E6EEFC2D}" type="slidenum">
              <a:rPr lang="en-US"/>
              <a:pPr fontAlgn="base">
                <a:spcBef>
                  <a:spcPct val="0"/>
                </a:spcBef>
                <a:spcAft>
                  <a:spcPct val="0"/>
                </a:spcAft>
                <a:defRPr/>
              </a:pPr>
              <a:t>11</a:t>
            </a:fld>
            <a:endParaRPr lang="en-US"/>
          </a:p>
        </p:txBody>
      </p:sp>
    </p:spTree>
    <p:extLst>
      <p:ext uri="{BB962C8B-B14F-4D97-AF65-F5344CB8AC3E}">
        <p14:creationId xmlns:p14="http://schemas.microsoft.com/office/powerpoint/2010/main" val="2788461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two largest oceans in the world are the Pacific and Atlantic oceans. The United States is located between these two bodies of water. On the east coast is the Atlantic Ocean and on the west coast is the Pacific. The Pacific Ocean is the largest and deepest ocean in the world. The Atlantic is the most traveled.</a:t>
            </a:r>
          </a:p>
        </p:txBody>
      </p:sp>
    </p:spTree>
    <p:extLst>
      <p:ext uri="{BB962C8B-B14F-4D97-AF65-F5344CB8AC3E}">
        <p14:creationId xmlns:p14="http://schemas.microsoft.com/office/powerpoint/2010/main" val="1758745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89. What ocean is on the West Coast of the United States? </a:t>
            </a:r>
            <a:endParaRPr lang="en-US" dirty="0" smtClean="0"/>
          </a:p>
          <a:p>
            <a:endParaRPr lang="en-US" dirty="0" smtClean="0"/>
          </a:p>
        </p:txBody>
      </p:sp>
    </p:spTree>
    <p:extLst>
      <p:ext uri="{BB962C8B-B14F-4D97-AF65-F5344CB8AC3E}">
        <p14:creationId xmlns:p14="http://schemas.microsoft.com/office/powerpoint/2010/main" val="356712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z="1200" kern="1200" dirty="0" smtClean="0">
                <a:solidFill>
                  <a:schemeClr val="tx1"/>
                </a:solidFill>
                <a:effectLst/>
                <a:latin typeface="+mn-lt"/>
                <a:ea typeface="+mn-ea"/>
                <a:cs typeface="+mn-cs"/>
              </a:rPr>
              <a:t>The Pacific. The Pacific Ocean is on the west coast of the United States. </a:t>
            </a:r>
            <a:endParaRPr lang="en-US" dirty="0" smtClean="0"/>
          </a:p>
        </p:txBody>
      </p:sp>
    </p:spTree>
    <p:extLst>
      <p:ext uri="{BB962C8B-B14F-4D97-AF65-F5344CB8AC3E}">
        <p14:creationId xmlns:p14="http://schemas.microsoft.com/office/powerpoint/2010/main" val="2140797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90. What ocean is on the East Coast of the United States? </a:t>
            </a:r>
            <a:endParaRPr lang="en-US" dirty="0" smtClean="0"/>
          </a:p>
          <a:p>
            <a:endParaRPr lang="en-US" dirty="0" smtClean="0"/>
          </a:p>
        </p:txBody>
      </p:sp>
    </p:spTree>
    <p:extLst>
      <p:ext uri="{BB962C8B-B14F-4D97-AF65-F5344CB8AC3E}">
        <p14:creationId xmlns:p14="http://schemas.microsoft.com/office/powerpoint/2010/main" val="3872876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Atlantic. The Atlantic Ocean is on the east coast of the United States.</a:t>
            </a:r>
          </a:p>
        </p:txBody>
      </p:sp>
    </p:spTree>
    <p:extLst>
      <p:ext uri="{BB962C8B-B14F-4D97-AF65-F5344CB8AC3E}">
        <p14:creationId xmlns:p14="http://schemas.microsoft.com/office/powerpoint/2010/main" val="4087233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United States has 50 states and five major territories: Puerto Rico, the U.S. Virgin Islands, American Samoa, the Northern Mariana Islands and Guam. Territories are U.S. possessions and do not have full representation in Congress. Instead, each territory has one non-voting member in the House of Representatives. Residents of all U.S. territories, except American Samoa, are U.S. citizens. As U.S. citizens, they can vote or run for office if they become a resident of one of the 50 American states. In contrast, residents of American Samoa are self-governing </a:t>
            </a:r>
            <a:r>
              <a:rPr lang="en-US" sz="1200" b="1" kern="1200" dirty="0" smtClean="0">
                <a:solidFill>
                  <a:schemeClr val="tx1"/>
                </a:solidFill>
                <a:effectLst/>
                <a:latin typeface="+mn-lt"/>
                <a:ea typeface="+mn-ea"/>
                <a:cs typeface="+mn-cs"/>
              </a:rPr>
              <a:t>American nationals</a:t>
            </a:r>
            <a:r>
              <a:rPr lang="en-US" sz="1200" kern="1200" dirty="0" smtClean="0">
                <a:solidFill>
                  <a:schemeClr val="tx1"/>
                </a:solidFill>
                <a:effectLst/>
                <a:latin typeface="+mn-lt"/>
                <a:ea typeface="+mn-ea"/>
                <a:cs typeface="+mn-cs"/>
              </a:rPr>
              <a:t>; they can only vote or serve in their local government. However, as American nationals they may freely work and travel in the U.S. To become naturalized U.S. </a:t>
            </a:r>
            <a:r>
              <a:rPr lang="en-US" sz="1200" kern="1200" smtClean="0">
                <a:solidFill>
                  <a:schemeClr val="tx1"/>
                </a:solidFill>
                <a:effectLst/>
                <a:latin typeface="+mn-lt"/>
                <a:ea typeface="+mn-ea"/>
                <a:cs typeface="+mn-cs"/>
              </a:rPr>
              <a:t>citizens, they must apply through the standard N400 process.   </a:t>
            </a:r>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57551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91. Name </a:t>
            </a:r>
            <a:r>
              <a:rPr lang="en-US" b="1" u="sng" smtClean="0"/>
              <a:t>one</a:t>
            </a:r>
            <a:r>
              <a:rPr lang="en-US" b="1" smtClean="0"/>
              <a:t> U.S. territory.</a:t>
            </a:r>
            <a:r>
              <a:rPr lang="en-US" smtClean="0"/>
              <a:t> </a:t>
            </a:r>
          </a:p>
        </p:txBody>
      </p:sp>
    </p:spTree>
    <p:extLst>
      <p:ext uri="{BB962C8B-B14F-4D97-AF65-F5344CB8AC3E}">
        <p14:creationId xmlns:p14="http://schemas.microsoft.com/office/powerpoint/2010/main" val="2292062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five major U.S. territories are Puerto Rico, U.S. Virgin Islands, American Samoa, Northern Mariana Islands and Guam. </a:t>
            </a:r>
          </a:p>
        </p:txBody>
      </p:sp>
    </p:spTree>
    <p:extLst>
      <p:ext uri="{BB962C8B-B14F-4D97-AF65-F5344CB8AC3E}">
        <p14:creationId xmlns:p14="http://schemas.microsoft.com/office/powerpoint/2010/main" val="375925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United States offers a diverse range of landscapes. Some of the different areas include the Pacific coast and Rocky Mountains in the west, the deserts of the southwest, the Great Plains and Missouri and Mississippi River systems in the center of the country, the Great Lakes in the northern Midwest, and the Appalachian Mountains and Atlantic coast in the east. In addition, there are the tropical islands of Hawaii and snowy mountains and wilderness of Alaska. </a:t>
            </a:r>
          </a:p>
        </p:txBody>
      </p:sp>
    </p:spTree>
    <p:extLst>
      <p:ext uri="{BB962C8B-B14F-4D97-AF65-F5344CB8AC3E}">
        <p14:creationId xmlns:p14="http://schemas.microsoft.com/office/powerpoint/2010/main" val="2052271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p:spPr>
      </p:sp>
      <p:sp>
        <p:nvSpPr>
          <p:cNvPr id="5529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border between Canada and the United States is the longest border in the world between the same two countries. It is also sometimes called the longest undefended border in the world. Thirteen American states border Canada. From east to west, the states are Maine, New Hampshire</a:t>
            </a:r>
            <a:r>
              <a:rPr lang="en-US" b="1" dirty="0" smtClean="0"/>
              <a:t>, </a:t>
            </a:r>
            <a:r>
              <a:rPr lang="en-US" dirty="0" smtClean="0"/>
              <a:t>Vermont</a:t>
            </a:r>
            <a:r>
              <a:rPr lang="en-US" b="1" dirty="0" smtClean="0"/>
              <a:t>, </a:t>
            </a:r>
            <a:r>
              <a:rPr lang="en-US" dirty="0" smtClean="0"/>
              <a:t>New York</a:t>
            </a:r>
            <a:r>
              <a:rPr lang="en-US" b="1" dirty="0" smtClean="0"/>
              <a:t>, </a:t>
            </a:r>
            <a:r>
              <a:rPr lang="en-US" dirty="0" smtClean="0"/>
              <a:t>Pennsylvania</a:t>
            </a:r>
            <a:r>
              <a:rPr lang="en-US" b="1" dirty="0" smtClean="0"/>
              <a:t>, </a:t>
            </a:r>
            <a:r>
              <a:rPr lang="en-US" dirty="0" smtClean="0"/>
              <a:t>Ohio, Michigan</a:t>
            </a:r>
            <a:r>
              <a:rPr lang="en-US" b="1" dirty="0" smtClean="0"/>
              <a:t>, </a:t>
            </a:r>
            <a:r>
              <a:rPr lang="en-US" dirty="0" smtClean="0"/>
              <a:t>Minnesota</a:t>
            </a:r>
            <a:r>
              <a:rPr lang="en-US" b="1" dirty="0" smtClean="0"/>
              <a:t>, </a:t>
            </a:r>
            <a:r>
              <a:rPr lang="en-US" dirty="0" smtClean="0"/>
              <a:t>North Dakota</a:t>
            </a:r>
            <a:r>
              <a:rPr lang="en-US" b="1" dirty="0" smtClean="0"/>
              <a:t>, </a:t>
            </a:r>
            <a:r>
              <a:rPr lang="en-US" dirty="0" smtClean="0"/>
              <a:t>Montana</a:t>
            </a:r>
            <a:r>
              <a:rPr lang="en-US" b="1" dirty="0" smtClean="0"/>
              <a:t>, </a:t>
            </a:r>
            <a:r>
              <a:rPr lang="en-US" dirty="0" smtClean="0"/>
              <a:t>Idaho</a:t>
            </a:r>
            <a:r>
              <a:rPr lang="en-US" b="1" dirty="0" smtClean="0"/>
              <a:t>, </a:t>
            </a:r>
            <a:r>
              <a:rPr lang="en-US" dirty="0" smtClean="0"/>
              <a:t>Washington</a:t>
            </a:r>
            <a:r>
              <a:rPr lang="en-US" b="1" dirty="0" smtClean="0"/>
              <a:t> </a:t>
            </a:r>
            <a:r>
              <a:rPr lang="en-US" dirty="0" smtClean="0"/>
              <a:t>and Alaska. </a:t>
            </a:r>
          </a:p>
        </p:txBody>
      </p:sp>
    </p:spTree>
    <p:extLst>
      <p:ext uri="{BB962C8B-B14F-4D97-AF65-F5344CB8AC3E}">
        <p14:creationId xmlns:p14="http://schemas.microsoft.com/office/powerpoint/2010/main" val="505443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92. Name </a:t>
            </a:r>
            <a:r>
              <a:rPr lang="en-US" b="1" u="sng" smtClean="0"/>
              <a:t>one</a:t>
            </a:r>
            <a:r>
              <a:rPr lang="en-US" b="1" smtClean="0"/>
              <a:t> state that borders Canada.</a:t>
            </a:r>
            <a:r>
              <a:rPr lang="en-US" smtClean="0"/>
              <a:t> </a:t>
            </a:r>
          </a:p>
        </p:txBody>
      </p:sp>
    </p:spTree>
    <p:extLst>
      <p:ext uri="{BB962C8B-B14F-4D97-AF65-F5344CB8AC3E}">
        <p14:creationId xmlns:p14="http://schemas.microsoft.com/office/powerpoint/2010/main" val="3993770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spcAft>
                <a:spcPts val="1000"/>
              </a:spcAft>
              <a:buFont typeface="Calibri" pitchFamily="34" charset="0"/>
              <a:buNone/>
            </a:pPr>
            <a:r>
              <a:rPr lang="en-US" smtClean="0"/>
              <a:t>Maine, New Hampshire</a:t>
            </a:r>
            <a:r>
              <a:rPr lang="en-US" b="1" smtClean="0"/>
              <a:t>, </a:t>
            </a:r>
            <a:r>
              <a:rPr lang="en-US" smtClean="0"/>
              <a:t>Vermont</a:t>
            </a:r>
            <a:r>
              <a:rPr lang="en-US" b="1" smtClean="0"/>
              <a:t>, </a:t>
            </a:r>
            <a:r>
              <a:rPr lang="en-US" smtClean="0"/>
              <a:t>New York</a:t>
            </a:r>
            <a:r>
              <a:rPr lang="en-US" b="1" smtClean="0"/>
              <a:t>, </a:t>
            </a:r>
            <a:r>
              <a:rPr lang="en-US" smtClean="0"/>
              <a:t>Pennsylvania</a:t>
            </a:r>
            <a:r>
              <a:rPr lang="en-US" b="1" smtClean="0"/>
              <a:t>, </a:t>
            </a:r>
            <a:r>
              <a:rPr lang="en-US" smtClean="0"/>
              <a:t>Ohio, Michigan</a:t>
            </a:r>
            <a:r>
              <a:rPr lang="en-US" b="1" smtClean="0"/>
              <a:t>, </a:t>
            </a:r>
            <a:r>
              <a:rPr lang="en-US" smtClean="0"/>
              <a:t>Minnesota</a:t>
            </a:r>
            <a:r>
              <a:rPr lang="en-US" b="1" smtClean="0"/>
              <a:t>, </a:t>
            </a:r>
            <a:r>
              <a:rPr lang="en-US" smtClean="0"/>
              <a:t>North Dakota</a:t>
            </a:r>
            <a:r>
              <a:rPr lang="en-US" b="1" smtClean="0"/>
              <a:t>, </a:t>
            </a:r>
            <a:r>
              <a:rPr lang="en-US" smtClean="0"/>
              <a:t>Montana</a:t>
            </a:r>
            <a:r>
              <a:rPr lang="en-US" b="1" smtClean="0"/>
              <a:t>, </a:t>
            </a:r>
            <a:r>
              <a:rPr lang="en-US" smtClean="0"/>
              <a:t>Idaho</a:t>
            </a:r>
            <a:r>
              <a:rPr lang="en-US" b="1" smtClean="0"/>
              <a:t>, </a:t>
            </a:r>
            <a:r>
              <a:rPr lang="en-US" smtClean="0"/>
              <a:t>Washington</a:t>
            </a:r>
            <a:r>
              <a:rPr lang="en-US" b="1" smtClean="0"/>
              <a:t> </a:t>
            </a:r>
            <a:r>
              <a:rPr lang="en-US" smtClean="0"/>
              <a:t>and Alaska are the 13 states that border Canada.</a:t>
            </a:r>
            <a:endParaRPr lang="en-US" b="1" smtClean="0"/>
          </a:p>
          <a:p>
            <a:pPr marL="228600" indent="-228600"/>
            <a:endParaRPr lang="en-US" smtClean="0"/>
          </a:p>
        </p:txBody>
      </p:sp>
    </p:spTree>
    <p:extLst>
      <p:ext uri="{BB962C8B-B14F-4D97-AF65-F5344CB8AC3E}">
        <p14:creationId xmlns:p14="http://schemas.microsoft.com/office/powerpoint/2010/main" val="1095898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headEnd/>
            <a:tailEnd/>
          </a:ln>
        </p:spPr>
      </p:sp>
      <p:sp>
        <p:nvSpPr>
          <p:cNvPr id="61442"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U.S.-Mexico border is one of the busiest borders in the world. The four states that border Mexico are California, Arizona, New Mexico and Texas. All originally belonged to Mexico.</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50671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93. Name </a:t>
            </a:r>
            <a:r>
              <a:rPr lang="en-US" b="1" u="sng" smtClean="0"/>
              <a:t>one</a:t>
            </a:r>
            <a:r>
              <a:rPr lang="en-US" b="1" smtClean="0"/>
              <a:t> state that borders Mexico.</a:t>
            </a:r>
            <a:endParaRPr lang="en-US" smtClean="0"/>
          </a:p>
          <a:p>
            <a:endParaRPr lang="en-US" smtClean="0"/>
          </a:p>
        </p:txBody>
      </p:sp>
    </p:spTree>
    <p:extLst>
      <p:ext uri="{BB962C8B-B14F-4D97-AF65-F5344CB8AC3E}">
        <p14:creationId xmlns:p14="http://schemas.microsoft.com/office/powerpoint/2010/main" val="2178056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noFill/>
          <a:ln>
            <a:solidFill>
              <a:srgbClr val="000000"/>
            </a:solidFill>
            <a:miter lim="800000"/>
            <a:headEnd/>
            <a:tailEnd/>
          </a:ln>
        </p:spPr>
      </p:sp>
      <p:sp>
        <p:nvSpPr>
          <p:cNvPr id="6553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California, Arizona, New Mexico and Texas are the four states that border Mexico. </a:t>
            </a:r>
          </a:p>
        </p:txBody>
      </p:sp>
    </p:spTree>
    <p:extLst>
      <p:ext uri="{BB962C8B-B14F-4D97-AF65-F5344CB8AC3E}">
        <p14:creationId xmlns:p14="http://schemas.microsoft.com/office/powerpoint/2010/main" val="2528008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capital of the United States is Washington, D.C. In 1790, Congress approved the creation of a national capital. The area they chose was set up as a federal district, not a state, and named the District of Columbia. This is because, at the time, Columbia was a poetic name for the United States. The next year, the city itself was named in honor of the first president, and father of our country, George Washington.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27366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94. What is the capital of the United States?</a:t>
            </a:r>
            <a:r>
              <a:rPr lang="en-US" smtClean="0"/>
              <a:t> </a:t>
            </a:r>
          </a:p>
        </p:txBody>
      </p:sp>
    </p:spTree>
    <p:extLst>
      <p:ext uri="{BB962C8B-B14F-4D97-AF65-F5344CB8AC3E}">
        <p14:creationId xmlns:p14="http://schemas.microsoft.com/office/powerpoint/2010/main" val="477197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Washington, D.C. is the capital of the United States. D.C. stands for District of Columbia. </a:t>
            </a:r>
          </a:p>
        </p:txBody>
      </p:sp>
    </p:spTree>
    <p:extLst>
      <p:ext uri="{BB962C8B-B14F-4D97-AF65-F5344CB8AC3E}">
        <p14:creationId xmlns:p14="http://schemas.microsoft.com/office/powerpoint/2010/main" val="2486030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pPr>
              <a:spcAft>
                <a:spcPts val="1000"/>
              </a:spcAft>
              <a:buFont typeface="Calibri" pitchFamily="34" charset="0"/>
              <a:buNone/>
            </a:pPr>
            <a:r>
              <a:rPr lang="en-US" smtClean="0"/>
              <a:t>The Statue of Liberty is probably the most famous symbol of the United States. It is located on Liberty Island in New York Harbor. The statue was a gift from France. It was given as a symbol of freedom and democracy and of the friendship created during the Revolutionary War. The statue is of the Roman goddess of liberty. There is a broken chain at her feet and she is holding a torch of enlightenment and a tablet with the date of the Declaration of Independence on it. The Statue of Liberty was dedicated on October 28, 1886 and became the first thing many European immigrants saw upon arriving in America.</a:t>
            </a:r>
          </a:p>
        </p:txBody>
      </p:sp>
    </p:spTree>
    <p:extLst>
      <p:ext uri="{BB962C8B-B14F-4D97-AF65-F5344CB8AC3E}">
        <p14:creationId xmlns:p14="http://schemas.microsoft.com/office/powerpoint/2010/main" val="175790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Much of the territory that is now the United States was purchased from other countries. One of the largest purchases was made in 1803 when President Thomas Jefferson bought the Louisiana Territory from France for $15 million. The Louisiana Purchase doubled the size of the United States, allowed for easier trade along the Mississippi river and encouraged westward expansion.</a:t>
            </a:r>
          </a:p>
        </p:txBody>
      </p:sp>
    </p:spTree>
    <p:extLst>
      <p:ext uri="{BB962C8B-B14F-4D97-AF65-F5344CB8AC3E}">
        <p14:creationId xmlns:p14="http://schemas.microsoft.com/office/powerpoint/2010/main" val="63516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95. Where is the Statue of Liberty?</a:t>
            </a:r>
          </a:p>
        </p:txBody>
      </p:sp>
    </p:spTree>
    <p:extLst>
      <p:ext uri="{BB962C8B-B14F-4D97-AF65-F5344CB8AC3E}">
        <p14:creationId xmlns:p14="http://schemas.microsoft.com/office/powerpoint/2010/main" val="3946299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Statue of Liberty is in New York. </a:t>
            </a:r>
            <a:endParaRPr lang="en-US" b="1" smtClean="0"/>
          </a:p>
          <a:p>
            <a:r>
              <a:rPr lang="en-US" smtClean="0"/>
              <a:t>In New York Harbor</a:t>
            </a:r>
            <a:endParaRPr lang="en-US" b="1" smtClean="0"/>
          </a:p>
          <a:p>
            <a:pPr>
              <a:buFontTx/>
              <a:buChar char="•"/>
            </a:pPr>
            <a:r>
              <a:rPr lang="en-US" smtClean="0"/>
              <a:t>on Liberty Island</a:t>
            </a:r>
          </a:p>
          <a:p>
            <a:pPr>
              <a:buFontTx/>
              <a:buChar char="•"/>
            </a:pPr>
            <a:r>
              <a:rPr lang="en-US" smtClean="0"/>
              <a:t>in New Jersey</a:t>
            </a:r>
          </a:p>
          <a:p>
            <a:pPr>
              <a:buFontTx/>
              <a:buChar char="•"/>
            </a:pPr>
            <a:r>
              <a:rPr lang="en-US" smtClean="0"/>
              <a:t>near New York City</a:t>
            </a:r>
          </a:p>
          <a:p>
            <a:pPr>
              <a:buFontTx/>
              <a:buChar char="•"/>
            </a:pPr>
            <a:r>
              <a:rPr lang="en-US" smtClean="0"/>
              <a:t>and on the Hudson River are also acceptable answers. </a:t>
            </a:r>
          </a:p>
        </p:txBody>
      </p:sp>
    </p:spTree>
    <p:extLst>
      <p:ext uri="{BB962C8B-B14F-4D97-AF65-F5344CB8AC3E}">
        <p14:creationId xmlns:p14="http://schemas.microsoft.com/office/powerpoint/2010/main" val="3395648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United States has had many flags, even more than one flag at the same time. Most of the designs include a star for each state so the flags had to be changed as more states joined the union. The official U.S. flag now has 13 stripes representing the original 13 colonies and 50 stars for the 50 states. The 50th star was added in 1959 when Hawaii joined the union.</a:t>
            </a:r>
          </a:p>
        </p:txBody>
      </p:sp>
    </p:spTree>
    <p:extLst>
      <p:ext uri="{BB962C8B-B14F-4D97-AF65-F5344CB8AC3E}">
        <p14:creationId xmlns:p14="http://schemas.microsoft.com/office/powerpoint/2010/main" val="111879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96. Why does the flag have 13 stripes?</a:t>
            </a:r>
            <a:r>
              <a:rPr lang="en-US" smtClean="0"/>
              <a:t> </a:t>
            </a:r>
          </a:p>
        </p:txBody>
      </p:sp>
    </p:spTree>
    <p:extLst>
      <p:ext uri="{BB962C8B-B14F-4D97-AF65-F5344CB8AC3E}">
        <p14:creationId xmlns:p14="http://schemas.microsoft.com/office/powerpoint/2010/main" val="3931394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American flag has 13 stripes </a:t>
            </a:r>
            <a:endParaRPr lang="en-US" b="1" smtClean="0"/>
          </a:p>
          <a:p>
            <a:pPr>
              <a:buFontTx/>
              <a:buChar char="•"/>
            </a:pPr>
            <a:r>
              <a:rPr lang="en-US" smtClean="0"/>
              <a:t>because there were 13 original colonies. </a:t>
            </a:r>
            <a:endParaRPr lang="en-US" b="1" smtClean="0"/>
          </a:p>
          <a:p>
            <a:pPr>
              <a:buFontTx/>
              <a:buChar char="•"/>
            </a:pPr>
            <a:r>
              <a:rPr lang="en-US" smtClean="0"/>
              <a:t>because the stripes represents the original colonies. </a:t>
            </a:r>
          </a:p>
        </p:txBody>
      </p:sp>
    </p:spTree>
    <p:extLst>
      <p:ext uri="{BB962C8B-B14F-4D97-AF65-F5344CB8AC3E}">
        <p14:creationId xmlns:p14="http://schemas.microsoft.com/office/powerpoint/2010/main" val="330758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97. Why does the flag have 50 stars?</a:t>
            </a:r>
          </a:p>
        </p:txBody>
      </p:sp>
    </p:spTree>
    <p:extLst>
      <p:ext uri="{BB962C8B-B14F-4D97-AF65-F5344CB8AC3E}">
        <p14:creationId xmlns:p14="http://schemas.microsoft.com/office/powerpoint/2010/main" val="4192131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 American flag has 50 stars</a:t>
            </a:r>
          </a:p>
          <a:p>
            <a:pPr>
              <a:buFontTx/>
              <a:buChar char="•"/>
            </a:pPr>
            <a:r>
              <a:rPr lang="en-US" dirty="0" smtClean="0"/>
              <a:t>because there is one star for each state </a:t>
            </a:r>
          </a:p>
          <a:p>
            <a:pPr>
              <a:buFontTx/>
              <a:buChar char="•"/>
            </a:pPr>
            <a:r>
              <a:rPr lang="en-US" dirty="0" smtClean="0"/>
              <a:t>because each star represents a state</a:t>
            </a:r>
          </a:p>
          <a:p>
            <a:pPr>
              <a:buFontTx/>
              <a:buChar char="•"/>
            </a:pPr>
            <a:r>
              <a:rPr lang="en-US" dirty="0" smtClean="0"/>
              <a:t>because there are 50 states</a:t>
            </a:r>
          </a:p>
        </p:txBody>
      </p:sp>
    </p:spTree>
    <p:extLst>
      <p:ext uri="{BB962C8B-B14F-4D97-AF65-F5344CB8AC3E}">
        <p14:creationId xmlns:p14="http://schemas.microsoft.com/office/powerpoint/2010/main" val="884095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War of 1812 is famous in American history because during it the British attacked Washington D.C. and burned down the White House and Capital. It is also famous for inspiring the U.S. national anthem, “The Star-Spangled Banner.” The song came from a poem written the morning after the British bombed an American fort. A soldier there, Francis Scott Key, was inspired to write when he saw the U.S. flag was still flying over the fort. The song has three verses, but traditionally only the first verse is sung. “The Star-Spangled Banner” was made the official national anthem in 1931. </a:t>
            </a:r>
          </a:p>
        </p:txBody>
      </p:sp>
    </p:spTree>
    <p:extLst>
      <p:ext uri="{BB962C8B-B14F-4D97-AF65-F5344CB8AC3E}">
        <p14:creationId xmlns:p14="http://schemas.microsoft.com/office/powerpoint/2010/main" val="1082853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98. What is the name of the national anthem? </a:t>
            </a:r>
          </a:p>
          <a:p>
            <a:pPr eaLnBrk="1" hangingPunct="1"/>
            <a:endParaRPr lang="en-US" smtClean="0"/>
          </a:p>
        </p:txBody>
      </p:sp>
    </p:spTree>
    <p:extLst>
      <p:ext uri="{BB962C8B-B14F-4D97-AF65-F5344CB8AC3E}">
        <p14:creationId xmlns:p14="http://schemas.microsoft.com/office/powerpoint/2010/main" val="804198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noFill/>
          <a:ln>
            <a:solidFill>
              <a:srgbClr val="000000"/>
            </a:solidFill>
            <a:miter lim="800000"/>
            <a:headEnd/>
            <a:tailEnd/>
          </a:ln>
        </p:spPr>
      </p:sp>
      <p:sp>
        <p:nvSpPr>
          <p:cNvPr id="9421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name of the national anthem is the “Star-Spangled Banner.” </a:t>
            </a:r>
          </a:p>
        </p:txBody>
      </p:sp>
    </p:spTree>
    <p:extLst>
      <p:ext uri="{BB962C8B-B14F-4D97-AF65-F5344CB8AC3E}">
        <p14:creationId xmlns:p14="http://schemas.microsoft.com/office/powerpoint/2010/main" val="267092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71. What territory did the United States buy from France in 1803?</a:t>
            </a:r>
          </a:p>
          <a:p>
            <a:endParaRPr lang="en-US" smtClean="0"/>
          </a:p>
        </p:txBody>
      </p:sp>
    </p:spTree>
    <p:extLst>
      <p:ext uri="{BB962C8B-B14F-4D97-AF65-F5344CB8AC3E}">
        <p14:creationId xmlns:p14="http://schemas.microsoft.com/office/powerpoint/2010/main" val="4143455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spcAft>
                <a:spcPts val="1000"/>
              </a:spcAft>
              <a:buFont typeface="Calibri" pitchFamily="34" charset="0"/>
              <a:buNone/>
            </a:pPr>
            <a:r>
              <a:rPr lang="en-US" dirty="0" smtClean="0"/>
              <a:t>There are 10 national holidays in the United States. However, they are only official holidays for the federal government. Each state decides whether to recognize the holiday or not by closing public offices and schools. Originally, each holiday had a fixed date. Then, in 1968, Congress moved some holidays from their original date to a Monday so workers could have a long weekend. New Year's Day, Independence Day, Veterans Day, Thanksgiving, and Christmas are still observed on their </a:t>
            </a:r>
            <a:r>
              <a:rPr lang="en-US" smtClean="0"/>
              <a:t>original days. </a:t>
            </a:r>
            <a:r>
              <a:rPr lang="en-US" dirty="0" smtClean="0"/>
              <a:t>All 10 national holidays are observed in Connecticut. </a:t>
            </a:r>
          </a:p>
        </p:txBody>
      </p:sp>
    </p:spTree>
    <p:extLst>
      <p:ext uri="{BB962C8B-B14F-4D97-AF65-F5344CB8AC3E}">
        <p14:creationId xmlns:p14="http://schemas.microsoft.com/office/powerpoint/2010/main" val="3862041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first holiday of the year is New Year's Day. The holiday is January 1st and marks the beginning of the new year. Although the holiday is January 1st, the celebration actually takes place the night before on December 31st. That day is called New Year's Eve. On New Year's Eve people count down to midnight, the official beginning of the new year. The first day of the year, New Year's Day, also marks the end of the Christmas and holiday season.</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70789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Martin Luther King Jr. Day is the third Monday in January. It celebrates the birthday of the most important civil rights leader, Martin Luther King Jr. King fought for civil rights and worked for equality for all Americans. Martin Luther King Day is the most recent national holiday and was first observed nationally in 2000.</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569755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85. What did Martin Luther King, Jr. do?</a:t>
            </a:r>
            <a:r>
              <a:rPr lang="en-US" smtClean="0"/>
              <a:t> </a:t>
            </a:r>
          </a:p>
        </p:txBody>
      </p:sp>
    </p:spTree>
    <p:extLst>
      <p:ext uri="{BB962C8B-B14F-4D97-AF65-F5344CB8AC3E}">
        <p14:creationId xmlns:p14="http://schemas.microsoft.com/office/powerpoint/2010/main" val="1157048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TextEdit="1"/>
          </p:cNvSpPr>
          <p:nvPr>
            <p:ph type="sldImg"/>
          </p:nvPr>
        </p:nvSpPr>
        <p:spPr bwMode="auto">
          <a:noFill/>
          <a:ln>
            <a:solidFill>
              <a:srgbClr val="000000"/>
            </a:solidFill>
            <a:miter lim="800000"/>
            <a:headEnd/>
            <a:tailEnd/>
          </a:ln>
        </p:spPr>
      </p:sp>
      <p:sp>
        <p:nvSpPr>
          <p:cNvPr id="10445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Martin Luther King Jr.</a:t>
            </a:r>
            <a:r>
              <a:rPr lang="en-US" b="1" smtClean="0"/>
              <a:t> </a:t>
            </a:r>
            <a:r>
              <a:rPr lang="en-US" smtClean="0"/>
              <a:t>fought for civil rights and worked for equality for all Americans. For his work, he won the Nobel Peace Prize in 1964. </a:t>
            </a:r>
          </a:p>
        </p:txBody>
      </p:sp>
    </p:spTree>
    <p:extLst>
      <p:ext uri="{BB962C8B-B14F-4D97-AF65-F5344CB8AC3E}">
        <p14:creationId xmlns:p14="http://schemas.microsoft.com/office/powerpoint/2010/main" val="1563316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Presidents' Day is also called Washington's Birthday. The holiday was originally created to honor the first U.S. President and Father of our Country, George Washington. In 1968, Congress moved Washington's Birthday to the third Monday in February. That meant the holiday was never on his actual birthday. Also, because President Abraham Lincoln's birthday is in February as well, the holiday is now called Presidents' Day and used to honor all U.S. presidents.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12469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TextEdit="1"/>
          </p:cNvSpPr>
          <p:nvPr>
            <p:ph type="sldImg"/>
          </p:nvPr>
        </p:nvSpPr>
        <p:spPr bwMode="auto">
          <a:noFill/>
          <a:ln>
            <a:solidFill>
              <a:srgbClr val="000000"/>
            </a:solidFill>
            <a:miter lim="800000"/>
            <a:headEnd/>
            <a:tailEnd/>
          </a:ln>
        </p:spPr>
      </p:sp>
      <p:sp>
        <p:nvSpPr>
          <p:cNvPr id="1187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69. Who is the “Father of Our Country”? </a:t>
            </a:r>
          </a:p>
          <a:p>
            <a:endParaRPr lang="en-US" smtClean="0"/>
          </a:p>
        </p:txBody>
      </p:sp>
    </p:spTree>
    <p:extLst>
      <p:ext uri="{BB962C8B-B14F-4D97-AF65-F5344CB8AC3E}">
        <p14:creationId xmlns:p14="http://schemas.microsoft.com/office/powerpoint/2010/main" val="2613815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noFill/>
          <a:ln>
            <a:solidFill>
              <a:srgbClr val="000000"/>
            </a:solidFill>
            <a:miter lim="800000"/>
            <a:headEnd/>
            <a:tailEnd/>
          </a:ln>
        </p:spPr>
      </p:sp>
      <p:sp>
        <p:nvSpPr>
          <p:cNvPr id="110594"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George Washington is "the Father of Our Country." </a:t>
            </a:r>
          </a:p>
        </p:txBody>
      </p:sp>
    </p:spTree>
    <p:extLst>
      <p:ext uri="{BB962C8B-B14F-4D97-AF65-F5344CB8AC3E}">
        <p14:creationId xmlns:p14="http://schemas.microsoft.com/office/powerpoint/2010/main" val="1506830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70. Who was the first President? </a:t>
            </a:r>
            <a:endParaRPr lang="en-US" smtClean="0"/>
          </a:p>
        </p:txBody>
      </p:sp>
    </p:spTree>
    <p:extLst>
      <p:ext uri="{BB962C8B-B14F-4D97-AF65-F5344CB8AC3E}">
        <p14:creationId xmlns:p14="http://schemas.microsoft.com/office/powerpoint/2010/main" val="21841699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p:spPr>
      </p:sp>
      <p:sp>
        <p:nvSpPr>
          <p:cNvPr id="114690"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smtClean="0"/>
              <a:t>George Washington was the first president of the United States. </a:t>
            </a:r>
          </a:p>
        </p:txBody>
      </p:sp>
    </p:spTree>
    <p:extLst>
      <p:ext uri="{BB962C8B-B14F-4D97-AF65-F5344CB8AC3E}">
        <p14:creationId xmlns:p14="http://schemas.microsoft.com/office/powerpoint/2010/main" val="2043900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United States bought Louisiana, or the Louisiana Territory, from France in 1803. </a:t>
            </a:r>
          </a:p>
        </p:txBody>
      </p:sp>
    </p:spTree>
    <p:extLst>
      <p:ext uri="{BB962C8B-B14F-4D97-AF65-F5344CB8AC3E}">
        <p14:creationId xmlns:p14="http://schemas.microsoft.com/office/powerpoint/2010/main" val="2604736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TextEdit="1"/>
          </p:cNvSpPr>
          <p:nvPr>
            <p:ph type="sldImg"/>
          </p:nvPr>
        </p:nvSpPr>
        <p:spPr bwMode="auto">
          <a:noFill/>
          <a:ln>
            <a:solidFill>
              <a:srgbClr val="000000"/>
            </a:solidFill>
            <a:miter lim="800000"/>
            <a:headEnd/>
            <a:tailEnd/>
          </a:ln>
        </p:spPr>
      </p:sp>
      <p:sp>
        <p:nvSpPr>
          <p:cNvPr id="104450"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Like George Washington, Abraham Lincoln is one of the most famous Presidents because he did many important things for the country. Lincoln led the United States during the Civil War, saved the union, and freed the slaves.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89061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75. What is </a:t>
            </a:r>
            <a:r>
              <a:rPr lang="en-US" b="1" u="sng" smtClean="0"/>
              <a:t>one</a:t>
            </a:r>
            <a:r>
              <a:rPr lang="en-US" b="1" smtClean="0"/>
              <a:t> important thing that Abraham Lincoln did?</a:t>
            </a:r>
            <a:endParaRPr lang="en-US" smtClean="0"/>
          </a:p>
          <a:p>
            <a:pPr eaLnBrk="1" hangingPunct="1"/>
            <a:endParaRPr lang="en-US" smtClean="0"/>
          </a:p>
        </p:txBody>
      </p:sp>
    </p:spTree>
    <p:extLst>
      <p:ext uri="{BB962C8B-B14F-4D97-AF65-F5344CB8AC3E}">
        <p14:creationId xmlns:p14="http://schemas.microsoft.com/office/powerpoint/2010/main" val="37461905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Abraham Lincoln</a:t>
            </a:r>
            <a:r>
              <a:rPr lang="en-US" b="1" smtClean="0"/>
              <a:t> </a:t>
            </a:r>
            <a:r>
              <a:rPr lang="en-US" smtClean="0"/>
              <a:t>did many important things as president. Among them he freed the slaves, saved the Union, and led the United States during the Civil War. Lincoln was also the first U.S. president to be assassinated. He was shot by a southerner five days after the Confederate Army surrendered.</a:t>
            </a:r>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897DC9-F188-4B01-B320-E70F26D1CCEF}" type="slidenum">
              <a:rPr lang="en-US" smtClean="0"/>
              <a:pPr/>
              <a:t>52</a:t>
            </a:fld>
            <a:endParaRPr lang="en-US" smtClean="0"/>
          </a:p>
        </p:txBody>
      </p:sp>
    </p:spTree>
    <p:extLst>
      <p:ext uri="{BB962C8B-B14F-4D97-AF65-F5344CB8AC3E}">
        <p14:creationId xmlns:p14="http://schemas.microsoft.com/office/powerpoint/2010/main" val="3290325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p:spPr>
      </p:sp>
      <p:sp>
        <p:nvSpPr>
          <p:cNvPr id="11673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spcAft>
                <a:spcPts val="1000"/>
              </a:spcAft>
              <a:buFont typeface="Calibri" pitchFamily="34" charset="0"/>
              <a:buNone/>
            </a:pPr>
            <a:r>
              <a:rPr lang="en-US" dirty="0" smtClean="0"/>
              <a:t>Memorial Day is the last Monday in May. On that day, citizens honor those who have died fighting for America. To commemorate the dead, many towns have a parade. The day also marks the beginning of the summer vacation season.  </a:t>
            </a:r>
          </a:p>
        </p:txBody>
      </p:sp>
    </p:spTree>
    <p:extLst>
      <p:ext uri="{BB962C8B-B14F-4D97-AF65-F5344CB8AC3E}">
        <p14:creationId xmlns:p14="http://schemas.microsoft.com/office/powerpoint/2010/main" val="27439109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Independence Day is July 4. On the Fourth of July Americans celebrate the adoption of the Declaration of Independence. Firework displays are held throughout the country and people have picnics or barbecues.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57129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p:spPr>
      </p:sp>
      <p:sp>
        <p:nvSpPr>
          <p:cNvPr id="1208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99. When do we celebrate Independence Day?</a:t>
            </a:r>
          </a:p>
        </p:txBody>
      </p:sp>
    </p:spTree>
    <p:extLst>
      <p:ext uri="{BB962C8B-B14F-4D97-AF65-F5344CB8AC3E}">
        <p14:creationId xmlns:p14="http://schemas.microsoft.com/office/powerpoint/2010/main" val="39852435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TextEdit="1"/>
          </p:cNvSpPr>
          <p:nvPr>
            <p:ph type="sldImg"/>
          </p:nvPr>
        </p:nvSpPr>
        <p:spPr bwMode="auto">
          <a:noFill/>
          <a:ln>
            <a:solidFill>
              <a:srgbClr val="000000"/>
            </a:solidFill>
            <a:miter lim="800000"/>
            <a:headEnd/>
            <a:tailEnd/>
          </a:ln>
        </p:spPr>
      </p:sp>
      <p:sp>
        <p:nvSpPr>
          <p:cNvPr id="12288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spcAft>
                <a:spcPts val="1000"/>
              </a:spcAft>
            </a:pPr>
            <a:r>
              <a:rPr lang="en-US" smtClean="0"/>
              <a:t>Independence Day is celebrated on July 4. </a:t>
            </a:r>
          </a:p>
        </p:txBody>
      </p:sp>
    </p:spTree>
    <p:extLst>
      <p:ext uri="{BB962C8B-B14F-4D97-AF65-F5344CB8AC3E}">
        <p14:creationId xmlns:p14="http://schemas.microsoft.com/office/powerpoint/2010/main" val="19357868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TextEdit="1"/>
          </p:cNvSpPr>
          <p:nvPr>
            <p:ph type="sldImg"/>
          </p:nvPr>
        </p:nvSpPr>
        <p:spPr bwMode="auto">
          <a:noFill/>
          <a:ln>
            <a:solidFill>
              <a:srgbClr val="000000"/>
            </a:solidFill>
            <a:miter lim="800000"/>
            <a:headEnd/>
            <a:tailEnd/>
          </a:ln>
        </p:spPr>
      </p:sp>
      <p:sp>
        <p:nvSpPr>
          <p:cNvPr id="12493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spcAft>
                <a:spcPts val="1000"/>
              </a:spcAft>
              <a:buFont typeface="Calibri" pitchFamily="34" charset="0"/>
              <a:buNone/>
            </a:pPr>
            <a:r>
              <a:rPr lang="en-US" dirty="0" smtClean="0"/>
              <a:t>The first Monday in September is Labor Day. Labor Day became a national holiday in 1894 to celebrate the contributions of workers and the labor movement. As with Memorial Day, parades, picnics, and barbecues are common. Labor Day also marks the end of the summer vacation season. </a:t>
            </a:r>
          </a:p>
        </p:txBody>
      </p:sp>
    </p:spTree>
    <p:extLst>
      <p:ext uri="{BB962C8B-B14F-4D97-AF65-F5344CB8AC3E}">
        <p14:creationId xmlns:p14="http://schemas.microsoft.com/office/powerpoint/2010/main" val="40992224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TextEdit="1"/>
          </p:cNvSpPr>
          <p:nvPr>
            <p:ph type="sldImg"/>
          </p:nvPr>
        </p:nvSpPr>
        <p:spPr bwMode="auto">
          <a:noFill/>
          <a:ln>
            <a:solidFill>
              <a:srgbClr val="000000"/>
            </a:solidFill>
            <a:miter lim="800000"/>
            <a:headEnd/>
            <a:tailEnd/>
          </a:ln>
        </p:spPr>
      </p:sp>
      <p:sp>
        <p:nvSpPr>
          <p:cNvPr id="12697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spcAft>
                <a:spcPts val="1000"/>
              </a:spcAft>
              <a:buFont typeface="Calibri" pitchFamily="34" charset="0"/>
              <a:buNone/>
            </a:pPr>
            <a:r>
              <a:rPr lang="en-US" smtClean="0"/>
              <a:t>Columbus Day is the second Monday in October and honors Christopher Columbus as the European discoverer of the Americas. Columbus Day was made a national holiday in 1937. </a:t>
            </a:r>
          </a:p>
        </p:txBody>
      </p:sp>
    </p:spTree>
    <p:extLst>
      <p:ext uri="{BB962C8B-B14F-4D97-AF65-F5344CB8AC3E}">
        <p14:creationId xmlns:p14="http://schemas.microsoft.com/office/powerpoint/2010/main" val="39244951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TextEdit="1"/>
          </p:cNvSpPr>
          <p:nvPr>
            <p:ph type="sldImg"/>
          </p:nvPr>
        </p:nvSpPr>
        <p:spPr bwMode="auto">
          <a:noFill/>
          <a:ln>
            <a:solidFill>
              <a:srgbClr val="000000"/>
            </a:solidFill>
            <a:miter lim="800000"/>
            <a:headEnd/>
            <a:tailEnd/>
          </a:ln>
        </p:spPr>
      </p:sp>
      <p:sp>
        <p:nvSpPr>
          <p:cNvPr id="12902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spcAft>
                <a:spcPts val="1000"/>
              </a:spcAft>
              <a:buFont typeface="Calibri" pitchFamily="34" charset="0"/>
              <a:buNone/>
            </a:pPr>
            <a:r>
              <a:rPr lang="en-US" dirty="0" smtClean="0"/>
              <a:t>Veterans Day is November 11. Veterans Day honors everyone who has served in the armed forces of the United States. November 11th was chosen because the First World War ended on that day. Like on Memorial Day, many towns have a parade to honor the military. </a:t>
            </a:r>
          </a:p>
        </p:txBody>
      </p:sp>
    </p:spTree>
    <p:extLst>
      <p:ext uri="{BB962C8B-B14F-4D97-AF65-F5344CB8AC3E}">
        <p14:creationId xmlns:p14="http://schemas.microsoft.com/office/powerpoint/2010/main" val="3773682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two longest rivers in the United States are the Missouri River and the Mississippi River. They are part of the same river system and together form the fourth longest river in the world. Both rivers have been used for trade, transportation, irrigation and food since before Europeans came to America. </a:t>
            </a:r>
          </a:p>
        </p:txBody>
      </p:sp>
    </p:spTree>
    <p:extLst>
      <p:ext uri="{BB962C8B-B14F-4D97-AF65-F5344CB8AC3E}">
        <p14:creationId xmlns:p14="http://schemas.microsoft.com/office/powerpoint/2010/main" val="1629048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TextEdit="1"/>
          </p:cNvSpPr>
          <p:nvPr>
            <p:ph type="sldImg"/>
          </p:nvPr>
        </p:nvSpPr>
        <p:spPr bwMode="auto">
          <a:noFill/>
          <a:ln>
            <a:solidFill>
              <a:srgbClr val="000000"/>
            </a:solidFill>
            <a:miter lim="800000"/>
            <a:headEnd/>
            <a:tailEnd/>
          </a:ln>
        </p:spPr>
      </p:sp>
      <p:sp>
        <p:nvSpPr>
          <p:cNvPr id="13107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spcAft>
                <a:spcPts val="1000"/>
              </a:spcAft>
              <a:buFont typeface="Calibri" pitchFamily="34" charset="0"/>
              <a:buNone/>
            </a:pPr>
            <a:r>
              <a:rPr lang="en-US" dirty="0" smtClean="0"/>
              <a:t>Thanksgiving is the fourth Thursday in November. Traditionally, the holiday was used to give thanks for the autumn harvest, but now is a day in which people give thanks for what they have. A traditional Thanksgiving dinner includes a turkey and pumpkin pie. Thanksgiving is often viewed as the start of the Christmas and holiday season. </a:t>
            </a:r>
          </a:p>
        </p:txBody>
      </p:sp>
    </p:spTree>
    <p:extLst>
      <p:ext uri="{BB962C8B-B14F-4D97-AF65-F5344CB8AC3E}">
        <p14:creationId xmlns:p14="http://schemas.microsoft.com/office/powerpoint/2010/main" val="33107583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TextEdit="1"/>
          </p:cNvSpPr>
          <p:nvPr>
            <p:ph type="sldImg"/>
          </p:nvPr>
        </p:nvSpPr>
        <p:spPr bwMode="auto">
          <a:noFill/>
          <a:ln>
            <a:solidFill>
              <a:srgbClr val="000000"/>
            </a:solidFill>
            <a:miter lim="800000"/>
            <a:headEnd/>
            <a:tailEnd/>
          </a:ln>
        </p:spPr>
      </p:sp>
      <p:sp>
        <p:nvSpPr>
          <p:cNvPr id="13312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spcAft>
                <a:spcPts val="1000"/>
              </a:spcAft>
              <a:buFont typeface="Calibri" pitchFamily="34" charset="0"/>
              <a:buNone/>
            </a:pPr>
            <a:r>
              <a:rPr lang="en-US" dirty="0" smtClean="0"/>
              <a:t>Christmas is December 25. It is the most widely celebrated secular holiday in the United States and the most important religious holiday for Christians. For Christians, Christmas is an observation of the birth of Jesus. Whether Christian or not, on Christmas, friends and family members exchange gifts and/or Christmas cards and have a special dinner. Some of the many elements related to Christmas are Christmas trees, Christmas lights, Christmas music, nativity scenes, wreaths and figures of Santa Claus, a mythical character who brings toys to children. </a:t>
            </a:r>
          </a:p>
        </p:txBody>
      </p:sp>
    </p:spTree>
    <p:extLst>
      <p:ext uri="{BB962C8B-B14F-4D97-AF65-F5344CB8AC3E}">
        <p14:creationId xmlns:p14="http://schemas.microsoft.com/office/powerpoint/2010/main" val="33188651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TextEdit="1"/>
          </p:cNvSpPr>
          <p:nvPr>
            <p:ph type="sldImg"/>
          </p:nvPr>
        </p:nvSpPr>
        <p:spPr bwMode="auto">
          <a:noFill/>
          <a:ln>
            <a:solidFill>
              <a:srgbClr val="000000"/>
            </a:solidFill>
            <a:miter lim="800000"/>
            <a:headEnd/>
            <a:tailEnd/>
          </a:ln>
        </p:spPr>
      </p:sp>
      <p:sp>
        <p:nvSpPr>
          <p:cNvPr id="13517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100. Name </a:t>
            </a:r>
            <a:r>
              <a:rPr lang="en-US" b="1" u="sng" smtClean="0"/>
              <a:t>two</a:t>
            </a:r>
            <a:r>
              <a:rPr lang="en-US" b="1" smtClean="0"/>
              <a:t> national U.S. holidays.</a:t>
            </a:r>
            <a:r>
              <a:rPr lang="en-US" smtClean="0"/>
              <a:t> </a:t>
            </a:r>
          </a:p>
        </p:txBody>
      </p:sp>
    </p:spTree>
    <p:extLst>
      <p:ext uri="{BB962C8B-B14F-4D97-AF65-F5344CB8AC3E}">
        <p14:creationId xmlns:p14="http://schemas.microsoft.com/office/powerpoint/2010/main" val="32581749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noFill/>
          <a:ln>
            <a:solidFill>
              <a:srgbClr val="000000"/>
            </a:solidFill>
            <a:miter lim="800000"/>
            <a:headEnd/>
            <a:tailEnd/>
          </a:ln>
        </p:spPr>
      </p:sp>
      <p:sp>
        <p:nvSpPr>
          <p:cNvPr id="13721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spcAft>
                <a:spcPts val="1000"/>
              </a:spcAft>
              <a:buFont typeface="Calibri" pitchFamily="34" charset="0"/>
              <a:buNone/>
            </a:pPr>
            <a:r>
              <a:rPr lang="en-US" smtClean="0"/>
              <a:t>The ten national U.S. holidays are New Year’s Day, Martin Luther King, Jr. Day, Presidents’ Day, Memorial Day, Independence Day, Labor Day, Columbus Day, Veterans Day, Thanksgiving and Christmas. </a:t>
            </a:r>
          </a:p>
        </p:txBody>
      </p:sp>
    </p:spTree>
    <p:extLst>
      <p:ext uri="{BB962C8B-B14F-4D97-AF65-F5344CB8AC3E}">
        <p14:creationId xmlns:p14="http://schemas.microsoft.com/office/powerpoint/2010/main" val="3616273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Missouri River is the longest river in the United States. The Missouri meets the Mississippi River north of Saint Louis, Missouri. The Missouri became part of the United States with the Louisiana Purchase. Because the source of the river is far west of Saint Louis, the Missouri became a main route for westward expansion.  </a:t>
            </a:r>
          </a:p>
        </p:txBody>
      </p:sp>
    </p:spTree>
    <p:extLst>
      <p:ext uri="{BB962C8B-B14F-4D97-AF65-F5344CB8AC3E}">
        <p14:creationId xmlns:p14="http://schemas.microsoft.com/office/powerpoint/2010/main" val="3193577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Mississippi River is the second longest river in the U.S. It begins near the Canadian border and ends at the Gulf of Mexico. Mississippi comes from a Native American word that means "great river." The Mississippi was the western border of the United States from 1783 until the Louisiana Purchase in 1803. </a:t>
            </a:r>
          </a:p>
        </p:txBody>
      </p:sp>
    </p:spTree>
    <p:extLst>
      <p:ext uri="{BB962C8B-B14F-4D97-AF65-F5344CB8AC3E}">
        <p14:creationId xmlns:p14="http://schemas.microsoft.com/office/powerpoint/2010/main" val="992202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Mark Twain, sometimes called "the father of American literature," grew up near the Mississippi River and was a steamboat captain before he became a writer. He later moved to Hartford, Connecticut, where he wrote his most famous books: </a:t>
            </a:r>
            <a:r>
              <a:rPr lang="en-US" i="1" smtClean="0"/>
              <a:t>Life on the Mississippi</a:t>
            </a:r>
            <a:r>
              <a:rPr lang="en-US" smtClean="0"/>
              <a:t>, </a:t>
            </a:r>
            <a:r>
              <a:rPr lang="en-US" i="1" smtClean="0"/>
              <a:t>The Adventures of Tom Sawyer</a:t>
            </a:r>
            <a:r>
              <a:rPr lang="en-US" smtClean="0"/>
              <a:t> and </a:t>
            </a:r>
            <a:r>
              <a:rPr lang="en-US" i="1" smtClean="0"/>
              <a:t>Adventures of Huckleberry Finn</a:t>
            </a:r>
            <a:r>
              <a:rPr lang="en-US" smtClean="0"/>
              <a:t>. All three books take place at least partly on the Mississippi River. Mark Twain’s house in Hartford is now a museum. </a:t>
            </a:r>
          </a:p>
        </p:txBody>
      </p:sp>
    </p:spTree>
    <p:extLst>
      <p:ext uri="{BB962C8B-B14F-4D97-AF65-F5344CB8AC3E}">
        <p14:creationId xmlns:p14="http://schemas.microsoft.com/office/powerpoint/2010/main" val="202135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527881B-6598-48CA-BF3A-7B96E13CF776}" type="datetimeFigureOut">
              <a:rPr lang="en-US"/>
              <a:pPr>
                <a:defRPr/>
              </a:pPr>
              <a:t>2/24/2017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F26D9D-71C1-45E9-B2B6-0EF4B81F5BE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3CF8BA-B0CA-449D-949E-0DAAA5D27D04}" type="datetimeFigureOut">
              <a:rPr lang="en-US"/>
              <a:pPr>
                <a:defRPr/>
              </a:pPr>
              <a:t>2/24/2017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88777E-F262-44C9-BFA4-1A230E88F35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D84BFD-EC19-4C9E-90A1-BCFDE6D60098}" type="datetimeFigureOut">
              <a:rPr lang="en-US"/>
              <a:pPr>
                <a:defRPr/>
              </a:pPr>
              <a:t>2/24/2017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9DC4DC-25F7-4489-9BC3-954FD84A8D9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BDB449-662C-46BA-8550-EA4506C73B19}" type="datetimeFigureOut">
              <a:rPr lang="en-US"/>
              <a:pPr>
                <a:defRPr/>
              </a:pPr>
              <a:t>2/24/2017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E326FB-88B3-44E5-8F54-EC48EDED8E7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B1020CB-016B-468F-97DB-9A500D077CD9}" type="datetimeFigureOut">
              <a:rPr lang="en-US"/>
              <a:pPr>
                <a:defRPr/>
              </a:pPr>
              <a:t>2/24/2017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A0675E-ACAA-4DEA-ABA7-D9D3188C2E4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8D6D9FE-AEC5-4E06-B1B6-943F866201B2}" type="datetimeFigureOut">
              <a:rPr lang="en-US"/>
              <a:pPr>
                <a:defRPr/>
              </a:pPr>
              <a:t>2/24/2017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202E54-0B19-4DB8-B054-BE14CC2EBB2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DB7A93D-F1B1-48D0-98E0-115BBA602AC7}" type="datetimeFigureOut">
              <a:rPr lang="en-US"/>
              <a:pPr>
                <a:defRPr/>
              </a:pPr>
              <a:t>2/24/2017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104988-E7A6-4E27-9ED4-74C451A9FB8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41B7AC4-DE0F-4ACD-8B87-1AF4358C0F27}" type="datetimeFigureOut">
              <a:rPr lang="en-US"/>
              <a:pPr>
                <a:defRPr/>
              </a:pPr>
              <a:t>2/24/2017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4E5C77-B6DA-4215-B857-85E338EA253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61016B-546A-4C04-B988-49A5B1278059}" type="datetimeFigureOut">
              <a:rPr lang="en-US"/>
              <a:pPr>
                <a:defRPr/>
              </a:pPr>
              <a:t>2/24/2017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7A1CE3-F357-4000-97EC-7D9B9C08868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E74F1C-5DF9-439E-85BA-9DFC16B61A61}" type="datetimeFigureOut">
              <a:rPr lang="en-US"/>
              <a:pPr>
                <a:defRPr/>
              </a:pPr>
              <a:t>2/24/2017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E0FDD5-4CA7-4082-ADE9-A02BD38C91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F37B663-1905-48E3-AF95-B976AA973329}" type="datetimeFigureOut">
              <a:rPr lang="en-US"/>
              <a:pPr>
                <a:defRPr/>
              </a:pPr>
              <a:t>2/24/2017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06F390-6549-4614-AA55-71742157368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1003B2F-0AE5-4EFF-B032-6C5DAB36D29F}" type="datetimeFigureOut">
              <a:rPr lang="en-US"/>
              <a:pPr>
                <a:defRPr/>
              </a:pPr>
              <a:t>2/24/2017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D963F4A-2736-459D-9F74-2E135A2AF1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upload.wikimedia.org/wikipedia/commons/6/6e/The_First_Thanksgiving_cph.3g04961.jpg"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11</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Integrated Civics</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593725" y="2895600"/>
            <a:ext cx="8016875" cy="2185214"/>
          </a:xfrm>
          <a:prstGeom prst="rect">
            <a:avLst/>
          </a:prstGeom>
          <a:noFill/>
          <a:ln w="9525">
            <a:noFill/>
            <a:miter lim="800000"/>
            <a:headEnd/>
            <a:tailEnd/>
          </a:ln>
        </p:spPr>
        <p:txBody>
          <a:bodyPr>
            <a:spAutoFit/>
          </a:bodyPr>
          <a:lstStyle/>
          <a:p>
            <a:pPr algn="ctr"/>
            <a:r>
              <a:rPr lang="en-US" sz="4000" b="1" dirty="0" smtClean="0">
                <a:latin typeface="Calibri" pitchFamily="34" charset="0"/>
              </a:rPr>
              <a:t>Geography, Symbols, and Holidays</a:t>
            </a:r>
          </a:p>
          <a:p>
            <a:pPr algn="ctr"/>
            <a:endParaRPr lang="en-US" sz="3200" b="1" dirty="0" smtClean="0">
              <a:latin typeface="Calibri" pitchFamily="34" charset="0"/>
            </a:endParaRPr>
          </a:p>
          <a:p>
            <a:pPr algn="ctr"/>
            <a:r>
              <a:rPr lang="en-US" sz="3200" b="1" dirty="0" smtClean="0">
                <a:latin typeface="Calibri" pitchFamily="34" charset="0"/>
              </a:rPr>
              <a:t>Questions</a:t>
            </a:r>
            <a:r>
              <a:rPr lang="en-US" sz="3200" b="1" dirty="0">
                <a:latin typeface="Calibri" pitchFamily="34" charset="0"/>
              </a:rPr>
              <a:t>: </a:t>
            </a:r>
            <a:r>
              <a:rPr lang="en-US" sz="3200" b="1" dirty="0" smtClean="0">
                <a:latin typeface="Calibri" pitchFamily="34" charset="0"/>
              </a:rPr>
              <a:t>71, 88, 89, 90, 91, 92, 93, 94, 95, 96, 97, 98, 85, 69, 70, 75, 99, 100</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2/24/2017</a:t>
            </a:fld>
            <a:endParaRPr lang="en-US"/>
          </a:p>
        </p:txBody>
      </p:sp>
    </p:spTree>
    <p:extLst>
      <p:ext uri="{BB962C8B-B14F-4D97-AF65-F5344CB8AC3E}">
        <p14:creationId xmlns:p14="http://schemas.microsoft.com/office/powerpoint/2010/main" val="1196261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379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70B51D4-E877-4704-AD23-FA5AC7EDD5A8}" type="slidenum">
              <a:rPr lang="en-US" sz="1200">
                <a:solidFill>
                  <a:srgbClr val="898989"/>
                </a:solidFill>
                <a:latin typeface="Calibri" pitchFamily="34" charset="0"/>
              </a:rPr>
              <a:pPr algn="r"/>
              <a:t>10</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5842"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mn-lt"/>
                <a:cs typeface="Arial" pitchFamily="34" charset="0"/>
              </a:rPr>
              <a:t>Question </a:t>
            </a:r>
            <a:r>
              <a:rPr lang="en-US" sz="2000" b="1" dirty="0" smtClean="0">
                <a:latin typeface="+mn-lt"/>
                <a:cs typeface="Arial" pitchFamily="34" charset="0"/>
              </a:rPr>
              <a:t>#88</a:t>
            </a:r>
            <a:endParaRPr lang="en-US" sz="2000" b="1" dirty="0">
              <a:latin typeface="+mn-lt"/>
              <a:cs typeface="Arial" pitchFamily="34" charset="0"/>
            </a:endParaRPr>
          </a:p>
        </p:txBody>
      </p:sp>
      <p:sp>
        <p:nvSpPr>
          <p:cNvPr id="3584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7D105D2-6B59-4C1C-BEFB-4B2AFF9B495E}" type="slidenum">
              <a:rPr lang="en-US" sz="1200">
                <a:solidFill>
                  <a:srgbClr val="898989"/>
                </a:solidFill>
                <a:latin typeface="Calibri" pitchFamily="34" charset="0"/>
              </a:rPr>
              <a:pPr algn="r"/>
              <a:t>11</a:t>
            </a:fld>
            <a:endParaRPr lang="en-US" sz="1200">
              <a:solidFill>
                <a:srgbClr val="898989"/>
              </a:solidFill>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4D4E2CE-476C-4A15-9B19-5C3453C7F812}" type="slidenum">
              <a:rPr lang="en-US" sz="1200">
                <a:solidFill>
                  <a:schemeClr val="tx1">
                    <a:tint val="75000"/>
                  </a:schemeClr>
                </a:solidFill>
                <a:latin typeface="+mn-lt"/>
              </a:rPr>
              <a:pPr algn="r" fontAlgn="auto">
                <a:spcBef>
                  <a:spcPts val="0"/>
                </a:spcBef>
                <a:spcAft>
                  <a:spcPts val="0"/>
                </a:spcAft>
                <a:defRPr/>
              </a:pPr>
              <a:t>12</a:t>
            </a:fld>
            <a:endParaRPr lang="en-US" sz="1200">
              <a:solidFill>
                <a:schemeClr val="tx1">
                  <a:tint val="75000"/>
                </a:schemeClr>
              </a:solidFill>
              <a:latin typeface="+mn-lt"/>
            </a:endParaRPr>
          </a:p>
        </p:txBody>
      </p:sp>
      <p:sp>
        <p:nvSpPr>
          <p:cNvPr id="41987" name="Text Box 4"/>
          <p:cNvSpPr txBox="1">
            <a:spLocks noChangeArrowheads="1"/>
          </p:cNvSpPr>
          <p:nvPr/>
        </p:nvSpPr>
        <p:spPr bwMode="auto">
          <a:xfrm>
            <a:off x="533400" y="228600"/>
            <a:ext cx="8077200" cy="701675"/>
          </a:xfrm>
          <a:prstGeom prst="rect">
            <a:avLst/>
          </a:prstGeom>
          <a:noFill/>
          <a:ln w="9525">
            <a:noFill/>
            <a:miter lim="800000"/>
            <a:headEnd/>
            <a:tailEnd/>
          </a:ln>
        </p:spPr>
        <p:txBody>
          <a:bodyPr>
            <a:spAutoFit/>
          </a:bodyPr>
          <a:lstStyle/>
          <a:p>
            <a:pPr algn="ctr"/>
            <a:endParaRPr lang="en-US" sz="4000" b="1">
              <a:latin typeface="Calibr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328"/>
            <a:ext cx="9144000" cy="6179343"/>
          </a:xfrm>
          <a:prstGeom prst="rect">
            <a:avLst/>
          </a:prstGeom>
        </p:spPr>
      </p:pic>
      <p:sp>
        <p:nvSpPr>
          <p:cNvPr id="5" name="Title 1"/>
          <p:cNvSpPr txBox="1">
            <a:spLocks/>
          </p:cNvSpPr>
          <p:nvPr/>
        </p:nvSpPr>
        <p:spPr>
          <a:xfrm>
            <a:off x="1" y="0"/>
            <a:ext cx="9143999"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22225">
            <a:no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The </a:t>
            </a:r>
            <a:r>
              <a:rPr lang="en-US" b="1" dirty="0"/>
              <a:t>Atlantic and Pacific </a:t>
            </a:r>
            <a:r>
              <a:rPr lang="en-US" b="1" dirty="0" smtClean="0"/>
              <a:t>Oceans</a:t>
            </a:r>
          </a:p>
        </p:txBody>
      </p:sp>
      <p:sp>
        <p:nvSpPr>
          <p:cNvPr id="6" name="Oval 7"/>
          <p:cNvSpPr>
            <a:spLocks noChangeArrowheads="1"/>
          </p:cNvSpPr>
          <p:nvPr/>
        </p:nvSpPr>
        <p:spPr bwMode="auto">
          <a:xfrm>
            <a:off x="7696200" y="847525"/>
            <a:ext cx="1447800" cy="5400875"/>
          </a:xfrm>
          <a:prstGeom prst="ellipse">
            <a:avLst/>
          </a:prstGeom>
          <a:solidFill>
            <a:schemeClr val="accent1">
              <a:alpha val="0"/>
            </a:schemeClr>
          </a:solidFill>
          <a:ln w="57150">
            <a:solidFill>
              <a:srgbClr val="3366FF"/>
            </a:solidFill>
            <a:round/>
            <a:headEnd/>
            <a:tailEnd/>
          </a:ln>
        </p:spPr>
        <p:txBody>
          <a:bodyPr wrap="none" anchor="ctr"/>
          <a:lstStyle/>
          <a:p>
            <a:endParaRPr lang="en-US"/>
          </a:p>
        </p:txBody>
      </p:sp>
      <p:sp>
        <p:nvSpPr>
          <p:cNvPr id="7" name="Oval 7"/>
          <p:cNvSpPr>
            <a:spLocks noChangeArrowheads="1"/>
          </p:cNvSpPr>
          <p:nvPr/>
        </p:nvSpPr>
        <p:spPr bwMode="auto">
          <a:xfrm>
            <a:off x="-9525" y="731520"/>
            <a:ext cx="1163032" cy="5147072"/>
          </a:xfrm>
          <a:prstGeom prst="ellipse">
            <a:avLst/>
          </a:prstGeom>
          <a:solidFill>
            <a:schemeClr val="accent1">
              <a:alpha val="0"/>
            </a:schemeClr>
          </a:solidFill>
          <a:ln w="57150">
            <a:solidFill>
              <a:srgbClr val="3366FF"/>
            </a:solidFill>
            <a:round/>
            <a:headEnd/>
            <a:tailEnd/>
          </a:ln>
        </p:spPr>
        <p:txBody>
          <a:bodyPr wrap="none" anchor="ctr"/>
          <a:lstStyle/>
          <a:p>
            <a:endParaRPr lang="en-US"/>
          </a:p>
        </p:txBody>
      </p:sp>
    </p:spTree>
    <p:extLst>
      <p:ext uri="{BB962C8B-B14F-4D97-AF65-F5344CB8AC3E}">
        <p14:creationId xmlns:p14="http://schemas.microsoft.com/office/powerpoint/2010/main" val="919299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551180" y="442912"/>
            <a:ext cx="8128000" cy="6096000"/>
          </a:xfrm>
          <a:prstGeom prst="rect">
            <a:avLst/>
          </a:prstGeom>
          <a:noFill/>
          <a:ln w="9525">
            <a:noFill/>
            <a:miter lim="800000"/>
            <a:headEnd/>
            <a:tailEnd/>
          </a:ln>
        </p:spPr>
      </p:pic>
      <p:sp>
        <p:nvSpPr>
          <p:cNvPr id="501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27FD2AA-E6BD-43BC-9991-D6C96987C717}" type="slidenum">
              <a:rPr lang="en-US" sz="1200">
                <a:solidFill>
                  <a:srgbClr val="898989"/>
                </a:solidFill>
                <a:latin typeface="Calibri" pitchFamily="34" charset="0"/>
              </a:rPr>
              <a:pPr algn="r"/>
              <a:t>13</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831438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1986"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mj-lt"/>
              </a:rPr>
              <a:t>Question </a:t>
            </a:r>
            <a:r>
              <a:rPr lang="en-US" sz="2000" b="1" dirty="0" smtClean="0">
                <a:latin typeface="+mj-lt"/>
              </a:rPr>
              <a:t>#89</a:t>
            </a:r>
            <a:endParaRPr lang="en-US" sz="2000" b="1" dirty="0">
              <a:latin typeface="+mj-lt"/>
            </a:endParaRPr>
          </a:p>
        </p:txBody>
      </p:sp>
      <p:sp>
        <p:nvSpPr>
          <p:cNvPr id="4198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29CA78D-D989-4F6A-9AC9-88D5E5D0AE21}" type="slidenum">
              <a:rPr lang="en-US" sz="1200">
                <a:solidFill>
                  <a:srgbClr val="898989"/>
                </a:solidFill>
              </a:rPr>
              <a:pPr algn="r"/>
              <a:t>14</a:t>
            </a:fld>
            <a:endParaRPr lang="en-US" sz="1200">
              <a:solidFill>
                <a:srgbClr val="89898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35940" y="442912"/>
            <a:ext cx="8128000" cy="6096000"/>
          </a:xfrm>
          <a:prstGeom prst="rect">
            <a:avLst/>
          </a:prstGeom>
          <a:noFill/>
          <a:ln w="9525">
            <a:noFill/>
            <a:miter lim="800000"/>
            <a:headEnd/>
            <a:tailEnd/>
          </a:ln>
        </p:spPr>
      </p:pic>
      <p:sp>
        <p:nvSpPr>
          <p:cNvPr id="501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27FD2AA-E6BD-43BC-9991-D6C96987C717}" type="slidenum">
              <a:rPr lang="en-US" sz="1200">
                <a:solidFill>
                  <a:srgbClr val="898989"/>
                </a:solidFill>
                <a:latin typeface="Calibri" pitchFamily="34" charset="0"/>
              </a:rPr>
              <a:pPr algn="r"/>
              <a:t>15</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429051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6082"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mj-lt"/>
              </a:rPr>
              <a:t>Question </a:t>
            </a:r>
            <a:r>
              <a:rPr lang="en-US" sz="2000" b="1" dirty="0" smtClean="0">
                <a:latin typeface="+mj-lt"/>
              </a:rPr>
              <a:t>#90</a:t>
            </a:r>
            <a:endParaRPr lang="en-US" sz="2000" b="1" dirty="0">
              <a:latin typeface="+mj-lt"/>
            </a:endParaRPr>
          </a:p>
        </p:txBody>
      </p:sp>
      <p:sp>
        <p:nvSpPr>
          <p:cNvPr id="4608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BCCC7AE-BF3E-4480-BDB9-17E11B660E24}" type="slidenum">
              <a:rPr lang="en-US" sz="1200">
                <a:solidFill>
                  <a:srgbClr val="898989"/>
                </a:solidFill>
              </a:rPr>
              <a:pPr algn="r"/>
              <a:t>16</a:t>
            </a:fld>
            <a:endParaRPr lang="en-US" sz="1200">
              <a:solidFill>
                <a:srgbClr val="89898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B43B8A0-A3EF-4BDE-A8DA-091BE00FDF6F}" type="slidenum">
              <a:rPr lang="en-US" sz="1200">
                <a:solidFill>
                  <a:srgbClr val="898989"/>
                </a:solidFill>
                <a:latin typeface="Calibri" pitchFamily="34" charset="0"/>
              </a:rPr>
              <a:pPr algn="r"/>
              <a:t>17</a:t>
            </a:fld>
            <a:endParaRPr lang="en-US" sz="1200">
              <a:solidFill>
                <a:srgbClr val="898989"/>
              </a:solidFill>
              <a:latin typeface="Calibri" pitchFamily="34" charset="0"/>
            </a:endParaRPr>
          </a:p>
        </p:txBody>
      </p:sp>
      <p:pic>
        <p:nvPicPr>
          <p:cNvPr id="48131" name="Picture 8" descr="US_insular_areas-B"/>
          <p:cNvPicPr>
            <a:picLocks noChangeAspect="1" noChangeArrowheads="1"/>
          </p:cNvPicPr>
          <p:nvPr/>
        </p:nvPicPr>
        <p:blipFill>
          <a:blip r:embed="rId3" cstate="print"/>
          <a:srcRect/>
          <a:stretch>
            <a:fillRect/>
          </a:stretch>
        </p:blipFill>
        <p:spPr bwMode="auto">
          <a:xfrm>
            <a:off x="228600" y="1066800"/>
            <a:ext cx="8686800" cy="4724400"/>
          </a:xfrm>
          <a:prstGeom prst="rect">
            <a:avLst/>
          </a:prstGeom>
          <a:noFill/>
          <a:ln w="9525">
            <a:noFill/>
            <a:miter lim="800000"/>
            <a:headEnd/>
            <a:tailEnd/>
          </a:ln>
        </p:spPr>
      </p:pic>
      <p:sp>
        <p:nvSpPr>
          <p:cNvPr id="6" name="Title 1"/>
          <p:cNvSpPr txBox="1">
            <a:spLocks/>
          </p:cNvSpPr>
          <p:nvPr/>
        </p:nvSpPr>
        <p:spPr bwMode="auto">
          <a:xfrm>
            <a:off x="228600" y="274638"/>
            <a:ext cx="86868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U.S. Territories</a:t>
            </a:r>
          </a:p>
        </p:txBody>
      </p:sp>
      <p:cxnSp>
        <p:nvCxnSpPr>
          <p:cNvPr id="8" name="Straight Arrow Connector 7"/>
          <p:cNvCxnSpPr/>
          <p:nvPr/>
        </p:nvCxnSpPr>
        <p:spPr>
          <a:xfrm rot="9660000" flipH="1">
            <a:off x="77813" y="3474028"/>
            <a:ext cx="1828800" cy="609600"/>
          </a:xfrm>
          <a:prstGeom prst="straightConnector1">
            <a:avLst/>
          </a:prstGeom>
          <a:ln w="66675">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228600" y="3797187"/>
            <a:ext cx="915635" cy="646331"/>
          </a:xfrm>
          <a:prstGeom prst="rect">
            <a:avLst/>
          </a:prstGeom>
          <a:solidFill>
            <a:schemeClr val="bg2"/>
          </a:solidFill>
        </p:spPr>
        <p:txBody>
          <a:bodyPr wrap="none" rtlCol="0">
            <a:spAutoFit/>
          </a:bodyPr>
          <a:lstStyle/>
          <a:p>
            <a:pPr algn="ctr"/>
            <a:r>
              <a:rPr lang="en-US" b="1" dirty="0" smtClean="0"/>
              <a:t>Puerto</a:t>
            </a:r>
          </a:p>
          <a:p>
            <a:pPr algn="ctr"/>
            <a:r>
              <a:rPr lang="en-US" b="1" dirty="0" smtClean="0"/>
              <a:t>Rico</a:t>
            </a:r>
            <a:endParaRPr lang="en-US" b="1" dirty="0"/>
          </a:p>
        </p:txBody>
      </p:sp>
      <p:cxnSp>
        <p:nvCxnSpPr>
          <p:cNvPr id="10" name="Straight Arrow Connector 9"/>
          <p:cNvCxnSpPr/>
          <p:nvPr/>
        </p:nvCxnSpPr>
        <p:spPr>
          <a:xfrm rot="3780000" flipH="1">
            <a:off x="1885538" y="3610587"/>
            <a:ext cx="1828800" cy="609600"/>
          </a:xfrm>
          <a:prstGeom prst="straightConnector1">
            <a:avLst/>
          </a:prstGeom>
          <a:ln w="66675">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2346960" y="3969214"/>
            <a:ext cx="1347484" cy="646331"/>
          </a:xfrm>
          <a:prstGeom prst="rect">
            <a:avLst/>
          </a:prstGeom>
          <a:solidFill>
            <a:schemeClr val="bg2"/>
          </a:solidFill>
        </p:spPr>
        <p:txBody>
          <a:bodyPr wrap="none" rtlCol="0">
            <a:spAutoFit/>
          </a:bodyPr>
          <a:lstStyle/>
          <a:p>
            <a:pPr algn="ctr"/>
            <a:r>
              <a:rPr lang="en-US" b="1" dirty="0" smtClean="0"/>
              <a:t>U.S. Virgin</a:t>
            </a:r>
          </a:p>
          <a:p>
            <a:pPr algn="ctr"/>
            <a:r>
              <a:rPr lang="en-US" b="1" dirty="0" smtClean="0"/>
              <a:t>Islands</a:t>
            </a:r>
            <a:endParaRPr lang="en-US" b="1" dirty="0"/>
          </a:p>
        </p:txBody>
      </p:sp>
      <p:cxnSp>
        <p:nvCxnSpPr>
          <p:cNvPr id="14" name="Straight Arrow Connector 13"/>
          <p:cNvCxnSpPr/>
          <p:nvPr/>
        </p:nvCxnSpPr>
        <p:spPr>
          <a:xfrm rot="9660000" flipH="1">
            <a:off x="5703684" y="3463639"/>
            <a:ext cx="1828800" cy="609600"/>
          </a:xfrm>
          <a:prstGeom prst="straightConnector1">
            <a:avLst/>
          </a:prstGeom>
          <a:ln w="66675">
            <a:tailEnd type="arrow"/>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5105400" y="3981853"/>
            <a:ext cx="1223412" cy="923330"/>
          </a:xfrm>
          <a:prstGeom prst="rect">
            <a:avLst/>
          </a:prstGeom>
          <a:solidFill>
            <a:schemeClr val="bg2"/>
          </a:solidFill>
        </p:spPr>
        <p:txBody>
          <a:bodyPr wrap="none" rtlCol="0">
            <a:spAutoFit/>
          </a:bodyPr>
          <a:lstStyle/>
          <a:p>
            <a:pPr algn="ctr"/>
            <a:r>
              <a:rPr lang="en-US" b="1" dirty="0"/>
              <a:t>Northern </a:t>
            </a:r>
            <a:endParaRPr lang="en-US" b="1" dirty="0" smtClean="0"/>
          </a:p>
          <a:p>
            <a:pPr algn="ctr"/>
            <a:r>
              <a:rPr lang="en-US" b="1" dirty="0" smtClean="0"/>
              <a:t>Mariana </a:t>
            </a:r>
          </a:p>
          <a:p>
            <a:pPr algn="ctr"/>
            <a:r>
              <a:rPr lang="en-US" b="1" dirty="0" smtClean="0"/>
              <a:t>Islands</a:t>
            </a:r>
            <a:endParaRPr lang="en-US" b="1" dirty="0"/>
          </a:p>
        </p:txBody>
      </p:sp>
      <p:sp>
        <p:nvSpPr>
          <p:cNvPr id="16" name="TextBox 15"/>
          <p:cNvSpPr txBox="1"/>
          <p:nvPr/>
        </p:nvSpPr>
        <p:spPr>
          <a:xfrm>
            <a:off x="1956028" y="2514600"/>
            <a:ext cx="1018227" cy="646331"/>
          </a:xfrm>
          <a:prstGeom prst="rect">
            <a:avLst/>
          </a:prstGeom>
          <a:solidFill>
            <a:schemeClr val="bg1"/>
          </a:solidFill>
        </p:spPr>
        <p:txBody>
          <a:bodyPr wrap="none" rtlCol="0">
            <a:spAutoFit/>
          </a:bodyPr>
          <a:lstStyle/>
          <a:p>
            <a:r>
              <a:rPr lang="en-US" dirty="0" smtClean="0"/>
              <a:t>             </a:t>
            </a:r>
          </a:p>
          <a:p>
            <a:endParaRPr lang="en-US" dirty="0"/>
          </a:p>
        </p:txBody>
      </p:sp>
      <p:sp>
        <p:nvSpPr>
          <p:cNvPr id="17" name="TextBox 16"/>
          <p:cNvSpPr txBox="1"/>
          <p:nvPr/>
        </p:nvSpPr>
        <p:spPr>
          <a:xfrm>
            <a:off x="7467600" y="2616278"/>
            <a:ext cx="354584" cy="830997"/>
          </a:xfrm>
          <a:prstGeom prst="rect">
            <a:avLst/>
          </a:prstGeom>
          <a:solidFill>
            <a:schemeClr val="bg1"/>
          </a:solidFill>
        </p:spPr>
        <p:txBody>
          <a:bodyPr wrap="none" rtlCol="0">
            <a:spAutoFit/>
          </a:bodyPr>
          <a:lstStyle/>
          <a:p>
            <a:r>
              <a:rPr lang="en-US" sz="2400" dirty="0" smtClean="0"/>
              <a:t>  </a:t>
            </a:r>
          </a:p>
          <a:p>
            <a:endParaRPr lang="en-US" sz="2400" dirty="0"/>
          </a:p>
        </p:txBody>
      </p:sp>
      <p:cxnSp>
        <p:nvCxnSpPr>
          <p:cNvPr id="5" name="Straight Arrow Connector 4"/>
          <p:cNvCxnSpPr/>
          <p:nvPr/>
        </p:nvCxnSpPr>
        <p:spPr>
          <a:xfrm rot="21660000" flipH="1">
            <a:off x="7486535" y="2657474"/>
            <a:ext cx="822960" cy="609600"/>
          </a:xfrm>
          <a:prstGeom prst="straightConnector1">
            <a:avLst/>
          </a:prstGeom>
          <a:ln w="66675">
            <a:tailEnd type="arrow"/>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8038238" y="2465673"/>
            <a:ext cx="838691" cy="369332"/>
          </a:xfrm>
          <a:prstGeom prst="rect">
            <a:avLst/>
          </a:prstGeom>
          <a:solidFill>
            <a:schemeClr val="bg2"/>
          </a:solidFill>
        </p:spPr>
        <p:txBody>
          <a:bodyPr wrap="none" rtlCol="0">
            <a:spAutoFit/>
          </a:bodyPr>
          <a:lstStyle/>
          <a:p>
            <a:pPr algn="ctr"/>
            <a:r>
              <a:rPr lang="en-US" b="1" dirty="0" smtClean="0"/>
              <a:t>Guam</a:t>
            </a:r>
          </a:p>
        </p:txBody>
      </p:sp>
      <p:sp>
        <p:nvSpPr>
          <p:cNvPr id="19" name="TextBox 18"/>
          <p:cNvSpPr txBox="1"/>
          <p:nvPr/>
        </p:nvSpPr>
        <p:spPr>
          <a:xfrm>
            <a:off x="7218781" y="2603656"/>
            <a:ext cx="248786" cy="507831"/>
          </a:xfrm>
          <a:prstGeom prst="rect">
            <a:avLst/>
          </a:prstGeom>
          <a:solidFill>
            <a:schemeClr val="bg1"/>
          </a:solidFill>
        </p:spPr>
        <p:txBody>
          <a:bodyPr wrap="none" rtlCol="0">
            <a:spAutoFit/>
          </a:bodyPr>
          <a:lstStyle/>
          <a:p>
            <a:r>
              <a:rPr lang="en-US" dirty="0" smtClean="0"/>
              <a:t> </a:t>
            </a:r>
          </a:p>
          <a:p>
            <a:endParaRPr lang="en-US" sz="900" dirty="0" smtClean="0"/>
          </a:p>
        </p:txBody>
      </p:sp>
      <p:sp>
        <p:nvSpPr>
          <p:cNvPr id="20" name="TextBox 19"/>
          <p:cNvSpPr txBox="1"/>
          <p:nvPr/>
        </p:nvSpPr>
        <p:spPr>
          <a:xfrm>
            <a:off x="8507247" y="4343611"/>
            <a:ext cx="354584" cy="830997"/>
          </a:xfrm>
          <a:prstGeom prst="rect">
            <a:avLst/>
          </a:prstGeom>
          <a:solidFill>
            <a:schemeClr val="bg1"/>
          </a:solidFill>
        </p:spPr>
        <p:txBody>
          <a:bodyPr wrap="none" rtlCol="0">
            <a:spAutoFit/>
          </a:bodyPr>
          <a:lstStyle/>
          <a:p>
            <a:r>
              <a:rPr lang="en-US" sz="2400" dirty="0" smtClean="0"/>
              <a:t>  </a:t>
            </a:r>
          </a:p>
          <a:p>
            <a:endParaRPr lang="en-US" sz="2400" dirty="0"/>
          </a:p>
        </p:txBody>
      </p:sp>
      <p:cxnSp>
        <p:nvCxnSpPr>
          <p:cNvPr id="12" name="Straight Arrow Connector 11"/>
          <p:cNvCxnSpPr/>
          <p:nvPr/>
        </p:nvCxnSpPr>
        <p:spPr>
          <a:xfrm rot="9660000" flipH="1">
            <a:off x="6983614" y="4635427"/>
            <a:ext cx="1828800" cy="609600"/>
          </a:xfrm>
          <a:prstGeom prst="straightConnector1">
            <a:avLst/>
          </a:prstGeom>
          <a:ln w="66675">
            <a:tailEnd type="arrow"/>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6934198" y="5144869"/>
            <a:ext cx="1236236" cy="646331"/>
          </a:xfrm>
          <a:prstGeom prst="rect">
            <a:avLst/>
          </a:prstGeom>
          <a:solidFill>
            <a:schemeClr val="bg2"/>
          </a:solidFill>
        </p:spPr>
        <p:txBody>
          <a:bodyPr wrap="none" rtlCol="0">
            <a:spAutoFit/>
          </a:bodyPr>
          <a:lstStyle/>
          <a:p>
            <a:pPr algn="ctr"/>
            <a:r>
              <a:rPr lang="en-US" b="1" dirty="0" smtClean="0"/>
              <a:t>American</a:t>
            </a:r>
          </a:p>
          <a:p>
            <a:pPr algn="ctr"/>
            <a:r>
              <a:rPr lang="en-US" b="1" dirty="0" smtClean="0"/>
              <a:t>Samoa</a:t>
            </a:r>
            <a:endParaRPr lang="en-US" b="1" dirty="0"/>
          </a:p>
        </p:txBody>
      </p:sp>
      <p:sp>
        <p:nvSpPr>
          <p:cNvPr id="21" name="TextBox 20"/>
          <p:cNvSpPr txBox="1"/>
          <p:nvPr/>
        </p:nvSpPr>
        <p:spPr>
          <a:xfrm>
            <a:off x="1908403" y="2616278"/>
            <a:ext cx="223138" cy="261610"/>
          </a:xfrm>
          <a:prstGeom prst="rect">
            <a:avLst/>
          </a:prstGeom>
          <a:solidFill>
            <a:schemeClr val="bg1"/>
          </a:solidFill>
        </p:spPr>
        <p:txBody>
          <a:bodyPr wrap="none" rtlCol="0">
            <a:spAutoFit/>
          </a:bodyPr>
          <a:lstStyle/>
          <a:p>
            <a:r>
              <a:rPr lang="en-US" sz="1050" dirty="0" smtClean="0"/>
              <a:t> </a:t>
            </a:r>
            <a:endParaRPr lang="en-US" sz="2400" dirty="0" smtClean="0"/>
          </a:p>
        </p:txBody>
      </p:sp>
    </p:spTree>
    <p:extLst>
      <p:ext uri="{BB962C8B-B14F-4D97-AF65-F5344CB8AC3E}">
        <p14:creationId xmlns:p14="http://schemas.microsoft.com/office/powerpoint/2010/main" val="3180169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01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27FD2AA-E6BD-43BC-9991-D6C96987C717}" type="slidenum">
              <a:rPr lang="en-US" sz="1200">
                <a:solidFill>
                  <a:srgbClr val="898989"/>
                </a:solidFill>
                <a:latin typeface="Calibri" pitchFamily="34" charset="0"/>
              </a:rPr>
              <a:pPr algn="r"/>
              <a:t>18</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2226"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Calibri" pitchFamily="34" charset="0"/>
              </a:rPr>
              <a:t>Question </a:t>
            </a:r>
            <a:r>
              <a:rPr lang="en-US" sz="2000" b="1" dirty="0" smtClean="0">
                <a:latin typeface="Calibri" pitchFamily="34" charset="0"/>
              </a:rPr>
              <a:t>#91</a:t>
            </a:r>
            <a:endParaRPr lang="en-US" sz="2000" b="1" dirty="0">
              <a:latin typeface="Calibri" pitchFamily="34" charset="0"/>
            </a:endParaRPr>
          </a:p>
        </p:txBody>
      </p:sp>
      <p:sp>
        <p:nvSpPr>
          <p:cNvPr id="5222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7EE7441-2C72-4F90-9EF5-86B238CF0697}" type="slidenum">
              <a:rPr lang="en-US" sz="1200">
                <a:solidFill>
                  <a:srgbClr val="898989"/>
                </a:solidFill>
                <a:latin typeface="Calibri" pitchFamily="34" charset="0"/>
              </a:rPr>
              <a:pPr algn="r"/>
              <a:t>19</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USATopographicalMap"/>
          <p:cNvPicPr>
            <a:picLocks noChangeAspect="1" noChangeArrowheads="1"/>
          </p:cNvPicPr>
          <p:nvPr/>
        </p:nvPicPr>
        <p:blipFill>
          <a:blip r:embed="rId3" cstate="print"/>
          <a:srcRect/>
          <a:stretch>
            <a:fillRect/>
          </a:stretch>
        </p:blipFill>
        <p:spPr bwMode="auto">
          <a:xfrm>
            <a:off x="0" y="701675"/>
            <a:ext cx="9144000" cy="6156325"/>
          </a:xfrm>
          <a:prstGeom prst="rect">
            <a:avLst/>
          </a:prstGeom>
          <a:noFill/>
          <a:ln w="9525">
            <a:noFill/>
            <a:miter lim="800000"/>
            <a:headEnd/>
            <a:tailEnd/>
          </a:ln>
        </p:spPr>
      </p:pic>
      <p:sp>
        <p:nvSpPr>
          <p:cNvPr id="1740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D1ACAD8-FFA0-4C97-BE88-CB72C277305D}" type="slidenum">
              <a:rPr lang="en-US" sz="1200">
                <a:solidFill>
                  <a:srgbClr val="898989"/>
                </a:solidFill>
                <a:latin typeface="Calibri" pitchFamily="34" charset="0"/>
              </a:rPr>
              <a:pPr algn="r"/>
              <a:t>2</a:t>
            </a:fld>
            <a:endParaRPr lang="en-US" sz="1200">
              <a:solidFill>
                <a:srgbClr val="898989"/>
              </a:solidFill>
              <a:latin typeface="Calibri" pitchFamily="34" charset="0"/>
            </a:endParaRPr>
          </a:p>
        </p:txBody>
      </p:sp>
      <p:sp>
        <p:nvSpPr>
          <p:cNvPr id="17412" name="Text Box 8"/>
          <p:cNvSpPr txBox="1">
            <a:spLocks noChangeArrowheads="1"/>
          </p:cNvSpPr>
          <p:nvPr/>
        </p:nvSpPr>
        <p:spPr bwMode="auto">
          <a:xfrm>
            <a:off x="0" y="0"/>
            <a:ext cx="9144000" cy="701675"/>
          </a:xfrm>
          <a:prstGeom prst="rect">
            <a:avLst/>
          </a:prstGeom>
          <a:gradFill>
            <a:gsLst>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w="9525">
            <a:noFill/>
            <a:miter lim="800000"/>
            <a:headEnd/>
            <a:tailEnd/>
          </a:ln>
        </p:spPr>
        <p:txBody>
          <a:bodyPr>
            <a:spAutoFit/>
          </a:bodyPr>
          <a:lstStyle/>
          <a:p>
            <a:pPr algn="ctr"/>
            <a:r>
              <a:rPr lang="en-US" sz="4000" b="1" dirty="0">
                <a:latin typeface="Calibri" pitchFamily="34" charset="0"/>
              </a:rPr>
              <a:t>American Geography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p:cNvSpPr txBox="1">
            <a:spLocks noChangeArrowheads="1"/>
          </p:cNvSpPr>
          <p:nvPr/>
        </p:nvSpPr>
        <p:spPr bwMode="auto">
          <a:xfrm>
            <a:off x="0" y="152399"/>
            <a:ext cx="91440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The U.S.-Canada Border</a:t>
            </a:r>
          </a:p>
        </p:txBody>
      </p:sp>
      <p:pic>
        <p:nvPicPr>
          <p:cNvPr id="54275" name="Picture 9" descr="USA_showing_state_names[1]"/>
          <p:cNvPicPr>
            <a:picLocks noChangeAspect="1" noChangeArrowheads="1"/>
          </p:cNvPicPr>
          <p:nvPr/>
        </p:nvPicPr>
        <p:blipFill>
          <a:blip r:embed="rId3" cstate="print"/>
          <a:srcRect/>
          <a:stretch>
            <a:fillRect/>
          </a:stretch>
        </p:blipFill>
        <p:spPr bwMode="auto">
          <a:xfrm>
            <a:off x="0" y="914400"/>
            <a:ext cx="9144000" cy="5943600"/>
          </a:xfrm>
          <a:prstGeom prst="rect">
            <a:avLst/>
          </a:prstGeom>
          <a:noFill/>
          <a:ln w="9525">
            <a:noFill/>
            <a:miter lim="800000"/>
            <a:headEnd/>
            <a:tailEnd/>
          </a:ln>
        </p:spPr>
      </p:pic>
      <p:sp>
        <p:nvSpPr>
          <p:cNvPr id="54276" name="Text Box 10"/>
          <p:cNvSpPr txBox="1">
            <a:spLocks noChangeArrowheads="1"/>
          </p:cNvSpPr>
          <p:nvPr/>
        </p:nvSpPr>
        <p:spPr bwMode="auto">
          <a:xfrm>
            <a:off x="4098925" y="1001713"/>
            <a:ext cx="804863" cy="304800"/>
          </a:xfrm>
          <a:prstGeom prst="rect">
            <a:avLst/>
          </a:prstGeom>
          <a:noFill/>
          <a:ln w="9525">
            <a:noFill/>
            <a:miter lim="800000"/>
            <a:headEnd/>
            <a:tailEnd/>
          </a:ln>
        </p:spPr>
        <p:txBody>
          <a:bodyPr wrap="none">
            <a:spAutoFit/>
          </a:bodyPr>
          <a:lstStyle/>
          <a:p>
            <a:r>
              <a:rPr lang="en-US" sz="1400"/>
              <a:t>Canada</a:t>
            </a:r>
          </a:p>
        </p:txBody>
      </p:sp>
      <p:sp>
        <p:nvSpPr>
          <p:cNvPr id="54277" name="Text Box 11"/>
          <p:cNvSpPr txBox="1">
            <a:spLocks noChangeArrowheads="1"/>
          </p:cNvSpPr>
          <p:nvPr/>
        </p:nvSpPr>
        <p:spPr bwMode="auto">
          <a:xfrm>
            <a:off x="2133600" y="5384800"/>
            <a:ext cx="804863" cy="304800"/>
          </a:xfrm>
          <a:prstGeom prst="rect">
            <a:avLst/>
          </a:prstGeom>
          <a:noFill/>
          <a:ln w="9525">
            <a:noFill/>
            <a:miter lim="800000"/>
            <a:headEnd/>
            <a:tailEnd/>
          </a:ln>
        </p:spPr>
        <p:txBody>
          <a:bodyPr wrap="none">
            <a:spAutoFit/>
          </a:bodyPr>
          <a:lstStyle/>
          <a:p>
            <a:r>
              <a:rPr lang="en-US" sz="1400"/>
              <a:t>Canada</a:t>
            </a:r>
          </a:p>
        </p:txBody>
      </p:sp>
      <p:sp>
        <p:nvSpPr>
          <p:cNvPr id="54278" name="Text Box 10"/>
          <p:cNvSpPr txBox="1">
            <a:spLocks noChangeArrowheads="1"/>
          </p:cNvSpPr>
          <p:nvPr/>
        </p:nvSpPr>
        <p:spPr bwMode="auto">
          <a:xfrm>
            <a:off x="2362200" y="1792224"/>
            <a:ext cx="533400" cy="304800"/>
          </a:xfrm>
          <a:prstGeom prst="rect">
            <a:avLst/>
          </a:prstGeom>
          <a:noFill/>
          <a:ln w="9525">
            <a:noFill/>
            <a:miter lim="800000"/>
            <a:headEnd/>
            <a:tailEnd/>
          </a:ln>
        </p:spPr>
        <p:txBody>
          <a:bodyPr>
            <a:spAutoFit/>
          </a:bodyPr>
          <a:lstStyle/>
          <a:p>
            <a:pPr algn="ctr"/>
            <a:r>
              <a:rPr lang="en-US" sz="1400" b="1" dirty="0"/>
              <a:t>***</a:t>
            </a:r>
          </a:p>
        </p:txBody>
      </p:sp>
      <p:sp>
        <p:nvSpPr>
          <p:cNvPr id="54279" name="Text Box 10"/>
          <p:cNvSpPr txBox="1">
            <a:spLocks noChangeArrowheads="1"/>
          </p:cNvSpPr>
          <p:nvPr/>
        </p:nvSpPr>
        <p:spPr bwMode="auto">
          <a:xfrm>
            <a:off x="3629976" y="1691640"/>
            <a:ext cx="511175" cy="304800"/>
          </a:xfrm>
          <a:prstGeom prst="rect">
            <a:avLst/>
          </a:prstGeom>
          <a:noFill/>
          <a:ln w="9525">
            <a:noFill/>
            <a:miter lim="800000"/>
            <a:headEnd/>
            <a:tailEnd/>
          </a:ln>
        </p:spPr>
        <p:txBody>
          <a:bodyPr>
            <a:spAutoFit/>
          </a:bodyPr>
          <a:lstStyle/>
          <a:p>
            <a:pPr algn="ctr"/>
            <a:r>
              <a:rPr lang="en-US" sz="1400" b="1" dirty="0"/>
              <a:t>***</a:t>
            </a:r>
          </a:p>
        </p:txBody>
      </p:sp>
      <p:sp>
        <p:nvSpPr>
          <p:cNvPr id="54280" name="Text Box 10"/>
          <p:cNvSpPr txBox="1">
            <a:spLocks noChangeArrowheads="1"/>
          </p:cNvSpPr>
          <p:nvPr/>
        </p:nvSpPr>
        <p:spPr bwMode="auto">
          <a:xfrm>
            <a:off x="1603533" y="2423160"/>
            <a:ext cx="481013" cy="304800"/>
          </a:xfrm>
          <a:prstGeom prst="rect">
            <a:avLst/>
          </a:prstGeom>
          <a:noFill/>
          <a:ln w="9525">
            <a:noFill/>
            <a:miter lim="800000"/>
            <a:headEnd/>
            <a:tailEnd/>
          </a:ln>
        </p:spPr>
        <p:txBody>
          <a:bodyPr>
            <a:spAutoFit/>
          </a:bodyPr>
          <a:lstStyle/>
          <a:p>
            <a:pPr algn="ctr"/>
            <a:r>
              <a:rPr lang="en-US" sz="1400" b="1" dirty="0"/>
              <a:t>***</a:t>
            </a:r>
          </a:p>
        </p:txBody>
      </p:sp>
      <p:sp>
        <p:nvSpPr>
          <p:cNvPr id="54281" name="Text Box 10"/>
          <p:cNvSpPr txBox="1">
            <a:spLocks noChangeArrowheads="1"/>
          </p:cNvSpPr>
          <p:nvPr/>
        </p:nvSpPr>
        <p:spPr bwMode="auto">
          <a:xfrm>
            <a:off x="6591300" y="1060704"/>
            <a:ext cx="762000" cy="304800"/>
          </a:xfrm>
          <a:prstGeom prst="rect">
            <a:avLst/>
          </a:prstGeom>
          <a:noFill/>
          <a:ln w="9525">
            <a:noFill/>
            <a:miter lim="800000"/>
            <a:headEnd/>
            <a:tailEnd/>
          </a:ln>
        </p:spPr>
        <p:txBody>
          <a:bodyPr>
            <a:spAutoFit/>
          </a:bodyPr>
          <a:lstStyle/>
          <a:p>
            <a:pPr algn="ctr"/>
            <a:r>
              <a:rPr lang="en-US" sz="1400" b="1" dirty="0"/>
              <a:t>***</a:t>
            </a:r>
          </a:p>
        </p:txBody>
      </p:sp>
      <p:sp>
        <p:nvSpPr>
          <p:cNvPr id="54282" name="Text Box 10"/>
          <p:cNvSpPr txBox="1">
            <a:spLocks noChangeArrowheads="1"/>
          </p:cNvSpPr>
          <p:nvPr/>
        </p:nvSpPr>
        <p:spPr bwMode="auto">
          <a:xfrm>
            <a:off x="5943600" y="2514600"/>
            <a:ext cx="457200" cy="304800"/>
          </a:xfrm>
          <a:prstGeom prst="rect">
            <a:avLst/>
          </a:prstGeom>
          <a:noFill/>
          <a:ln w="9525">
            <a:noFill/>
            <a:miter lim="800000"/>
            <a:headEnd/>
            <a:tailEnd/>
          </a:ln>
        </p:spPr>
        <p:txBody>
          <a:bodyPr>
            <a:spAutoFit/>
          </a:bodyPr>
          <a:lstStyle/>
          <a:p>
            <a:pPr algn="ctr"/>
            <a:r>
              <a:rPr lang="en-US" sz="1400" b="1" dirty="0"/>
              <a:t>***</a:t>
            </a:r>
          </a:p>
        </p:txBody>
      </p:sp>
      <p:sp>
        <p:nvSpPr>
          <p:cNvPr id="54283" name="Text Box 10"/>
          <p:cNvSpPr txBox="1">
            <a:spLocks noChangeArrowheads="1"/>
          </p:cNvSpPr>
          <p:nvPr/>
        </p:nvSpPr>
        <p:spPr bwMode="auto">
          <a:xfrm>
            <a:off x="4419600" y="1920240"/>
            <a:ext cx="533400" cy="304800"/>
          </a:xfrm>
          <a:prstGeom prst="rect">
            <a:avLst/>
          </a:prstGeom>
          <a:noFill/>
          <a:ln w="9525">
            <a:noFill/>
            <a:miter lim="800000"/>
            <a:headEnd/>
            <a:tailEnd/>
          </a:ln>
        </p:spPr>
        <p:txBody>
          <a:bodyPr>
            <a:spAutoFit/>
          </a:bodyPr>
          <a:lstStyle/>
          <a:p>
            <a:pPr algn="ctr"/>
            <a:r>
              <a:rPr lang="en-US" sz="1400" b="1" dirty="0" smtClean="0"/>
              <a:t> ***</a:t>
            </a:r>
            <a:endParaRPr lang="en-US" sz="1400" b="1" dirty="0"/>
          </a:p>
        </p:txBody>
      </p:sp>
      <p:sp>
        <p:nvSpPr>
          <p:cNvPr id="54285" name="Text Box 10"/>
          <p:cNvSpPr txBox="1">
            <a:spLocks noChangeArrowheads="1"/>
          </p:cNvSpPr>
          <p:nvPr/>
        </p:nvSpPr>
        <p:spPr bwMode="auto">
          <a:xfrm>
            <a:off x="7138194" y="2423160"/>
            <a:ext cx="560388" cy="304800"/>
          </a:xfrm>
          <a:prstGeom prst="rect">
            <a:avLst/>
          </a:prstGeom>
          <a:noFill/>
          <a:ln w="9525">
            <a:noFill/>
            <a:miter lim="800000"/>
            <a:headEnd/>
            <a:tailEnd/>
          </a:ln>
        </p:spPr>
        <p:txBody>
          <a:bodyPr>
            <a:spAutoFit/>
          </a:bodyPr>
          <a:lstStyle/>
          <a:p>
            <a:pPr algn="ctr"/>
            <a:r>
              <a:rPr lang="en-US" sz="1400" b="1" dirty="0"/>
              <a:t>***</a:t>
            </a:r>
          </a:p>
        </p:txBody>
      </p:sp>
      <p:sp>
        <p:nvSpPr>
          <p:cNvPr id="54286" name="Text Box 10"/>
          <p:cNvSpPr txBox="1">
            <a:spLocks noChangeArrowheads="1"/>
          </p:cNvSpPr>
          <p:nvPr/>
        </p:nvSpPr>
        <p:spPr bwMode="auto">
          <a:xfrm>
            <a:off x="6939915" y="1380744"/>
            <a:ext cx="438150" cy="304800"/>
          </a:xfrm>
          <a:prstGeom prst="rect">
            <a:avLst/>
          </a:prstGeom>
          <a:noFill/>
          <a:ln w="9525">
            <a:noFill/>
            <a:miter lim="800000"/>
            <a:headEnd/>
            <a:tailEnd/>
          </a:ln>
        </p:spPr>
        <p:txBody>
          <a:bodyPr>
            <a:spAutoFit/>
          </a:bodyPr>
          <a:lstStyle/>
          <a:p>
            <a:pPr algn="ctr"/>
            <a:r>
              <a:rPr lang="en-US" sz="1400" b="1" dirty="0"/>
              <a:t>***</a:t>
            </a:r>
          </a:p>
        </p:txBody>
      </p:sp>
      <p:sp>
        <p:nvSpPr>
          <p:cNvPr id="54287" name="Text Box 10"/>
          <p:cNvSpPr txBox="1">
            <a:spLocks noChangeArrowheads="1"/>
          </p:cNvSpPr>
          <p:nvPr/>
        </p:nvSpPr>
        <p:spPr bwMode="auto">
          <a:xfrm>
            <a:off x="6934200" y="2852928"/>
            <a:ext cx="685800" cy="304800"/>
          </a:xfrm>
          <a:prstGeom prst="rect">
            <a:avLst/>
          </a:prstGeom>
          <a:noFill/>
          <a:ln w="9525">
            <a:noFill/>
            <a:miter lim="800000"/>
            <a:headEnd/>
            <a:tailEnd/>
          </a:ln>
        </p:spPr>
        <p:txBody>
          <a:bodyPr>
            <a:spAutoFit/>
          </a:bodyPr>
          <a:lstStyle/>
          <a:p>
            <a:pPr algn="ctr"/>
            <a:r>
              <a:rPr lang="en-US" sz="1400" b="1" dirty="0" smtClean="0"/>
              <a:t>***</a:t>
            </a:r>
            <a:endParaRPr lang="en-US" sz="1400" b="1" dirty="0"/>
          </a:p>
        </p:txBody>
      </p:sp>
      <p:sp>
        <p:nvSpPr>
          <p:cNvPr id="54288" name="Text Box 10"/>
          <p:cNvSpPr txBox="1">
            <a:spLocks noChangeArrowheads="1"/>
          </p:cNvSpPr>
          <p:nvPr/>
        </p:nvSpPr>
        <p:spPr bwMode="auto">
          <a:xfrm>
            <a:off x="952182" y="5632704"/>
            <a:ext cx="473075" cy="304800"/>
          </a:xfrm>
          <a:prstGeom prst="rect">
            <a:avLst/>
          </a:prstGeom>
          <a:noFill/>
          <a:ln w="9525">
            <a:noFill/>
            <a:miter lim="800000"/>
            <a:headEnd/>
            <a:tailEnd/>
          </a:ln>
        </p:spPr>
        <p:txBody>
          <a:bodyPr>
            <a:spAutoFit/>
          </a:bodyPr>
          <a:lstStyle/>
          <a:p>
            <a:pPr algn="ctr"/>
            <a:r>
              <a:rPr lang="en-US" sz="1400" b="1" dirty="0"/>
              <a:t>***</a:t>
            </a:r>
          </a:p>
        </p:txBody>
      </p:sp>
      <p:sp>
        <p:nvSpPr>
          <p:cNvPr id="54289" name="Text Box 10"/>
          <p:cNvSpPr txBox="1">
            <a:spLocks noChangeArrowheads="1"/>
          </p:cNvSpPr>
          <p:nvPr/>
        </p:nvSpPr>
        <p:spPr bwMode="auto">
          <a:xfrm>
            <a:off x="8069580" y="1600200"/>
            <a:ext cx="457200" cy="304800"/>
          </a:xfrm>
          <a:prstGeom prst="rect">
            <a:avLst/>
          </a:prstGeom>
          <a:noFill/>
          <a:ln w="9525">
            <a:noFill/>
            <a:miter lim="800000"/>
            <a:headEnd/>
            <a:tailEnd/>
          </a:ln>
        </p:spPr>
        <p:txBody>
          <a:bodyPr>
            <a:spAutoFit/>
          </a:bodyPr>
          <a:lstStyle/>
          <a:p>
            <a:pPr algn="ctr"/>
            <a:r>
              <a:rPr lang="en-US" sz="1400" b="1" dirty="0"/>
              <a:t>***</a:t>
            </a:r>
          </a:p>
        </p:txBody>
      </p:sp>
      <p:sp>
        <p:nvSpPr>
          <p:cNvPr id="54290" name="Text Box 10"/>
          <p:cNvSpPr txBox="1">
            <a:spLocks noChangeArrowheads="1"/>
          </p:cNvSpPr>
          <p:nvPr/>
        </p:nvSpPr>
        <p:spPr bwMode="auto">
          <a:xfrm>
            <a:off x="868997" y="1399032"/>
            <a:ext cx="609600" cy="274320"/>
          </a:xfrm>
          <a:prstGeom prst="rect">
            <a:avLst/>
          </a:prstGeom>
          <a:noFill/>
          <a:ln w="9525">
            <a:noFill/>
            <a:miter lim="800000"/>
            <a:headEnd/>
            <a:tailEnd/>
          </a:ln>
        </p:spPr>
        <p:txBody>
          <a:bodyPr>
            <a:spAutoFit/>
          </a:bodyPr>
          <a:lstStyle/>
          <a:p>
            <a:pPr algn="ctr"/>
            <a:r>
              <a:rPr lang="en-US" sz="1400" b="1" dirty="0" smtClean="0"/>
              <a:t>***</a:t>
            </a:r>
            <a:endParaRPr lang="en-US" sz="1400" b="1" dirty="0"/>
          </a:p>
        </p:txBody>
      </p:sp>
      <p:sp>
        <p:nvSpPr>
          <p:cNvPr id="5427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BFDA568-575D-41A8-A134-3DA7D16BFA1E}" type="slidenum">
              <a:rPr lang="en-US" sz="1200">
                <a:solidFill>
                  <a:srgbClr val="898989"/>
                </a:solidFill>
                <a:latin typeface="Calibri" pitchFamily="34" charset="0"/>
              </a:rPr>
              <a:pPr algn="r"/>
              <a:t>20</a:t>
            </a:fld>
            <a:endParaRPr lang="en-US" sz="1200">
              <a:solidFill>
                <a:srgbClr val="898989"/>
              </a:solidFill>
              <a:latin typeface="Calibri" pitchFamily="34" charset="0"/>
            </a:endParaRPr>
          </a:p>
        </p:txBody>
      </p:sp>
      <p:sp>
        <p:nvSpPr>
          <p:cNvPr id="25" name="Text Box 10"/>
          <p:cNvSpPr txBox="1">
            <a:spLocks noChangeArrowheads="1"/>
          </p:cNvSpPr>
          <p:nvPr/>
        </p:nvSpPr>
        <p:spPr bwMode="auto">
          <a:xfrm>
            <a:off x="6291072" y="3108960"/>
            <a:ext cx="461963" cy="304800"/>
          </a:xfrm>
          <a:prstGeom prst="rect">
            <a:avLst/>
          </a:prstGeom>
          <a:noFill/>
          <a:ln w="9525">
            <a:noFill/>
            <a:miter lim="800000"/>
            <a:headEnd/>
            <a:tailEnd/>
          </a:ln>
        </p:spPr>
        <p:txBody>
          <a:bodyPr>
            <a:spAutoFit/>
          </a:bodyPr>
          <a:lstStyle/>
          <a:p>
            <a:r>
              <a:rPr lang="en-US" sz="1400" b="1" dirty="0" smtClean="0"/>
              <a:t> ***</a:t>
            </a:r>
            <a:endParaRPr lang="en-US" sz="1400" b="1" dirty="0"/>
          </a:p>
        </p:txBody>
      </p:sp>
      <p:sp>
        <p:nvSpPr>
          <p:cNvPr id="22" name="TextBox 21"/>
          <p:cNvSpPr txBox="1"/>
          <p:nvPr/>
        </p:nvSpPr>
        <p:spPr>
          <a:xfrm>
            <a:off x="2209800" y="5226784"/>
            <a:ext cx="6934200" cy="1631216"/>
          </a:xfrm>
          <a:prstGeom prst="rect">
            <a:avLst/>
          </a:prstGeom>
          <a:solidFill>
            <a:schemeClr val="bg1">
              <a:lumMod val="85000"/>
            </a:schemeClr>
          </a:solidFill>
          <a:ln w="12700">
            <a:solidFill>
              <a:schemeClr val="tx1"/>
            </a:solidFill>
          </a:ln>
        </p:spPr>
        <p:txBody>
          <a:bodyPr wrap="square" rtlCol="0">
            <a:spAutoFit/>
          </a:bodyPr>
          <a:lstStyle/>
          <a:p>
            <a:r>
              <a:rPr lang="en-US" sz="2000" b="1" dirty="0" smtClean="0"/>
              <a:t>   Maine	      New Hampshire	  Vermont</a:t>
            </a:r>
          </a:p>
          <a:p>
            <a:r>
              <a:rPr lang="en-US" sz="2000" b="1" dirty="0" smtClean="0"/>
              <a:t>   New York 	      Pennsylvania	  Ohio</a:t>
            </a:r>
          </a:p>
          <a:p>
            <a:r>
              <a:rPr lang="en-US" sz="2000" b="1" dirty="0" smtClean="0"/>
              <a:t>   Michigan	      Minnesota		  North Dakota</a:t>
            </a:r>
            <a:endParaRPr lang="en-US" sz="2000" b="1" dirty="0"/>
          </a:p>
          <a:p>
            <a:r>
              <a:rPr lang="en-US" sz="2000" b="1" dirty="0" smtClean="0"/>
              <a:t>   Montana	      Idaho		  Washington</a:t>
            </a:r>
          </a:p>
          <a:p>
            <a:r>
              <a:rPr lang="en-US" sz="2000" b="1" dirty="0" smtClean="0"/>
              <a:t>   Alaska</a:t>
            </a:r>
            <a:endParaRPr lang="en-US" sz="2000" b="1" dirty="0"/>
          </a:p>
        </p:txBody>
      </p:sp>
    </p:spTree>
    <p:extLst>
      <p:ext uri="{BB962C8B-B14F-4D97-AF65-F5344CB8AC3E}">
        <p14:creationId xmlns:p14="http://schemas.microsoft.com/office/powerpoint/2010/main" val="5221939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632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1FDCE35-699C-4010-82AC-52F1669B191C}" type="slidenum">
              <a:rPr lang="en-US" sz="1200">
                <a:solidFill>
                  <a:srgbClr val="898989"/>
                </a:solidFill>
                <a:latin typeface="Calibri" pitchFamily="34" charset="0"/>
              </a:rPr>
              <a:pPr algn="r"/>
              <a:t>21</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8370"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Calibri" pitchFamily="34" charset="0"/>
              </a:rPr>
              <a:t>Question </a:t>
            </a:r>
            <a:r>
              <a:rPr lang="en-US" sz="2000" b="1" dirty="0" smtClean="0">
                <a:latin typeface="Calibri" pitchFamily="34" charset="0"/>
              </a:rPr>
              <a:t>#92</a:t>
            </a:r>
            <a:endParaRPr lang="en-US" sz="2000" b="1" dirty="0">
              <a:latin typeface="Calibri" pitchFamily="34" charset="0"/>
            </a:endParaRPr>
          </a:p>
        </p:txBody>
      </p:sp>
      <p:sp>
        <p:nvSpPr>
          <p:cNvPr id="5837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BCC2FCF-26BA-4754-832E-AED0E205112E}" type="slidenum">
              <a:rPr lang="en-US" sz="1200">
                <a:solidFill>
                  <a:srgbClr val="898989"/>
                </a:solidFill>
                <a:latin typeface="Calibri" pitchFamily="34" charset="0"/>
              </a:rPr>
              <a:pPr algn="r"/>
              <a:t>22</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0DC8BB8-88B8-440E-913C-CE661976979C}" type="slidenum">
              <a:rPr lang="en-US" sz="1200">
                <a:solidFill>
                  <a:srgbClr val="898989"/>
                </a:solidFill>
                <a:latin typeface="Calibri" pitchFamily="34" charset="0"/>
              </a:rPr>
              <a:pPr algn="r"/>
              <a:t>23</a:t>
            </a:fld>
            <a:endParaRPr lang="en-US" sz="1200">
              <a:solidFill>
                <a:srgbClr val="898989"/>
              </a:solidFill>
              <a:latin typeface="Calibri" pitchFamily="34" charset="0"/>
            </a:endParaRPr>
          </a:p>
        </p:txBody>
      </p:sp>
      <p:pic>
        <p:nvPicPr>
          <p:cNvPr id="60418" name="Picture 4" descr="Gadsden Purchase - wiki crop"/>
          <p:cNvPicPr>
            <a:picLocks noChangeAspect="1" noChangeArrowheads="1"/>
          </p:cNvPicPr>
          <p:nvPr/>
        </p:nvPicPr>
        <p:blipFill>
          <a:blip r:embed="rId3" cstate="print"/>
          <a:srcRect/>
          <a:stretch>
            <a:fillRect/>
          </a:stretch>
        </p:blipFill>
        <p:spPr bwMode="auto">
          <a:xfrm>
            <a:off x="1371600" y="914400"/>
            <a:ext cx="6307138" cy="5583238"/>
          </a:xfrm>
          <a:prstGeom prst="rect">
            <a:avLst/>
          </a:prstGeom>
          <a:solidFill>
            <a:schemeClr val="accent1">
              <a:lumMod val="60000"/>
              <a:lumOff val="40000"/>
            </a:schemeClr>
          </a:solidFill>
          <a:ln w="9525">
            <a:noFill/>
            <a:miter lim="800000"/>
            <a:headEnd/>
            <a:tailEnd/>
          </a:ln>
        </p:spPr>
      </p:pic>
      <p:sp>
        <p:nvSpPr>
          <p:cNvPr id="6" name="Text Box 5"/>
          <p:cNvSpPr txBox="1">
            <a:spLocks noChangeArrowheads="1"/>
          </p:cNvSpPr>
          <p:nvPr/>
        </p:nvSpPr>
        <p:spPr bwMode="auto">
          <a:xfrm>
            <a:off x="1371600" y="152400"/>
            <a:ext cx="6307138"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The U.S.-Mexico Border</a:t>
            </a:r>
          </a:p>
        </p:txBody>
      </p:sp>
      <p:sp>
        <p:nvSpPr>
          <p:cNvPr id="2" name="TextBox 1"/>
          <p:cNvSpPr txBox="1"/>
          <p:nvPr/>
        </p:nvSpPr>
        <p:spPr>
          <a:xfrm rot="180000">
            <a:off x="5639871" y="3862676"/>
            <a:ext cx="1452338" cy="861774"/>
          </a:xfrm>
          <a:prstGeom prst="rect">
            <a:avLst/>
          </a:prstGeom>
          <a:solidFill>
            <a:srgbClr val="82C1FA"/>
          </a:solidFill>
        </p:spPr>
        <p:txBody>
          <a:bodyPr wrap="square" rtlCol="0">
            <a:spAutoFit/>
          </a:bodyPr>
          <a:lstStyle/>
          <a:p>
            <a:endParaRPr lang="en-US" sz="600" b="1" dirty="0" smtClean="0">
              <a:latin typeface="+mj-lt"/>
            </a:endParaRPr>
          </a:p>
          <a:p>
            <a:r>
              <a:rPr lang="en-US" sz="2400" b="1" dirty="0" smtClean="0">
                <a:latin typeface="+mj-lt"/>
              </a:rPr>
              <a:t>    </a:t>
            </a:r>
            <a:r>
              <a:rPr lang="en-US" sz="2000" b="1" dirty="0" smtClean="0">
                <a:latin typeface="+mj-lt"/>
              </a:rPr>
              <a:t>Texas     </a:t>
            </a:r>
            <a:endParaRPr lang="en-US" sz="2400" b="1" dirty="0" smtClean="0">
              <a:latin typeface="+mj-lt"/>
            </a:endParaRPr>
          </a:p>
          <a:p>
            <a:endParaRPr lang="en-US" sz="1000" b="1" dirty="0" smtClean="0">
              <a:latin typeface="+mj-lt"/>
            </a:endParaRPr>
          </a:p>
          <a:p>
            <a:endParaRPr lang="en-US" sz="1000" b="1" dirty="0">
              <a:latin typeface="+mj-lt"/>
            </a:endParaRPr>
          </a:p>
        </p:txBody>
      </p:sp>
      <p:sp>
        <p:nvSpPr>
          <p:cNvPr id="7" name="TextBox 6"/>
          <p:cNvSpPr txBox="1"/>
          <p:nvPr/>
        </p:nvSpPr>
        <p:spPr>
          <a:xfrm rot="180000">
            <a:off x="4494935" y="3071305"/>
            <a:ext cx="960006" cy="707886"/>
          </a:xfrm>
          <a:prstGeom prst="rect">
            <a:avLst/>
          </a:prstGeom>
          <a:solidFill>
            <a:schemeClr val="bg2"/>
          </a:solidFill>
          <a:effectLst>
            <a:softEdge rad="101600"/>
          </a:effectLst>
        </p:spPr>
        <p:txBody>
          <a:bodyPr wrap="none" rtlCol="0">
            <a:spAutoFit/>
          </a:bodyPr>
          <a:lstStyle/>
          <a:p>
            <a:pPr algn="ctr"/>
            <a:r>
              <a:rPr lang="en-US" sz="2000" b="1" dirty="0" smtClean="0">
                <a:latin typeface="+mj-lt"/>
              </a:rPr>
              <a:t>New </a:t>
            </a:r>
          </a:p>
          <a:p>
            <a:pPr algn="ctr"/>
            <a:r>
              <a:rPr lang="en-US" sz="2000" b="1" dirty="0" smtClean="0">
                <a:latin typeface="+mj-lt"/>
              </a:rPr>
              <a:t>Mexico</a:t>
            </a:r>
            <a:endParaRPr lang="en-US" sz="900" b="1" dirty="0" smtClean="0">
              <a:latin typeface="+mj-lt"/>
            </a:endParaRPr>
          </a:p>
        </p:txBody>
      </p:sp>
      <p:sp>
        <p:nvSpPr>
          <p:cNvPr id="8" name="TextBox 7"/>
          <p:cNvSpPr txBox="1"/>
          <p:nvPr/>
        </p:nvSpPr>
        <p:spPr>
          <a:xfrm rot="180000">
            <a:off x="3377268" y="3059537"/>
            <a:ext cx="994631" cy="400110"/>
          </a:xfrm>
          <a:prstGeom prst="rect">
            <a:avLst/>
          </a:prstGeom>
          <a:solidFill>
            <a:schemeClr val="bg2"/>
          </a:solidFill>
        </p:spPr>
        <p:txBody>
          <a:bodyPr wrap="none" rtlCol="0">
            <a:spAutoFit/>
          </a:bodyPr>
          <a:lstStyle/>
          <a:p>
            <a:pPr algn="ctr"/>
            <a:r>
              <a:rPr lang="en-US" sz="2000" b="1" dirty="0" smtClean="0">
                <a:latin typeface="+mj-lt"/>
              </a:rPr>
              <a:t>Arizona</a:t>
            </a:r>
            <a:endParaRPr lang="en-US" sz="900" b="1" dirty="0" smtClean="0">
              <a:latin typeface="+mj-lt"/>
            </a:endParaRPr>
          </a:p>
        </p:txBody>
      </p:sp>
      <p:sp>
        <p:nvSpPr>
          <p:cNvPr id="9" name="TextBox 8"/>
          <p:cNvSpPr txBox="1"/>
          <p:nvPr/>
        </p:nvSpPr>
        <p:spPr>
          <a:xfrm rot="420000">
            <a:off x="2013128" y="2607685"/>
            <a:ext cx="1204424" cy="400110"/>
          </a:xfrm>
          <a:prstGeom prst="rect">
            <a:avLst/>
          </a:prstGeom>
          <a:solidFill>
            <a:schemeClr val="bg2"/>
          </a:solidFill>
          <a:effectLst>
            <a:softEdge rad="127000"/>
          </a:effectLst>
        </p:spPr>
        <p:txBody>
          <a:bodyPr wrap="square" rtlCol="0">
            <a:spAutoFit/>
          </a:bodyPr>
          <a:lstStyle/>
          <a:p>
            <a:pPr algn="ctr"/>
            <a:r>
              <a:rPr lang="en-US" sz="2000" b="1" dirty="0" smtClean="0">
                <a:latin typeface="+mj-lt"/>
              </a:rPr>
              <a:t>California</a:t>
            </a:r>
            <a:endParaRPr lang="en-US" sz="900" b="1" dirty="0" smtClean="0">
              <a:latin typeface="+mj-lt"/>
            </a:endParaRPr>
          </a:p>
        </p:txBody>
      </p:sp>
      <p:sp>
        <p:nvSpPr>
          <p:cNvPr id="3" name="Rectangle 2"/>
          <p:cNvSpPr/>
          <p:nvPr/>
        </p:nvSpPr>
        <p:spPr>
          <a:xfrm>
            <a:off x="6629400" y="4191000"/>
            <a:ext cx="833162" cy="659437"/>
          </a:xfrm>
          <a:prstGeom prst="rect">
            <a:avLst/>
          </a:prstGeom>
          <a:solidFill>
            <a:srgbClr val="82C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61115" y="3781158"/>
            <a:ext cx="457200" cy="329718"/>
          </a:xfrm>
          <a:prstGeom prst="rect">
            <a:avLst/>
          </a:prstGeom>
          <a:solidFill>
            <a:srgbClr val="82C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458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246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CF531AE-432A-4973-A6AF-BBF0BD634151}" type="slidenum">
              <a:rPr lang="en-US" sz="1200">
                <a:solidFill>
                  <a:srgbClr val="898989"/>
                </a:solidFill>
                <a:latin typeface="Calibri" pitchFamily="34" charset="0"/>
              </a:rPr>
              <a:pPr algn="r"/>
              <a:t>24</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4514"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Calibri" pitchFamily="34" charset="0"/>
              </a:rPr>
              <a:t>Question </a:t>
            </a:r>
            <a:r>
              <a:rPr lang="en-US" sz="2000" b="1" dirty="0" smtClean="0">
                <a:latin typeface="Calibri" pitchFamily="34" charset="0"/>
              </a:rPr>
              <a:t>#93</a:t>
            </a:r>
            <a:endParaRPr lang="en-US" sz="2000" b="1" dirty="0">
              <a:latin typeface="Calibri" pitchFamily="34" charset="0"/>
            </a:endParaRPr>
          </a:p>
        </p:txBody>
      </p:sp>
      <p:sp>
        <p:nvSpPr>
          <p:cNvPr id="6451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73E7EFB-F583-488D-842A-FA2F064B96CD}" type="slidenum">
              <a:rPr lang="en-US" sz="1200">
                <a:solidFill>
                  <a:srgbClr val="898989"/>
                </a:solidFill>
                <a:latin typeface="Calibri" pitchFamily="34" charset="0"/>
              </a:rPr>
              <a:pPr algn="r"/>
              <a:t>25</a:t>
            </a:fld>
            <a:endParaRPr lang="en-US" sz="1200">
              <a:solidFill>
                <a:srgbClr val="898989"/>
              </a:solidFill>
              <a:latin typeface="Calibri"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7" descr="HD_DCviewC1861z"/>
          <p:cNvPicPr>
            <a:picLocks noChangeAspect="1" noChangeArrowheads="1"/>
          </p:cNvPicPr>
          <p:nvPr/>
        </p:nvPicPr>
        <p:blipFill>
          <a:blip r:embed="rId3" cstate="print"/>
          <a:srcRect/>
          <a:stretch>
            <a:fillRect/>
          </a:stretch>
        </p:blipFill>
        <p:spPr bwMode="auto">
          <a:xfrm>
            <a:off x="166490" y="990600"/>
            <a:ext cx="8748910" cy="5548312"/>
          </a:xfrm>
          <a:prstGeom prst="rect">
            <a:avLst/>
          </a:prstGeom>
          <a:noFill/>
          <a:ln w="9525">
            <a:noFill/>
            <a:miter lim="800000"/>
            <a:headEnd/>
            <a:tailEnd/>
          </a:ln>
        </p:spPr>
      </p:pic>
      <p:sp>
        <p:nvSpPr>
          <p:cNvPr id="6656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6E26513-7B85-49F3-865D-84EA0B356352}" type="slidenum">
              <a:rPr lang="en-US" sz="1200">
                <a:solidFill>
                  <a:srgbClr val="898989"/>
                </a:solidFill>
                <a:latin typeface="Calibri" pitchFamily="34" charset="0"/>
              </a:rPr>
              <a:pPr algn="r"/>
              <a:t>26</a:t>
            </a:fld>
            <a:endParaRPr lang="en-US" sz="1200">
              <a:solidFill>
                <a:srgbClr val="898989"/>
              </a:solidFill>
              <a:latin typeface="Calibri" pitchFamily="34" charset="0"/>
            </a:endParaRPr>
          </a:p>
        </p:txBody>
      </p:sp>
      <p:sp>
        <p:nvSpPr>
          <p:cNvPr id="66564" name="Text Box 7"/>
          <p:cNvSpPr txBox="1">
            <a:spLocks noChangeArrowheads="1"/>
          </p:cNvSpPr>
          <p:nvPr/>
        </p:nvSpPr>
        <p:spPr bwMode="auto">
          <a:xfrm>
            <a:off x="6324600" y="6308080"/>
            <a:ext cx="2819400" cy="230832"/>
          </a:xfrm>
          <a:prstGeom prst="rect">
            <a:avLst/>
          </a:prstGeom>
          <a:noFill/>
          <a:ln w="9525">
            <a:noFill/>
            <a:miter lim="800000"/>
            <a:headEnd/>
            <a:tailEnd/>
          </a:ln>
        </p:spPr>
        <p:txBody>
          <a:bodyPr wrap="square">
            <a:spAutoFit/>
          </a:bodyPr>
          <a:lstStyle/>
          <a:p>
            <a:r>
              <a:rPr lang="en-US" sz="900" dirty="0">
                <a:solidFill>
                  <a:schemeClr val="bg1"/>
                </a:solidFill>
                <a:latin typeface="Calibri" pitchFamily="34" charset="0"/>
              </a:rPr>
              <a:t>Source: Brady-Handy Collection, Library of Congress</a:t>
            </a:r>
          </a:p>
        </p:txBody>
      </p:sp>
      <p:sp>
        <p:nvSpPr>
          <p:cNvPr id="8" name="Title 1"/>
          <p:cNvSpPr txBox="1">
            <a:spLocks/>
          </p:cNvSpPr>
          <p:nvPr/>
        </p:nvSpPr>
        <p:spPr>
          <a:xfrm>
            <a:off x="166490" y="159657"/>
            <a:ext cx="874891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Washington D.C.</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90" y="4650537"/>
            <a:ext cx="2618510" cy="1920240"/>
          </a:xfrm>
          <a:prstGeom prst="rect">
            <a:avLst/>
          </a:prstGeom>
        </p:spPr>
      </p:pic>
    </p:spTree>
    <p:extLst>
      <p:ext uri="{BB962C8B-B14F-4D97-AF65-F5344CB8AC3E}">
        <p14:creationId xmlns:p14="http://schemas.microsoft.com/office/powerpoint/2010/main" val="1292288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861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A684471-58ED-46CB-959A-53874C9D073A}" type="slidenum">
              <a:rPr lang="en-US" sz="1200">
                <a:solidFill>
                  <a:srgbClr val="898989"/>
                </a:solidFill>
                <a:latin typeface="Calibri" pitchFamily="34" charset="0"/>
              </a:rPr>
              <a:pPr algn="r"/>
              <a:t>27</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0658"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Calibri" pitchFamily="34" charset="0"/>
              </a:rPr>
              <a:t>Question </a:t>
            </a:r>
            <a:r>
              <a:rPr lang="en-US" sz="2000" b="1" dirty="0" smtClean="0">
                <a:latin typeface="Calibri" pitchFamily="34" charset="0"/>
              </a:rPr>
              <a:t>#94</a:t>
            </a:r>
            <a:endParaRPr lang="en-US" sz="2000" b="1" dirty="0">
              <a:latin typeface="Calibri" pitchFamily="34" charset="0"/>
            </a:endParaRPr>
          </a:p>
        </p:txBody>
      </p:sp>
      <p:sp>
        <p:nvSpPr>
          <p:cNvPr id="7065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347DE24-C597-4E01-A956-8D772AB6F0BA}" type="slidenum">
              <a:rPr lang="en-US" sz="1200">
                <a:solidFill>
                  <a:srgbClr val="898989"/>
                </a:solidFill>
                <a:latin typeface="Calibri" pitchFamily="34" charset="0"/>
              </a:rPr>
              <a:pPr algn="r"/>
              <a:t>28</a:t>
            </a:fld>
            <a:endParaRPr lang="en-US" sz="1200">
              <a:solidFill>
                <a:srgbClr val="898989"/>
              </a:solidFill>
              <a:latin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671" y="687070"/>
            <a:ext cx="8566657" cy="5669280"/>
          </a:xfrm>
          <a:prstGeom prst="rect">
            <a:avLst/>
          </a:prstGeom>
        </p:spPr>
      </p:pic>
      <p:sp>
        <p:nvSpPr>
          <p:cNvPr id="7270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0A8C4DD-EBDB-4F6B-95E7-40CB5B0D09A6}" type="slidenum">
              <a:rPr lang="en-US" sz="1200">
                <a:solidFill>
                  <a:srgbClr val="898989"/>
                </a:solidFill>
                <a:latin typeface="Calibri" pitchFamily="34" charset="0"/>
              </a:rPr>
              <a:pPr algn="r"/>
              <a:t>29</a:t>
            </a:fld>
            <a:endParaRPr lang="en-US" sz="1200">
              <a:solidFill>
                <a:srgbClr val="898989"/>
              </a:solidFill>
              <a:latin typeface="Calibri" pitchFamily="34" charset="0"/>
            </a:endParaRPr>
          </a:p>
        </p:txBody>
      </p:sp>
      <p:sp>
        <p:nvSpPr>
          <p:cNvPr id="5" name="Text Box 8"/>
          <p:cNvSpPr txBox="1">
            <a:spLocks noChangeArrowheads="1"/>
          </p:cNvSpPr>
          <p:nvPr/>
        </p:nvSpPr>
        <p:spPr bwMode="auto">
          <a:xfrm>
            <a:off x="288671" y="228600"/>
            <a:ext cx="8566657" cy="707886"/>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000" b="1" dirty="0">
                <a:latin typeface="Calibri" pitchFamily="34" charset="0"/>
              </a:rPr>
              <a:t>The Statue of </a:t>
            </a:r>
            <a:r>
              <a:rPr lang="en-US" sz="4000" b="1" dirty="0" smtClean="0">
                <a:latin typeface="Calibri" pitchFamily="34" charset="0"/>
              </a:rPr>
              <a:t>Liberty</a:t>
            </a:r>
            <a:endParaRPr lang="en-US" sz="4400" b="1" dirty="0">
              <a:latin typeface="Calibri" pitchFamily="34" charset="0"/>
            </a:endParaRPr>
          </a:p>
        </p:txBody>
      </p:sp>
    </p:spTree>
    <p:extLst>
      <p:ext uri="{BB962C8B-B14F-4D97-AF65-F5344CB8AC3E}">
        <p14:creationId xmlns:p14="http://schemas.microsoft.com/office/powerpoint/2010/main" val="907258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4D4E2CE-476C-4A15-9B19-5C3453C7F812}" type="slidenum">
              <a:rPr lang="en-US" sz="1200">
                <a:solidFill>
                  <a:schemeClr val="tx1">
                    <a:tint val="75000"/>
                  </a:schemeClr>
                </a:solidFill>
                <a:latin typeface="+mn-lt"/>
              </a:rPr>
              <a:pPr algn="r" fontAlgn="auto">
                <a:spcBef>
                  <a:spcPts val="0"/>
                </a:spcBef>
                <a:spcAft>
                  <a:spcPts val="0"/>
                </a:spcAft>
                <a:defRPr/>
              </a:pPr>
              <a:t>3</a:t>
            </a:fld>
            <a:endParaRPr lang="en-US" sz="1200">
              <a:solidFill>
                <a:schemeClr val="tx1">
                  <a:tint val="75000"/>
                </a:schemeClr>
              </a:solidFill>
              <a:latin typeface="+mn-lt"/>
            </a:endParaRPr>
          </a:p>
        </p:txBody>
      </p:sp>
      <p:sp>
        <p:nvSpPr>
          <p:cNvPr id="41987" name="Text Box 4"/>
          <p:cNvSpPr txBox="1">
            <a:spLocks noChangeArrowheads="1"/>
          </p:cNvSpPr>
          <p:nvPr/>
        </p:nvSpPr>
        <p:spPr bwMode="auto">
          <a:xfrm>
            <a:off x="533400" y="228600"/>
            <a:ext cx="8077200" cy="701675"/>
          </a:xfrm>
          <a:prstGeom prst="rect">
            <a:avLst/>
          </a:prstGeom>
          <a:noFill/>
          <a:ln w="9525">
            <a:noFill/>
            <a:miter lim="800000"/>
            <a:headEnd/>
            <a:tailEnd/>
          </a:ln>
        </p:spPr>
        <p:txBody>
          <a:bodyPr>
            <a:spAutoFit/>
          </a:bodyPr>
          <a:lstStyle/>
          <a:p>
            <a:pPr algn="ctr"/>
            <a:endParaRPr lang="en-US" sz="4000" b="1">
              <a:latin typeface="Calibr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328"/>
            <a:ext cx="9144000" cy="6179343"/>
          </a:xfrm>
          <a:prstGeom prst="rect">
            <a:avLst/>
          </a:prstGeom>
        </p:spPr>
      </p:pic>
      <p:sp>
        <p:nvSpPr>
          <p:cNvPr id="5" name="Title 1"/>
          <p:cNvSpPr txBox="1">
            <a:spLocks/>
          </p:cNvSpPr>
          <p:nvPr/>
        </p:nvSpPr>
        <p:spPr>
          <a:xfrm>
            <a:off x="0" y="7257"/>
            <a:ext cx="91440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12700">
            <a:solidFill>
              <a:schemeClr val="tx1"/>
            </a:solid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Louisiana (1803)</a:t>
            </a:r>
          </a:p>
        </p:txBody>
      </p:sp>
      <p:pic>
        <p:nvPicPr>
          <p:cNvPr id="6" name="Picture 7" descr="jefferson president"/>
          <p:cNvPicPr>
            <a:picLocks noChangeAspect="1" noChangeArrowheads="1"/>
          </p:cNvPicPr>
          <p:nvPr/>
        </p:nvPicPr>
        <p:blipFill>
          <a:blip r:embed="rId4" cstate="print"/>
          <a:srcRect/>
          <a:stretch>
            <a:fillRect/>
          </a:stretch>
        </p:blipFill>
        <p:spPr bwMode="auto">
          <a:xfrm>
            <a:off x="228600" y="4723208"/>
            <a:ext cx="1752600" cy="1752600"/>
          </a:xfrm>
          <a:prstGeom prst="rect">
            <a:avLst/>
          </a:prstGeom>
          <a:noFill/>
          <a:ln w="9525">
            <a:noFill/>
            <a:miter lim="800000"/>
            <a:headEnd/>
            <a:tailEnd/>
          </a:ln>
        </p:spPr>
      </p:pic>
      <p:sp>
        <p:nvSpPr>
          <p:cNvPr id="7" name="Oval 6"/>
          <p:cNvSpPr>
            <a:spLocks noChangeArrowheads="1"/>
          </p:cNvSpPr>
          <p:nvPr/>
        </p:nvSpPr>
        <p:spPr bwMode="auto">
          <a:xfrm rot="3000000">
            <a:off x="1409401" y="1814013"/>
            <a:ext cx="5619513" cy="2321226"/>
          </a:xfrm>
          <a:prstGeom prst="ellipse">
            <a:avLst/>
          </a:prstGeom>
          <a:noFill/>
          <a:ln w="57150">
            <a:solidFill>
              <a:schemeClr val="tx2"/>
            </a:solidFill>
            <a:round/>
            <a:headEnd/>
            <a:tailEnd/>
          </a:ln>
        </p:spPr>
        <p:txBody>
          <a:bodyPr wrap="none" anchor="ctr"/>
          <a:lstStyle/>
          <a:p>
            <a:endParaRPr lang="en-US"/>
          </a:p>
        </p:txBody>
      </p:sp>
    </p:spTree>
    <p:extLst>
      <p:ext uri="{BB962C8B-B14F-4D97-AF65-F5344CB8AC3E}">
        <p14:creationId xmlns:p14="http://schemas.microsoft.com/office/powerpoint/2010/main" val="6001472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475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F11DCFE-D8F7-4C54-B60D-A08B1B7FB7B3}" type="slidenum">
              <a:rPr lang="en-US" sz="1200">
                <a:solidFill>
                  <a:srgbClr val="898989"/>
                </a:solidFill>
                <a:latin typeface="Calibri" pitchFamily="34" charset="0"/>
              </a:rPr>
              <a:pPr algn="r"/>
              <a:t>30</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6802"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Calibri" pitchFamily="34" charset="0"/>
              </a:rPr>
              <a:t>Question </a:t>
            </a:r>
            <a:r>
              <a:rPr lang="en-US" sz="2000" b="1" dirty="0" smtClean="0">
                <a:latin typeface="Calibri" pitchFamily="34" charset="0"/>
              </a:rPr>
              <a:t>#95</a:t>
            </a:r>
            <a:endParaRPr lang="en-US" sz="2000" b="1" dirty="0">
              <a:latin typeface="Calibri" pitchFamily="34" charset="0"/>
            </a:endParaRPr>
          </a:p>
        </p:txBody>
      </p:sp>
      <p:sp>
        <p:nvSpPr>
          <p:cNvPr id="7680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1A8B07E-920A-4D89-A6A6-4B6D09CBF15B}" type="slidenum">
              <a:rPr lang="en-US" sz="1200">
                <a:solidFill>
                  <a:srgbClr val="898989"/>
                </a:solidFill>
                <a:latin typeface="Calibri" pitchFamily="34" charset="0"/>
              </a:rPr>
              <a:pPr algn="r"/>
              <a:t>31</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F42382A-D9EB-4061-843A-E1E993A42741}" type="slidenum">
              <a:rPr lang="en-US" sz="1200">
                <a:solidFill>
                  <a:srgbClr val="898989"/>
                </a:solidFill>
                <a:latin typeface="Calibri" pitchFamily="34" charset="0"/>
              </a:rPr>
              <a:pPr algn="r"/>
              <a:t>32</a:t>
            </a:fld>
            <a:endParaRPr lang="en-US" sz="1200">
              <a:solidFill>
                <a:srgbClr val="898989"/>
              </a:solidFill>
              <a:latin typeface="Calibri" pitchFamily="34" charset="0"/>
            </a:endParaRPr>
          </a:p>
        </p:txBody>
      </p:sp>
      <p:pic>
        <p:nvPicPr>
          <p:cNvPr id="78850" name="Picture 5" descr="f_1795"/>
          <p:cNvPicPr>
            <a:picLocks noChangeAspect="1" noChangeArrowheads="1"/>
          </p:cNvPicPr>
          <p:nvPr/>
        </p:nvPicPr>
        <p:blipFill>
          <a:blip r:embed="rId3" cstate="print"/>
          <a:srcRect/>
          <a:stretch>
            <a:fillRect/>
          </a:stretch>
        </p:blipFill>
        <p:spPr bwMode="auto">
          <a:xfrm>
            <a:off x="2537460" y="2493644"/>
            <a:ext cx="1905000" cy="1152525"/>
          </a:xfrm>
          <a:prstGeom prst="rect">
            <a:avLst/>
          </a:prstGeom>
          <a:noFill/>
          <a:ln w="9525">
            <a:noFill/>
            <a:miter lim="800000"/>
            <a:headEnd/>
            <a:tailEnd/>
          </a:ln>
        </p:spPr>
      </p:pic>
      <p:pic>
        <p:nvPicPr>
          <p:cNvPr id="78851" name="Picture 6" descr="f_1818a"/>
          <p:cNvPicPr>
            <a:picLocks noChangeAspect="1" noChangeArrowheads="1"/>
          </p:cNvPicPr>
          <p:nvPr/>
        </p:nvPicPr>
        <p:blipFill>
          <a:blip r:embed="rId4" cstate="print"/>
          <a:srcRect/>
          <a:stretch>
            <a:fillRect/>
          </a:stretch>
        </p:blipFill>
        <p:spPr bwMode="auto">
          <a:xfrm>
            <a:off x="4686300" y="2507931"/>
            <a:ext cx="1905000" cy="1152525"/>
          </a:xfrm>
          <a:prstGeom prst="rect">
            <a:avLst/>
          </a:prstGeom>
          <a:noFill/>
          <a:ln w="9525">
            <a:noFill/>
            <a:miter lim="800000"/>
            <a:headEnd/>
            <a:tailEnd/>
          </a:ln>
        </p:spPr>
      </p:pic>
      <p:pic>
        <p:nvPicPr>
          <p:cNvPr id="78852" name="Picture 7" descr="f_1818b"/>
          <p:cNvPicPr>
            <a:picLocks noChangeAspect="1" noChangeArrowheads="1"/>
          </p:cNvPicPr>
          <p:nvPr/>
        </p:nvPicPr>
        <p:blipFill>
          <a:blip r:embed="rId5" cstate="print"/>
          <a:srcRect/>
          <a:stretch>
            <a:fillRect/>
          </a:stretch>
        </p:blipFill>
        <p:spPr bwMode="auto">
          <a:xfrm>
            <a:off x="6781800" y="2493644"/>
            <a:ext cx="1905000" cy="1152525"/>
          </a:xfrm>
          <a:prstGeom prst="rect">
            <a:avLst/>
          </a:prstGeom>
          <a:noFill/>
          <a:ln w="9525">
            <a:noFill/>
            <a:miter lim="800000"/>
            <a:headEnd/>
            <a:tailEnd/>
          </a:ln>
        </p:spPr>
      </p:pic>
      <p:pic>
        <p:nvPicPr>
          <p:cNvPr id="78853" name="Picture 8" descr="f_1818c"/>
          <p:cNvPicPr>
            <a:picLocks noChangeAspect="1" noChangeArrowheads="1"/>
          </p:cNvPicPr>
          <p:nvPr/>
        </p:nvPicPr>
        <p:blipFill>
          <a:blip r:embed="rId6" cstate="print"/>
          <a:srcRect/>
          <a:stretch>
            <a:fillRect/>
          </a:stretch>
        </p:blipFill>
        <p:spPr bwMode="auto">
          <a:xfrm>
            <a:off x="6781800" y="1142999"/>
            <a:ext cx="1905000" cy="1152525"/>
          </a:xfrm>
          <a:prstGeom prst="rect">
            <a:avLst/>
          </a:prstGeom>
          <a:noFill/>
          <a:ln w="9525">
            <a:noFill/>
            <a:miter lim="800000"/>
            <a:headEnd/>
            <a:tailEnd/>
          </a:ln>
        </p:spPr>
      </p:pic>
      <p:pic>
        <p:nvPicPr>
          <p:cNvPr id="78854" name="Picture 9" descr="f_32323"/>
          <p:cNvPicPr>
            <a:picLocks noChangeAspect="1" noChangeArrowheads="1"/>
          </p:cNvPicPr>
          <p:nvPr/>
        </p:nvPicPr>
        <p:blipFill>
          <a:blip r:embed="rId7" cstate="print"/>
          <a:srcRect/>
          <a:stretch>
            <a:fillRect/>
          </a:stretch>
        </p:blipFill>
        <p:spPr bwMode="auto">
          <a:xfrm>
            <a:off x="381000" y="1143000"/>
            <a:ext cx="1905000" cy="1190625"/>
          </a:xfrm>
          <a:prstGeom prst="rect">
            <a:avLst/>
          </a:prstGeom>
          <a:noFill/>
          <a:ln w="9525">
            <a:noFill/>
            <a:miter lim="800000"/>
            <a:headEnd/>
            <a:tailEnd/>
          </a:ln>
        </p:spPr>
      </p:pic>
      <p:pic>
        <p:nvPicPr>
          <p:cNvPr id="78855" name="Picture 10" descr="f_betsy"/>
          <p:cNvPicPr>
            <a:picLocks noChangeAspect="1" noChangeArrowheads="1"/>
          </p:cNvPicPr>
          <p:nvPr/>
        </p:nvPicPr>
        <p:blipFill>
          <a:blip r:embed="rId8" cstate="print"/>
          <a:srcRect/>
          <a:stretch>
            <a:fillRect/>
          </a:stretch>
        </p:blipFill>
        <p:spPr bwMode="auto">
          <a:xfrm>
            <a:off x="2537460" y="1143000"/>
            <a:ext cx="1905000" cy="1190625"/>
          </a:xfrm>
          <a:prstGeom prst="rect">
            <a:avLst/>
          </a:prstGeom>
          <a:noFill/>
          <a:ln w="9525">
            <a:noFill/>
            <a:miter lim="800000"/>
            <a:headEnd/>
            <a:tailEnd/>
          </a:ln>
        </p:spPr>
      </p:pic>
      <p:pic>
        <p:nvPicPr>
          <p:cNvPr id="78856" name="Picture 11" descr="f_guilford"/>
          <p:cNvPicPr>
            <a:picLocks noChangeAspect="1" noChangeArrowheads="1"/>
          </p:cNvPicPr>
          <p:nvPr/>
        </p:nvPicPr>
        <p:blipFill>
          <a:blip r:embed="rId9" cstate="print"/>
          <a:srcRect/>
          <a:stretch>
            <a:fillRect/>
          </a:stretch>
        </p:blipFill>
        <p:spPr bwMode="auto">
          <a:xfrm>
            <a:off x="4686300" y="1142997"/>
            <a:ext cx="1905000" cy="1152525"/>
          </a:xfrm>
          <a:prstGeom prst="rect">
            <a:avLst/>
          </a:prstGeom>
          <a:noFill/>
          <a:ln w="9525">
            <a:noFill/>
            <a:miter lim="800000"/>
            <a:headEnd/>
            <a:tailEnd/>
          </a:ln>
        </p:spPr>
      </p:pic>
      <p:pic>
        <p:nvPicPr>
          <p:cNvPr id="78857" name="Picture 12" descr="f_serapis"/>
          <p:cNvPicPr>
            <a:picLocks noChangeAspect="1" noChangeArrowheads="1"/>
          </p:cNvPicPr>
          <p:nvPr/>
        </p:nvPicPr>
        <p:blipFill>
          <a:blip r:embed="rId10" cstate="print"/>
          <a:srcRect/>
          <a:stretch>
            <a:fillRect/>
          </a:stretch>
        </p:blipFill>
        <p:spPr bwMode="auto">
          <a:xfrm>
            <a:off x="381000" y="2493644"/>
            <a:ext cx="1905000" cy="1181100"/>
          </a:xfrm>
          <a:prstGeom prst="rect">
            <a:avLst/>
          </a:prstGeom>
          <a:noFill/>
          <a:ln w="9525">
            <a:noFill/>
            <a:miter lim="800000"/>
            <a:headEnd/>
            <a:tailEnd/>
          </a:ln>
        </p:spPr>
      </p:pic>
      <p:sp>
        <p:nvSpPr>
          <p:cNvPr id="12" name="Text Box 3"/>
          <p:cNvSpPr txBox="1">
            <a:spLocks noChangeArrowheads="1"/>
          </p:cNvSpPr>
          <p:nvPr/>
        </p:nvSpPr>
        <p:spPr bwMode="auto">
          <a:xfrm>
            <a:off x="381000" y="228600"/>
            <a:ext cx="83058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smtClean="0">
                <a:latin typeface="Calibri" pitchFamily="34" charset="0"/>
              </a:rPr>
              <a:t>The U.S. Flag</a:t>
            </a:r>
            <a:endParaRPr lang="en-US" sz="4400" b="1" dirty="0">
              <a:latin typeface="Calibri" pitchFamily="34" charset="0"/>
            </a:endParaRPr>
          </a:p>
        </p:txBody>
      </p:sp>
      <p:pic>
        <p:nvPicPr>
          <p:cNvPr id="1026" name="Picture 2" descr="X:\HPL\Citizenship Lessons 1-11 - CoG\Lesson 11 Integrated Civics - Geography, Symbols, and Holidays (CoG)\images\us-flag.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79231" y="3886200"/>
            <a:ext cx="4109337"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000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089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88C556F-9BF9-46F8-BE08-5443AC38DC3A}" type="slidenum">
              <a:rPr lang="en-US" sz="1200">
                <a:solidFill>
                  <a:srgbClr val="898989"/>
                </a:solidFill>
                <a:latin typeface="Calibri" pitchFamily="34" charset="0"/>
              </a:rPr>
              <a:pPr algn="r"/>
              <a:t>33</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2946"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Calibri" pitchFamily="34" charset="0"/>
              </a:rPr>
              <a:t>Question </a:t>
            </a:r>
            <a:r>
              <a:rPr lang="en-US" sz="2000" b="1" dirty="0" smtClean="0">
                <a:latin typeface="Calibri" pitchFamily="34" charset="0"/>
              </a:rPr>
              <a:t>#96</a:t>
            </a:r>
            <a:endParaRPr lang="en-US" sz="2000" b="1" dirty="0">
              <a:latin typeface="Calibri" pitchFamily="34" charset="0"/>
            </a:endParaRPr>
          </a:p>
        </p:txBody>
      </p:sp>
      <p:sp>
        <p:nvSpPr>
          <p:cNvPr id="8294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CD0FC77-F1E2-404E-A55E-67CC01CF410D}" type="slidenum">
              <a:rPr lang="en-US" sz="1200">
                <a:solidFill>
                  <a:srgbClr val="898989"/>
                </a:solidFill>
                <a:latin typeface="Calibri" pitchFamily="34" charset="0"/>
              </a:rPr>
              <a:pPr algn="r"/>
              <a:t>34</a:t>
            </a:fld>
            <a:endParaRPr lang="en-US" sz="1200">
              <a:solidFill>
                <a:srgbClr val="898989"/>
              </a:solidFill>
              <a:latin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499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5A684DB-C2BC-40A0-9C1E-6A05583F2ED6}" type="slidenum">
              <a:rPr lang="en-US" sz="1200">
                <a:solidFill>
                  <a:srgbClr val="898989"/>
                </a:solidFill>
                <a:latin typeface="Calibri" pitchFamily="34" charset="0"/>
              </a:rPr>
              <a:pPr algn="r"/>
              <a:t>35</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7042"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Calibri" pitchFamily="34" charset="0"/>
              </a:rPr>
              <a:t>Question </a:t>
            </a:r>
            <a:r>
              <a:rPr lang="en-US" sz="2000" b="1" dirty="0" smtClean="0">
                <a:latin typeface="Calibri" pitchFamily="34" charset="0"/>
              </a:rPr>
              <a:t>#97</a:t>
            </a:r>
            <a:endParaRPr lang="en-US" sz="2000" b="1" dirty="0">
              <a:latin typeface="Calibri" pitchFamily="34" charset="0"/>
            </a:endParaRPr>
          </a:p>
        </p:txBody>
      </p:sp>
      <p:sp>
        <p:nvSpPr>
          <p:cNvPr id="8704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D600F83-8DEC-4DC8-BD2A-1B2560D457E0}" type="slidenum">
              <a:rPr lang="en-US" sz="1200">
                <a:solidFill>
                  <a:srgbClr val="898989"/>
                </a:solidFill>
                <a:latin typeface="Calibri" pitchFamily="34" charset="0"/>
              </a:rPr>
              <a:pPr algn="r"/>
              <a:t>36</a:t>
            </a:fld>
            <a:endParaRPr lang="en-US" sz="1200">
              <a:solidFill>
                <a:srgbClr val="898989"/>
              </a:solidFill>
              <a:latin typeface="Calibri"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noChangeArrowheads="1"/>
          </p:cNvPicPr>
          <p:nvPr/>
        </p:nvPicPr>
        <p:blipFill>
          <a:blip r:embed="rId3" cstate="print"/>
          <a:srcRect/>
          <a:stretch>
            <a:fillRect/>
          </a:stretch>
        </p:blipFill>
        <p:spPr bwMode="auto">
          <a:xfrm>
            <a:off x="373380" y="1066800"/>
            <a:ext cx="8382000" cy="5472112"/>
          </a:xfrm>
          <a:prstGeom prst="rect">
            <a:avLst/>
          </a:prstGeom>
          <a:noFill/>
          <a:ln w="9525">
            <a:noFill/>
            <a:miter lim="800000"/>
            <a:headEnd/>
            <a:tailEnd/>
          </a:ln>
        </p:spPr>
      </p:pic>
      <p:sp>
        <p:nvSpPr>
          <p:cNvPr id="89090" name="Content Placeholder 2"/>
          <p:cNvSpPr>
            <a:spLocks noGrp="1"/>
          </p:cNvSpPr>
          <p:nvPr>
            <p:ph idx="1"/>
          </p:nvPr>
        </p:nvSpPr>
        <p:spPr>
          <a:xfrm>
            <a:off x="457200" y="1524000"/>
            <a:ext cx="8229600" cy="4724400"/>
          </a:xfrm>
        </p:spPr>
        <p:txBody>
          <a:bodyPr/>
          <a:lstStyle/>
          <a:p>
            <a:pPr eaLnBrk="1" hangingPunct="1">
              <a:lnSpc>
                <a:spcPct val="80000"/>
              </a:lnSpc>
              <a:buFont typeface="Arial" charset="0"/>
              <a:buNone/>
            </a:pPr>
            <a:r>
              <a:rPr lang="en-US" sz="2800" b="1" dirty="0" smtClean="0"/>
              <a:t>Oh, say, can you see, by the dawn's early light,</a:t>
            </a:r>
          </a:p>
          <a:p>
            <a:pPr eaLnBrk="1" hangingPunct="1">
              <a:lnSpc>
                <a:spcPct val="80000"/>
              </a:lnSpc>
              <a:buFont typeface="Arial" charset="0"/>
              <a:buNone/>
            </a:pPr>
            <a:r>
              <a:rPr lang="en-US" sz="2800" b="1" dirty="0" smtClean="0"/>
              <a:t>What so proudly we </a:t>
            </a:r>
            <a:r>
              <a:rPr lang="en-US" sz="2800" b="1" dirty="0" err="1" smtClean="0"/>
              <a:t>hail'd</a:t>
            </a:r>
            <a:r>
              <a:rPr lang="en-US" sz="2800" b="1" dirty="0" smtClean="0"/>
              <a:t> at the twilight's last gleaming?</a:t>
            </a:r>
          </a:p>
          <a:p>
            <a:pPr eaLnBrk="1" hangingPunct="1">
              <a:lnSpc>
                <a:spcPct val="80000"/>
              </a:lnSpc>
              <a:buFont typeface="Arial" charset="0"/>
              <a:buNone/>
            </a:pPr>
            <a:r>
              <a:rPr lang="en-US" sz="2800" b="1" dirty="0" smtClean="0"/>
              <a:t>Whose broad stripes and bright stars, thro' the perilous fight,</a:t>
            </a:r>
          </a:p>
          <a:p>
            <a:pPr eaLnBrk="1" hangingPunct="1">
              <a:lnSpc>
                <a:spcPct val="80000"/>
              </a:lnSpc>
              <a:buFont typeface="Arial" charset="0"/>
              <a:buNone/>
            </a:pPr>
            <a:r>
              <a:rPr lang="en-US" sz="2800" b="1" dirty="0" smtClean="0"/>
              <a:t>O'er the ramparts we </a:t>
            </a:r>
            <a:r>
              <a:rPr lang="en-US" sz="2800" b="1" dirty="0" err="1" smtClean="0"/>
              <a:t>watch'd</a:t>
            </a:r>
            <a:r>
              <a:rPr lang="en-US" sz="2800" b="1" dirty="0" smtClean="0"/>
              <a:t>, were so gallantly streaming?</a:t>
            </a:r>
          </a:p>
          <a:p>
            <a:pPr eaLnBrk="1" hangingPunct="1">
              <a:lnSpc>
                <a:spcPct val="80000"/>
              </a:lnSpc>
              <a:buFont typeface="Arial" charset="0"/>
              <a:buNone/>
            </a:pPr>
            <a:r>
              <a:rPr lang="en-US" sz="2800" b="1" dirty="0" smtClean="0"/>
              <a:t>And the rockets' red glare, the bombs bursting in air,</a:t>
            </a:r>
          </a:p>
          <a:p>
            <a:pPr eaLnBrk="1" hangingPunct="1">
              <a:lnSpc>
                <a:spcPct val="80000"/>
              </a:lnSpc>
              <a:buFont typeface="Arial" charset="0"/>
              <a:buNone/>
            </a:pPr>
            <a:r>
              <a:rPr lang="en-US" sz="2800" b="1" dirty="0" smtClean="0"/>
              <a:t>Gave proof thro' the night that our flag was still there.</a:t>
            </a:r>
          </a:p>
          <a:p>
            <a:pPr eaLnBrk="1" hangingPunct="1">
              <a:lnSpc>
                <a:spcPct val="80000"/>
              </a:lnSpc>
              <a:buFont typeface="Arial" charset="0"/>
              <a:buNone/>
            </a:pPr>
            <a:r>
              <a:rPr lang="en-US" sz="2800" b="1" dirty="0" smtClean="0"/>
              <a:t>O say, does that star-spangled banner yet wave</a:t>
            </a:r>
          </a:p>
          <a:p>
            <a:pPr eaLnBrk="1" hangingPunct="1">
              <a:lnSpc>
                <a:spcPct val="80000"/>
              </a:lnSpc>
              <a:buFont typeface="Arial" charset="0"/>
              <a:buNone/>
            </a:pPr>
            <a:r>
              <a:rPr lang="en-US" sz="2800" b="1" dirty="0" smtClean="0"/>
              <a:t>O'er the land of the free and the home of the brave?</a:t>
            </a:r>
          </a:p>
        </p:txBody>
      </p:sp>
      <p:sp>
        <p:nvSpPr>
          <p:cNvPr id="8909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17FC708-D4A2-41A4-9133-FBF4378A19BF}" type="slidenum">
              <a:rPr lang="en-US" sz="1200">
                <a:solidFill>
                  <a:srgbClr val="898989"/>
                </a:solidFill>
                <a:latin typeface="Calibri" pitchFamily="34" charset="0"/>
              </a:rPr>
              <a:pPr algn="r"/>
              <a:t>37</a:t>
            </a:fld>
            <a:endParaRPr lang="en-US" sz="1200">
              <a:solidFill>
                <a:srgbClr val="898989"/>
              </a:solidFill>
              <a:latin typeface="Calibri" pitchFamily="34" charset="0"/>
            </a:endParaRPr>
          </a:p>
        </p:txBody>
      </p:sp>
      <p:sp>
        <p:nvSpPr>
          <p:cNvPr id="6" name="Title 1"/>
          <p:cNvSpPr txBox="1">
            <a:spLocks/>
          </p:cNvSpPr>
          <p:nvPr/>
        </p:nvSpPr>
        <p:spPr>
          <a:xfrm>
            <a:off x="373380" y="181429"/>
            <a:ext cx="83820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i="1" dirty="0">
                <a:latin typeface="Calibri" pitchFamily="34" charset="0"/>
              </a:rPr>
              <a:t>The Star-Spangled Banner</a:t>
            </a:r>
          </a:p>
        </p:txBody>
      </p:sp>
    </p:spTree>
    <p:extLst>
      <p:ext uri="{BB962C8B-B14F-4D97-AF65-F5344CB8AC3E}">
        <p14:creationId xmlns:p14="http://schemas.microsoft.com/office/powerpoint/2010/main" val="910358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113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0E40A21-9DEB-43BC-A541-540FA4D5E78D}" type="slidenum">
              <a:rPr lang="en-US" sz="1200">
                <a:solidFill>
                  <a:srgbClr val="898989"/>
                </a:solidFill>
                <a:latin typeface="Calibri" pitchFamily="34" charset="0"/>
              </a:rPr>
              <a:pPr algn="r"/>
              <a:t>38</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3186"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Calibri" pitchFamily="34" charset="0"/>
              </a:rPr>
              <a:t>Question </a:t>
            </a:r>
            <a:r>
              <a:rPr lang="en-US" sz="2000" b="1" dirty="0" smtClean="0">
                <a:latin typeface="Calibri" pitchFamily="34" charset="0"/>
              </a:rPr>
              <a:t>#98</a:t>
            </a:r>
            <a:endParaRPr lang="en-US" sz="2000" b="1" dirty="0">
              <a:latin typeface="Calibri" pitchFamily="34" charset="0"/>
            </a:endParaRPr>
          </a:p>
        </p:txBody>
      </p:sp>
      <p:sp>
        <p:nvSpPr>
          <p:cNvPr id="9318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A2E2F62-B9DA-43F0-A699-3612EEA91164}" type="slidenum">
              <a:rPr lang="en-US" sz="1200">
                <a:solidFill>
                  <a:srgbClr val="898989"/>
                </a:solidFill>
                <a:latin typeface="Calibri" pitchFamily="34" charset="0"/>
              </a:rPr>
              <a:pPr algn="r"/>
              <a:t>39</a:t>
            </a:fld>
            <a:endParaRPr lang="en-US" sz="1200">
              <a:solidFill>
                <a:srgbClr val="898989"/>
              </a:solidFill>
              <a:latin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150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4B061F0-9EF4-4E53-90E4-0C9F80207D2C}" type="slidenum">
              <a:rPr lang="en-US" sz="1200">
                <a:solidFill>
                  <a:srgbClr val="898989"/>
                </a:solidFill>
                <a:latin typeface="Calibri" pitchFamily="34" charset="0"/>
              </a:rPr>
              <a:pPr algn="r"/>
              <a:t>4</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4"/>
          <p:cNvSpPr>
            <a:spLocks noChangeArrowheads="1"/>
          </p:cNvSpPr>
          <p:nvPr/>
        </p:nvSpPr>
        <p:spPr bwMode="auto">
          <a:xfrm>
            <a:off x="457200" y="990600"/>
            <a:ext cx="8229600" cy="5564600"/>
          </a:xfrm>
          <a:prstGeom prst="rect">
            <a:avLst/>
          </a:prstGeom>
          <a:solidFill>
            <a:schemeClr val="bg2"/>
          </a:solidFill>
          <a:ln w="9525">
            <a:noFill/>
            <a:miter lim="800000"/>
            <a:headEnd/>
            <a:tailEnd/>
          </a:ln>
        </p:spPr>
        <p:txBody>
          <a:bodyPr wrap="square">
            <a:spAutoFit/>
          </a:bodyPr>
          <a:lstStyle/>
          <a:p>
            <a:pPr algn="ctr" eaLnBrk="0" hangingPunct="0">
              <a:spcBef>
                <a:spcPct val="30000"/>
              </a:spcBef>
            </a:pPr>
            <a:r>
              <a:rPr lang="en-US" sz="2800" b="1" dirty="0" smtClean="0">
                <a:latin typeface="Calibri" pitchFamily="34" charset="0"/>
              </a:rPr>
              <a:t>New </a:t>
            </a:r>
            <a:r>
              <a:rPr lang="en-US" sz="2800" b="1" dirty="0">
                <a:latin typeface="Calibri" pitchFamily="34" charset="0"/>
              </a:rPr>
              <a:t>Year’s Day</a:t>
            </a:r>
            <a:r>
              <a:rPr lang="en-US" sz="2800" dirty="0">
                <a:latin typeface="Calibri" pitchFamily="34" charset="0"/>
              </a:rPr>
              <a:t> </a:t>
            </a:r>
            <a:r>
              <a:rPr lang="en-US" sz="2800" dirty="0" smtClean="0">
                <a:latin typeface="Calibri" pitchFamily="34" charset="0"/>
              </a:rPr>
              <a:t>- </a:t>
            </a:r>
            <a:r>
              <a:rPr lang="en-US" sz="2800" dirty="0">
                <a:latin typeface="Calibri" pitchFamily="34" charset="0"/>
              </a:rPr>
              <a:t>January 1</a:t>
            </a:r>
          </a:p>
          <a:p>
            <a:pPr algn="ctr" eaLnBrk="0" hangingPunct="0">
              <a:spcBef>
                <a:spcPct val="30000"/>
              </a:spcBef>
            </a:pPr>
            <a:r>
              <a:rPr lang="en-US" sz="2800" b="1" dirty="0">
                <a:latin typeface="Calibri" pitchFamily="34" charset="0"/>
              </a:rPr>
              <a:t>Martin Luther </a:t>
            </a:r>
            <a:r>
              <a:rPr lang="en-US" sz="2800" b="1" dirty="0" smtClean="0">
                <a:latin typeface="Calibri" pitchFamily="34" charset="0"/>
              </a:rPr>
              <a:t>King Day</a:t>
            </a:r>
            <a:r>
              <a:rPr lang="en-US" sz="2800" dirty="0" smtClean="0">
                <a:latin typeface="Calibri" pitchFamily="34" charset="0"/>
              </a:rPr>
              <a:t> - 3</a:t>
            </a:r>
            <a:r>
              <a:rPr lang="en-US" sz="2800" baseline="30000" dirty="0" smtClean="0">
                <a:latin typeface="Calibri" pitchFamily="34" charset="0"/>
              </a:rPr>
              <a:t>rd</a:t>
            </a:r>
            <a:r>
              <a:rPr lang="en-US" sz="2800" dirty="0" smtClean="0">
                <a:latin typeface="Calibri" pitchFamily="34" charset="0"/>
              </a:rPr>
              <a:t> Monday </a:t>
            </a:r>
            <a:r>
              <a:rPr lang="en-US" sz="2800" dirty="0">
                <a:latin typeface="Calibri" pitchFamily="34" charset="0"/>
              </a:rPr>
              <a:t>in January</a:t>
            </a:r>
          </a:p>
          <a:p>
            <a:pPr algn="ctr" eaLnBrk="0" hangingPunct="0">
              <a:spcBef>
                <a:spcPct val="30000"/>
              </a:spcBef>
            </a:pPr>
            <a:r>
              <a:rPr lang="en-US" sz="2800" b="1" dirty="0">
                <a:latin typeface="Calibri" pitchFamily="34" charset="0"/>
              </a:rPr>
              <a:t>Presidents’ Day</a:t>
            </a:r>
            <a:r>
              <a:rPr lang="en-US" sz="2800" dirty="0">
                <a:latin typeface="Calibri" pitchFamily="34" charset="0"/>
              </a:rPr>
              <a:t> </a:t>
            </a:r>
            <a:r>
              <a:rPr lang="en-US" sz="2800" dirty="0" smtClean="0">
                <a:latin typeface="Calibri" pitchFamily="34" charset="0"/>
              </a:rPr>
              <a:t>- 3</a:t>
            </a:r>
            <a:r>
              <a:rPr lang="en-US" sz="2800" baseline="30000" dirty="0" smtClean="0">
                <a:latin typeface="Calibri" pitchFamily="34" charset="0"/>
              </a:rPr>
              <a:t>rd</a:t>
            </a:r>
            <a:r>
              <a:rPr lang="en-US" sz="2800" dirty="0" smtClean="0">
                <a:latin typeface="Calibri" pitchFamily="34" charset="0"/>
              </a:rPr>
              <a:t> Monday </a:t>
            </a:r>
            <a:r>
              <a:rPr lang="en-US" sz="2800" dirty="0">
                <a:latin typeface="Calibri" pitchFamily="34" charset="0"/>
              </a:rPr>
              <a:t>in February</a:t>
            </a:r>
          </a:p>
          <a:p>
            <a:pPr algn="ctr" eaLnBrk="0" hangingPunct="0">
              <a:spcBef>
                <a:spcPct val="30000"/>
              </a:spcBef>
            </a:pPr>
            <a:r>
              <a:rPr lang="en-US" sz="2800" b="1" dirty="0">
                <a:latin typeface="Calibri" pitchFamily="34" charset="0"/>
              </a:rPr>
              <a:t>Memorial Day</a:t>
            </a:r>
            <a:r>
              <a:rPr lang="en-US" sz="2800" dirty="0">
                <a:latin typeface="Calibri" pitchFamily="34" charset="0"/>
              </a:rPr>
              <a:t> </a:t>
            </a:r>
            <a:r>
              <a:rPr lang="en-US" sz="2800" dirty="0" smtClean="0">
                <a:latin typeface="Calibri" pitchFamily="34" charset="0"/>
              </a:rPr>
              <a:t>- </a:t>
            </a:r>
            <a:r>
              <a:rPr lang="en-US" sz="2800" dirty="0">
                <a:latin typeface="Calibri" pitchFamily="34" charset="0"/>
              </a:rPr>
              <a:t>Last Monday in May</a:t>
            </a:r>
          </a:p>
          <a:p>
            <a:pPr algn="ctr" eaLnBrk="0" hangingPunct="0">
              <a:spcBef>
                <a:spcPct val="30000"/>
              </a:spcBef>
            </a:pPr>
            <a:r>
              <a:rPr lang="en-US" sz="2800" b="1" dirty="0">
                <a:latin typeface="Calibri" pitchFamily="34" charset="0"/>
              </a:rPr>
              <a:t>Independence Day</a:t>
            </a:r>
            <a:r>
              <a:rPr lang="en-US" sz="2800" dirty="0">
                <a:latin typeface="Calibri" pitchFamily="34" charset="0"/>
              </a:rPr>
              <a:t> </a:t>
            </a:r>
            <a:r>
              <a:rPr lang="en-US" sz="2800" dirty="0" smtClean="0">
                <a:latin typeface="Calibri" pitchFamily="34" charset="0"/>
              </a:rPr>
              <a:t>- </a:t>
            </a:r>
            <a:r>
              <a:rPr lang="en-US" sz="2800" dirty="0">
                <a:latin typeface="Calibri" pitchFamily="34" charset="0"/>
              </a:rPr>
              <a:t>July 4</a:t>
            </a:r>
          </a:p>
          <a:p>
            <a:pPr algn="ctr" eaLnBrk="0" hangingPunct="0">
              <a:spcBef>
                <a:spcPct val="30000"/>
              </a:spcBef>
            </a:pPr>
            <a:r>
              <a:rPr lang="en-US" sz="2800" b="1" dirty="0">
                <a:latin typeface="Calibri" pitchFamily="34" charset="0"/>
              </a:rPr>
              <a:t>Labor </a:t>
            </a:r>
            <a:r>
              <a:rPr lang="en-US" sz="2800" b="1" dirty="0" smtClean="0">
                <a:latin typeface="Calibri" pitchFamily="34" charset="0"/>
              </a:rPr>
              <a:t>Day</a:t>
            </a:r>
            <a:r>
              <a:rPr lang="en-US" sz="2800" dirty="0">
                <a:latin typeface="Calibri" pitchFamily="34" charset="0"/>
              </a:rPr>
              <a:t> </a:t>
            </a:r>
            <a:r>
              <a:rPr lang="en-US" sz="2800" dirty="0" smtClean="0">
                <a:latin typeface="Calibri" pitchFamily="34" charset="0"/>
              </a:rPr>
              <a:t>- 1</a:t>
            </a:r>
            <a:r>
              <a:rPr lang="en-US" sz="2800" baseline="30000" dirty="0" smtClean="0">
                <a:latin typeface="Calibri" pitchFamily="34" charset="0"/>
              </a:rPr>
              <a:t>st</a:t>
            </a:r>
            <a:r>
              <a:rPr lang="en-US" sz="2800" dirty="0" smtClean="0">
                <a:latin typeface="Calibri" pitchFamily="34" charset="0"/>
              </a:rPr>
              <a:t> Monday </a:t>
            </a:r>
            <a:r>
              <a:rPr lang="en-US" sz="2800" dirty="0">
                <a:latin typeface="Calibri" pitchFamily="34" charset="0"/>
              </a:rPr>
              <a:t>in September</a:t>
            </a:r>
          </a:p>
          <a:p>
            <a:pPr algn="ctr" eaLnBrk="0" hangingPunct="0">
              <a:spcBef>
                <a:spcPct val="30000"/>
              </a:spcBef>
            </a:pPr>
            <a:r>
              <a:rPr lang="en-US" sz="2800" b="1" dirty="0">
                <a:latin typeface="Calibri" pitchFamily="34" charset="0"/>
              </a:rPr>
              <a:t>Columbus Day</a:t>
            </a:r>
            <a:r>
              <a:rPr lang="en-US" sz="2800" dirty="0">
                <a:latin typeface="Calibri" pitchFamily="34" charset="0"/>
              </a:rPr>
              <a:t> </a:t>
            </a:r>
            <a:r>
              <a:rPr lang="en-US" sz="2800" dirty="0" smtClean="0">
                <a:latin typeface="Calibri" pitchFamily="34" charset="0"/>
              </a:rPr>
              <a:t>- 2</a:t>
            </a:r>
            <a:r>
              <a:rPr lang="en-US" sz="2800" baseline="30000" dirty="0" smtClean="0">
                <a:latin typeface="Calibri" pitchFamily="34" charset="0"/>
              </a:rPr>
              <a:t>nd</a:t>
            </a:r>
            <a:r>
              <a:rPr lang="en-US" sz="2800" dirty="0" smtClean="0">
                <a:latin typeface="Calibri" pitchFamily="34" charset="0"/>
              </a:rPr>
              <a:t> Monday </a:t>
            </a:r>
            <a:r>
              <a:rPr lang="en-US" sz="2800" dirty="0">
                <a:latin typeface="Calibri" pitchFamily="34" charset="0"/>
              </a:rPr>
              <a:t>in October</a:t>
            </a:r>
          </a:p>
          <a:p>
            <a:pPr algn="ctr" eaLnBrk="0" hangingPunct="0">
              <a:spcBef>
                <a:spcPct val="30000"/>
              </a:spcBef>
            </a:pPr>
            <a:r>
              <a:rPr lang="en-US" sz="2800" b="1" dirty="0">
                <a:latin typeface="Calibri" pitchFamily="34" charset="0"/>
              </a:rPr>
              <a:t>Veterans Day</a:t>
            </a:r>
            <a:r>
              <a:rPr lang="en-US" sz="2800" dirty="0">
                <a:latin typeface="Calibri" pitchFamily="34" charset="0"/>
              </a:rPr>
              <a:t> </a:t>
            </a:r>
            <a:r>
              <a:rPr lang="en-US" sz="2800" dirty="0" smtClean="0">
                <a:latin typeface="Calibri" pitchFamily="34" charset="0"/>
              </a:rPr>
              <a:t>- </a:t>
            </a:r>
            <a:r>
              <a:rPr lang="en-US" sz="2800" dirty="0">
                <a:latin typeface="Calibri" pitchFamily="34" charset="0"/>
              </a:rPr>
              <a:t>November 11</a:t>
            </a:r>
          </a:p>
          <a:p>
            <a:pPr algn="ctr" eaLnBrk="0" hangingPunct="0">
              <a:spcBef>
                <a:spcPct val="30000"/>
              </a:spcBef>
            </a:pPr>
            <a:r>
              <a:rPr lang="en-US" sz="2800" b="1" dirty="0">
                <a:latin typeface="Calibri" pitchFamily="34" charset="0"/>
              </a:rPr>
              <a:t>Thanksgiving</a:t>
            </a:r>
            <a:r>
              <a:rPr lang="en-US" sz="2800" dirty="0">
                <a:latin typeface="Calibri" pitchFamily="34" charset="0"/>
              </a:rPr>
              <a:t> </a:t>
            </a:r>
            <a:r>
              <a:rPr lang="en-US" sz="2800" dirty="0" smtClean="0">
                <a:latin typeface="Calibri" pitchFamily="34" charset="0"/>
              </a:rPr>
              <a:t>- 4</a:t>
            </a:r>
            <a:r>
              <a:rPr lang="en-US" sz="2800" baseline="30000" dirty="0" smtClean="0">
                <a:latin typeface="Calibri" pitchFamily="34" charset="0"/>
              </a:rPr>
              <a:t>th</a:t>
            </a:r>
            <a:r>
              <a:rPr lang="en-US" sz="2800" dirty="0" smtClean="0">
                <a:latin typeface="Calibri" pitchFamily="34" charset="0"/>
              </a:rPr>
              <a:t> Thursday </a:t>
            </a:r>
            <a:r>
              <a:rPr lang="en-US" sz="2800" dirty="0">
                <a:latin typeface="Calibri" pitchFamily="34" charset="0"/>
              </a:rPr>
              <a:t>in November</a:t>
            </a:r>
          </a:p>
          <a:p>
            <a:pPr algn="ctr" eaLnBrk="0" hangingPunct="0">
              <a:spcBef>
                <a:spcPct val="30000"/>
              </a:spcBef>
            </a:pPr>
            <a:r>
              <a:rPr lang="en-US" sz="2800" b="1" dirty="0">
                <a:latin typeface="Calibri" pitchFamily="34" charset="0"/>
              </a:rPr>
              <a:t>Christmas</a:t>
            </a:r>
            <a:r>
              <a:rPr lang="en-US" sz="2800" dirty="0">
                <a:latin typeface="Calibri" pitchFamily="34" charset="0"/>
              </a:rPr>
              <a:t> </a:t>
            </a:r>
            <a:r>
              <a:rPr lang="en-US" sz="2800" dirty="0" smtClean="0">
                <a:latin typeface="Calibri" pitchFamily="34" charset="0"/>
              </a:rPr>
              <a:t>- </a:t>
            </a:r>
            <a:r>
              <a:rPr lang="en-US" sz="2800" dirty="0">
                <a:latin typeface="Calibri" pitchFamily="34" charset="0"/>
              </a:rPr>
              <a:t>December </a:t>
            </a:r>
            <a:r>
              <a:rPr lang="en-US" sz="2800" dirty="0" smtClean="0">
                <a:latin typeface="Calibri" pitchFamily="34" charset="0"/>
              </a:rPr>
              <a:t>25</a:t>
            </a:r>
          </a:p>
        </p:txBody>
      </p:sp>
      <p:sp>
        <p:nvSpPr>
          <p:cNvPr id="9523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9061E62-D467-45AF-9842-2F8874767A96}" type="slidenum">
              <a:rPr lang="en-US" sz="1200">
                <a:solidFill>
                  <a:srgbClr val="898989"/>
                </a:solidFill>
                <a:latin typeface="Calibri" pitchFamily="34" charset="0"/>
              </a:rPr>
              <a:pPr algn="r"/>
              <a:t>40</a:t>
            </a:fld>
            <a:endParaRPr lang="en-US" sz="1200">
              <a:solidFill>
                <a:srgbClr val="898989"/>
              </a:solidFill>
              <a:latin typeface="Calibri" pitchFamily="34" charset="0"/>
            </a:endParaRPr>
          </a:p>
        </p:txBody>
      </p:sp>
      <p:sp>
        <p:nvSpPr>
          <p:cNvPr id="5" name="Text Box 3"/>
          <p:cNvSpPr txBox="1">
            <a:spLocks noChangeArrowheads="1"/>
          </p:cNvSpPr>
          <p:nvPr/>
        </p:nvSpPr>
        <p:spPr bwMode="auto">
          <a:xfrm>
            <a:off x="457200" y="228600"/>
            <a:ext cx="8229600" cy="731520"/>
          </a:xfrm>
          <a:prstGeom prst="rect">
            <a:avLst/>
          </a:prstGeom>
          <a:gradFill>
            <a:gsLst>
              <a:gs pos="100000">
                <a:schemeClr val="accent1">
                  <a:tint val="44500"/>
                  <a:satMod val="160000"/>
                </a:schemeClr>
              </a:gs>
              <a:gs pos="100000">
                <a:schemeClr val="accent1">
                  <a:tint val="23500"/>
                  <a:satMod val="160000"/>
                </a:schemeClr>
              </a:gs>
            </a:gsLst>
            <a:lin ang="5400000" scaled="0"/>
          </a:gradFill>
          <a:ln w="9525">
            <a:noFill/>
            <a:miter lim="800000"/>
            <a:headEnd/>
            <a:tailEnd/>
          </a:ln>
        </p:spPr>
        <p:txBody>
          <a:bodyPr wrap="square">
            <a:spAutoFit/>
          </a:bodyPr>
          <a:lstStyle/>
          <a:p>
            <a:pPr algn="ctr"/>
            <a:r>
              <a:rPr lang="en-US" sz="4400" b="1" dirty="0" smtClean="0">
                <a:latin typeface="Calibri" pitchFamily="34" charset="0"/>
              </a:rPr>
              <a:t>U.S. National </a:t>
            </a:r>
            <a:r>
              <a:rPr lang="en-US" sz="4400" b="1" dirty="0">
                <a:latin typeface="Calibri" pitchFamily="34" charset="0"/>
              </a:rPr>
              <a:t>Holidays</a:t>
            </a:r>
          </a:p>
        </p:txBody>
      </p:sp>
    </p:spTree>
    <p:extLst>
      <p:ext uri="{BB962C8B-B14F-4D97-AF65-F5344CB8AC3E}">
        <p14:creationId xmlns:p14="http://schemas.microsoft.com/office/powerpoint/2010/main" val="19452944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FB702EC-7D5E-44A9-A3AE-4281BADB1CD8}" type="slidenum">
              <a:rPr lang="en-US" sz="1200">
                <a:solidFill>
                  <a:srgbClr val="898989"/>
                </a:solidFill>
                <a:latin typeface="Calibri" pitchFamily="34" charset="0"/>
              </a:rPr>
              <a:pPr algn="r"/>
              <a:t>41</a:t>
            </a:fld>
            <a:endParaRPr lang="en-US" sz="1200">
              <a:solidFill>
                <a:srgbClr val="898989"/>
              </a:solidFill>
              <a:latin typeface="Calibri" pitchFamily="34" charset="0"/>
            </a:endParaRPr>
          </a:p>
        </p:txBody>
      </p:sp>
      <p:pic>
        <p:nvPicPr>
          <p:cNvPr id="97283" name="Picture 4" descr="new-years-eve"/>
          <p:cNvPicPr>
            <a:picLocks noChangeAspect="1" noChangeArrowheads="1"/>
          </p:cNvPicPr>
          <p:nvPr/>
        </p:nvPicPr>
        <p:blipFill>
          <a:blip r:embed="rId3" cstate="print"/>
          <a:srcRect/>
          <a:stretch>
            <a:fillRect/>
          </a:stretch>
        </p:blipFill>
        <p:spPr bwMode="auto">
          <a:xfrm>
            <a:off x="762000" y="914400"/>
            <a:ext cx="7688263" cy="5486400"/>
          </a:xfrm>
          <a:prstGeom prst="rect">
            <a:avLst/>
          </a:prstGeom>
          <a:noFill/>
          <a:ln w="9525">
            <a:noFill/>
            <a:miter lim="800000"/>
            <a:headEnd/>
            <a:tailEnd/>
          </a:ln>
        </p:spPr>
      </p:pic>
      <p:sp>
        <p:nvSpPr>
          <p:cNvPr id="5" name="Text Box 3"/>
          <p:cNvSpPr txBox="1">
            <a:spLocks noChangeArrowheads="1"/>
          </p:cNvSpPr>
          <p:nvPr/>
        </p:nvSpPr>
        <p:spPr bwMode="auto">
          <a:xfrm>
            <a:off x="762000" y="228600"/>
            <a:ext cx="7688263" cy="731520"/>
          </a:xfrm>
          <a:prstGeom prst="rect">
            <a:avLst/>
          </a:prstGeom>
          <a:gradFill>
            <a:gsLst>
              <a:gs pos="100000">
                <a:schemeClr val="accent1">
                  <a:tint val="44500"/>
                  <a:satMod val="160000"/>
                </a:schemeClr>
              </a:gs>
              <a:gs pos="100000">
                <a:schemeClr val="accent1">
                  <a:tint val="23500"/>
                  <a:satMod val="160000"/>
                </a:schemeClr>
              </a:gs>
            </a:gsLst>
            <a:lin ang="5400000" scaled="0"/>
          </a:gradFill>
          <a:ln w="9525">
            <a:noFill/>
            <a:miter lim="800000"/>
            <a:headEnd/>
            <a:tailEnd/>
          </a:ln>
        </p:spPr>
        <p:txBody>
          <a:bodyPr wrap="square">
            <a:spAutoFit/>
          </a:bodyPr>
          <a:lstStyle/>
          <a:p>
            <a:pPr algn="ctr"/>
            <a:r>
              <a:rPr lang="en-US" sz="4400" b="1" dirty="0">
                <a:latin typeface="Calibri" pitchFamily="34" charset="0"/>
              </a:rPr>
              <a:t>New Year's Day</a:t>
            </a:r>
          </a:p>
        </p:txBody>
      </p:sp>
    </p:spTree>
    <p:extLst>
      <p:ext uri="{BB962C8B-B14F-4D97-AF65-F5344CB8AC3E}">
        <p14:creationId xmlns:p14="http://schemas.microsoft.com/office/powerpoint/2010/main" val="2428353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4" descr="martin_luther_king_jr_thumb"/>
          <p:cNvPicPr>
            <a:picLocks noChangeAspect="1" noChangeArrowheads="1"/>
          </p:cNvPicPr>
          <p:nvPr/>
        </p:nvPicPr>
        <p:blipFill>
          <a:blip r:embed="rId3" cstate="print"/>
          <a:srcRect/>
          <a:stretch>
            <a:fillRect/>
          </a:stretch>
        </p:blipFill>
        <p:spPr bwMode="auto">
          <a:xfrm>
            <a:off x="586740" y="1029652"/>
            <a:ext cx="8176260" cy="5486400"/>
          </a:xfrm>
          <a:prstGeom prst="rect">
            <a:avLst/>
          </a:prstGeom>
          <a:noFill/>
          <a:ln w="9525">
            <a:noFill/>
            <a:miter lim="800000"/>
            <a:headEnd/>
            <a:tailEnd/>
          </a:ln>
        </p:spPr>
      </p:pic>
      <p:sp>
        <p:nvSpPr>
          <p:cNvPr id="9932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F8D77AE-FE89-45A5-8172-4120FBC8DDA6}" type="slidenum">
              <a:rPr lang="en-US" sz="1200">
                <a:solidFill>
                  <a:srgbClr val="898989"/>
                </a:solidFill>
                <a:latin typeface="Calibri" pitchFamily="34" charset="0"/>
              </a:rPr>
              <a:pPr algn="r"/>
              <a:t>42</a:t>
            </a:fld>
            <a:endParaRPr lang="en-US" sz="1200">
              <a:solidFill>
                <a:srgbClr val="898989"/>
              </a:solidFill>
              <a:latin typeface="Calibri" pitchFamily="34" charset="0"/>
            </a:endParaRPr>
          </a:p>
        </p:txBody>
      </p:sp>
      <p:sp>
        <p:nvSpPr>
          <p:cNvPr id="5" name="Text Box 4"/>
          <p:cNvSpPr txBox="1">
            <a:spLocks noChangeArrowheads="1"/>
          </p:cNvSpPr>
          <p:nvPr/>
        </p:nvSpPr>
        <p:spPr bwMode="auto">
          <a:xfrm>
            <a:off x="586740" y="228600"/>
            <a:ext cx="8176260" cy="769441"/>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Martin Luther King Jr</a:t>
            </a:r>
            <a:r>
              <a:rPr lang="en-US" sz="4400" b="1" dirty="0" smtClean="0">
                <a:latin typeface="Calibri" pitchFamily="34" charset="0"/>
              </a:rPr>
              <a:t>. Day</a:t>
            </a:r>
            <a:endParaRPr lang="en-US" sz="4400" b="1" dirty="0">
              <a:latin typeface="Calibri" pitchFamily="34" charset="0"/>
            </a:endParaRPr>
          </a:p>
        </p:txBody>
      </p:sp>
    </p:spTree>
    <p:extLst>
      <p:ext uri="{BB962C8B-B14F-4D97-AF65-F5344CB8AC3E}">
        <p14:creationId xmlns:p14="http://schemas.microsoft.com/office/powerpoint/2010/main" val="32851148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13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E714721-61D0-4D75-8621-5C590D7F0627}" type="slidenum">
              <a:rPr lang="en-US" sz="1200">
                <a:solidFill>
                  <a:srgbClr val="898989"/>
                </a:solidFill>
                <a:latin typeface="Calibri" pitchFamily="34" charset="0"/>
              </a:rPr>
              <a:pPr algn="r"/>
              <a:t>43</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3426"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mj-lt"/>
              </a:rPr>
              <a:t>Question </a:t>
            </a:r>
            <a:r>
              <a:rPr lang="en-US" sz="2000" b="1" dirty="0" smtClean="0">
                <a:latin typeface="+mj-lt"/>
              </a:rPr>
              <a:t>#85</a:t>
            </a:r>
            <a:endParaRPr lang="en-US" sz="2000" b="1" dirty="0">
              <a:latin typeface="+mj-lt"/>
            </a:endParaRPr>
          </a:p>
        </p:txBody>
      </p:sp>
      <p:sp>
        <p:nvSpPr>
          <p:cNvPr id="10342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8F42238-A363-4B36-B536-027B4BC0CE87}" type="slidenum">
              <a:rPr lang="en-US" sz="1200">
                <a:solidFill>
                  <a:srgbClr val="898989"/>
                </a:solidFill>
                <a:latin typeface="Calibri" pitchFamily="34" charset="0"/>
              </a:rPr>
              <a:pPr algn="r"/>
              <a:t>44</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5" descr="presidents-day-crop"/>
          <p:cNvPicPr>
            <a:picLocks noChangeAspect="1" noChangeArrowheads="1"/>
          </p:cNvPicPr>
          <p:nvPr/>
        </p:nvPicPr>
        <p:blipFill>
          <a:blip r:embed="rId3" cstate="print"/>
          <a:srcRect/>
          <a:stretch>
            <a:fillRect/>
          </a:stretch>
        </p:blipFill>
        <p:spPr bwMode="auto">
          <a:xfrm>
            <a:off x="457200" y="990600"/>
            <a:ext cx="8229600" cy="5548312"/>
          </a:xfrm>
          <a:prstGeom prst="rect">
            <a:avLst/>
          </a:prstGeom>
          <a:noFill/>
          <a:ln w="9525">
            <a:noFill/>
            <a:miter lim="800000"/>
            <a:headEnd/>
            <a:tailEnd/>
          </a:ln>
        </p:spPr>
      </p:pic>
      <p:sp>
        <p:nvSpPr>
          <p:cNvPr id="10547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FC03D81-3B8A-4FC9-9730-E6CF329A461D}" type="slidenum">
              <a:rPr lang="en-US" sz="1200">
                <a:solidFill>
                  <a:srgbClr val="898989"/>
                </a:solidFill>
                <a:latin typeface="Calibri" pitchFamily="34" charset="0"/>
              </a:rPr>
              <a:pPr algn="r"/>
              <a:t>45</a:t>
            </a:fld>
            <a:endParaRPr lang="en-US" sz="1200">
              <a:solidFill>
                <a:srgbClr val="898989"/>
              </a:solidFill>
              <a:latin typeface="Calibri" pitchFamily="34" charset="0"/>
            </a:endParaRPr>
          </a:p>
        </p:txBody>
      </p:sp>
      <p:sp>
        <p:nvSpPr>
          <p:cNvPr id="105474" name="Text Box 3"/>
          <p:cNvSpPr txBox="1">
            <a:spLocks noChangeArrowheads="1"/>
          </p:cNvSpPr>
          <p:nvPr/>
        </p:nvSpPr>
        <p:spPr bwMode="auto">
          <a:xfrm>
            <a:off x="304800" y="228600"/>
            <a:ext cx="8610600" cy="769441"/>
          </a:xfrm>
          <a:prstGeom prst="rect">
            <a:avLst/>
          </a:prstGeom>
          <a:noFill/>
          <a:ln w="9525">
            <a:noFill/>
            <a:miter lim="800000"/>
            <a:headEnd/>
            <a:tailEnd/>
          </a:ln>
        </p:spPr>
        <p:txBody>
          <a:bodyPr>
            <a:spAutoFit/>
          </a:bodyPr>
          <a:lstStyle/>
          <a:p>
            <a:pPr algn="ctr"/>
            <a:r>
              <a:rPr lang="en-US" sz="4400" b="1" dirty="0">
                <a:latin typeface="Calibri" pitchFamily="34" charset="0"/>
              </a:rPr>
              <a:t>Presidents' Day</a:t>
            </a:r>
          </a:p>
        </p:txBody>
      </p:sp>
      <p:sp>
        <p:nvSpPr>
          <p:cNvPr id="5" name="Title 1"/>
          <p:cNvSpPr txBox="1">
            <a:spLocks/>
          </p:cNvSpPr>
          <p:nvPr/>
        </p:nvSpPr>
        <p:spPr bwMode="auto">
          <a:xfrm>
            <a:off x="457200" y="274638"/>
            <a:ext cx="8229600" cy="731520"/>
          </a:xfrm>
          <a:prstGeom prst="rect">
            <a:avLst/>
          </a:prstGeom>
          <a:gradFill>
            <a:gsLst>
              <a:gs pos="100000">
                <a:schemeClr val="accent1">
                  <a:tint val="44500"/>
                  <a:satMod val="160000"/>
                </a:schemeClr>
              </a:gs>
              <a:gs pos="100000">
                <a:schemeClr val="accent1">
                  <a:tint val="23500"/>
                  <a:satMod val="160000"/>
                </a:schemeClr>
              </a:gs>
            </a:gsLst>
            <a:lin ang="5400000" scaled="0"/>
          </a:gra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Presidents’ Day</a:t>
            </a:r>
          </a:p>
        </p:txBody>
      </p:sp>
    </p:spTree>
    <p:extLst>
      <p:ext uri="{BB962C8B-B14F-4D97-AF65-F5344CB8AC3E}">
        <p14:creationId xmlns:p14="http://schemas.microsoft.com/office/powerpoint/2010/main" val="4068677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cstate="print"/>
          <a:srcRect/>
          <a:stretch>
            <a:fillRect/>
          </a:stretch>
        </p:blipFill>
        <p:spPr bwMode="auto">
          <a:xfrm>
            <a:off x="543560" y="442912"/>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2E7A8B3-946E-431A-8C02-57B725AE13B7}" type="slidenum">
              <a:rPr lang="en-US" sz="1200">
                <a:solidFill>
                  <a:schemeClr val="tx1">
                    <a:tint val="75000"/>
                  </a:schemeClr>
                </a:solidFill>
                <a:latin typeface="+mn-lt"/>
              </a:rPr>
              <a:pPr algn="r" fontAlgn="auto">
                <a:spcBef>
                  <a:spcPts val="0"/>
                </a:spcBef>
                <a:spcAft>
                  <a:spcPts val="0"/>
                </a:spcAft>
                <a:defRPr/>
              </a:pPr>
              <a:t>46</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029110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69" name="Group 8"/>
          <p:cNvGrpSpPr>
            <a:grpSpLocks/>
          </p:cNvGrpSpPr>
          <p:nvPr/>
        </p:nvGrpSpPr>
        <p:grpSpPr bwMode="auto">
          <a:xfrm>
            <a:off x="533400" y="457200"/>
            <a:ext cx="8128000" cy="6096000"/>
            <a:chOff x="508000" y="381000"/>
            <a:chExt cx="8128000" cy="6096000"/>
          </a:xfrm>
        </p:grpSpPr>
        <p:pic>
          <p:nvPicPr>
            <p:cNvPr id="109572" name="Picture 2"/>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pic>
          <p:nvPicPr>
            <p:cNvPr id="109573" name="Picture 2" descr="President George Washington"/>
            <p:cNvPicPr>
              <a:picLocks noChangeAspect="1" noChangeArrowheads="1"/>
            </p:cNvPicPr>
            <p:nvPr/>
          </p:nvPicPr>
          <p:blipFill>
            <a:blip r:embed="rId4" cstate="print"/>
            <a:srcRect/>
            <a:stretch>
              <a:fillRect/>
            </a:stretch>
          </p:blipFill>
          <p:spPr bwMode="auto">
            <a:xfrm>
              <a:off x="4676655" y="945933"/>
              <a:ext cx="3959345" cy="4952999"/>
            </a:xfrm>
            <a:prstGeom prst="rect">
              <a:avLst/>
            </a:prstGeom>
            <a:noFill/>
            <a:ln w="9525">
              <a:noFill/>
              <a:miter lim="800000"/>
              <a:headEnd/>
              <a:tailEnd/>
            </a:ln>
          </p:spPr>
        </p:pic>
        <p:pic>
          <p:nvPicPr>
            <p:cNvPr id="109574" name="Picture 2"/>
            <p:cNvPicPr>
              <a:picLocks noChangeAspect="1" noChangeArrowheads="1"/>
            </p:cNvPicPr>
            <p:nvPr/>
          </p:nvPicPr>
          <p:blipFill>
            <a:blip r:embed="rId3" cstate="print"/>
            <a:srcRect l="3279" t="10338" r="46721" b="69743"/>
            <a:stretch>
              <a:fillRect/>
            </a:stretch>
          </p:blipFill>
          <p:spPr bwMode="auto">
            <a:xfrm>
              <a:off x="533400" y="4495800"/>
              <a:ext cx="4064000" cy="1214437"/>
            </a:xfrm>
            <a:prstGeom prst="rect">
              <a:avLst/>
            </a:prstGeom>
            <a:noFill/>
            <a:ln w="9525">
              <a:noFill/>
              <a:miter lim="800000"/>
              <a:headEnd/>
              <a:tailEnd/>
            </a:ln>
          </p:spPr>
        </p:pic>
      </p:gr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9E73503-64A9-4042-ADAE-C76063A87588}" type="slidenum">
              <a:rPr lang="en-US" sz="1200">
                <a:solidFill>
                  <a:schemeClr val="tx1">
                    <a:tint val="75000"/>
                  </a:schemeClr>
                </a:solidFill>
                <a:latin typeface="+mn-lt"/>
              </a:rPr>
              <a:pPr algn="r" fontAlgn="auto">
                <a:spcBef>
                  <a:spcPts val="0"/>
                </a:spcBef>
                <a:spcAft>
                  <a:spcPts val="0"/>
                </a:spcAft>
                <a:defRPr/>
              </a:pPr>
              <a:t>47</a:t>
            </a:fld>
            <a:endParaRPr lang="en-US" sz="1200">
              <a:solidFill>
                <a:schemeClr val="tx1">
                  <a:tint val="75000"/>
                </a:schemeClr>
              </a:solidFill>
              <a:latin typeface="+mn-lt"/>
            </a:endParaRPr>
          </a:p>
        </p:txBody>
      </p:sp>
      <p:sp>
        <p:nvSpPr>
          <p:cNvPr id="109571" name="Text Box 4"/>
          <p:cNvSpPr txBox="1">
            <a:spLocks noChangeArrowheads="1"/>
          </p:cNvSpPr>
          <p:nvPr/>
        </p:nvSpPr>
        <p:spPr bwMode="auto">
          <a:xfrm>
            <a:off x="609600" y="90488"/>
            <a:ext cx="2971800" cy="400110"/>
          </a:xfrm>
          <a:prstGeom prst="rect">
            <a:avLst/>
          </a:prstGeom>
          <a:noFill/>
          <a:ln w="9525">
            <a:noFill/>
            <a:miter lim="800000"/>
            <a:headEnd/>
            <a:tailEnd/>
          </a:ln>
        </p:spPr>
        <p:txBody>
          <a:bodyPr>
            <a:spAutoFit/>
          </a:bodyPr>
          <a:lstStyle/>
          <a:p>
            <a:pPr>
              <a:spcBef>
                <a:spcPct val="50000"/>
              </a:spcBef>
            </a:pPr>
            <a:r>
              <a:rPr lang="en-US" sz="2000" b="1" dirty="0">
                <a:latin typeface="+mn-lt"/>
              </a:rPr>
              <a:t>Question </a:t>
            </a:r>
            <a:r>
              <a:rPr lang="en-US" sz="2000" b="1" dirty="0" smtClean="0">
                <a:latin typeface="+mn-lt"/>
              </a:rPr>
              <a:t>#69</a:t>
            </a:r>
            <a:endParaRPr lang="en-US" sz="2000" b="1" dirty="0">
              <a:latin typeface="+mn-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B93D461-1224-4C9C-8379-66988244C942}" type="slidenum">
              <a:rPr lang="en-US" sz="1200">
                <a:solidFill>
                  <a:schemeClr val="tx1">
                    <a:tint val="75000"/>
                  </a:schemeClr>
                </a:solidFill>
                <a:latin typeface="+mn-lt"/>
              </a:rPr>
              <a:pPr algn="r" fontAlgn="auto">
                <a:spcBef>
                  <a:spcPts val="0"/>
                </a:spcBef>
                <a:spcAft>
                  <a:spcPts val="0"/>
                </a:spcAft>
                <a:defRPr/>
              </a:pPr>
              <a:t>48</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5" name="Group 8"/>
          <p:cNvGrpSpPr>
            <a:grpSpLocks/>
          </p:cNvGrpSpPr>
          <p:nvPr/>
        </p:nvGrpSpPr>
        <p:grpSpPr bwMode="auto">
          <a:xfrm>
            <a:off x="533400" y="457200"/>
            <a:ext cx="8128000" cy="6096000"/>
            <a:chOff x="508000" y="381000"/>
            <a:chExt cx="8128000" cy="6096000"/>
          </a:xfrm>
        </p:grpSpPr>
        <p:pic>
          <p:nvPicPr>
            <p:cNvPr id="113668" name="Picture 2"/>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pic>
          <p:nvPicPr>
            <p:cNvPr id="113669" name="Picture 2" descr="President George Washington"/>
            <p:cNvPicPr>
              <a:picLocks noChangeAspect="1" noChangeArrowheads="1"/>
            </p:cNvPicPr>
            <p:nvPr/>
          </p:nvPicPr>
          <p:blipFill>
            <a:blip r:embed="rId4" cstate="print"/>
            <a:srcRect/>
            <a:stretch>
              <a:fillRect/>
            </a:stretch>
          </p:blipFill>
          <p:spPr bwMode="auto">
            <a:xfrm>
              <a:off x="4676655" y="945933"/>
              <a:ext cx="3959345" cy="4952999"/>
            </a:xfrm>
            <a:prstGeom prst="rect">
              <a:avLst/>
            </a:prstGeom>
            <a:noFill/>
            <a:ln w="9525">
              <a:noFill/>
              <a:miter lim="800000"/>
              <a:headEnd/>
              <a:tailEnd/>
            </a:ln>
          </p:spPr>
        </p:pic>
        <p:pic>
          <p:nvPicPr>
            <p:cNvPr id="113670" name="Picture 2"/>
            <p:cNvPicPr>
              <a:picLocks noChangeAspect="1" noChangeArrowheads="1"/>
            </p:cNvPicPr>
            <p:nvPr/>
          </p:nvPicPr>
          <p:blipFill>
            <a:blip r:embed="rId3" cstate="print"/>
            <a:srcRect l="3279" t="10338" r="46721" b="69743"/>
            <a:stretch>
              <a:fillRect/>
            </a:stretch>
          </p:blipFill>
          <p:spPr bwMode="auto">
            <a:xfrm>
              <a:off x="533400" y="4495800"/>
              <a:ext cx="4064000" cy="1214437"/>
            </a:xfrm>
            <a:prstGeom prst="rect">
              <a:avLst/>
            </a:prstGeom>
            <a:noFill/>
            <a:ln w="9525">
              <a:noFill/>
              <a:miter lim="800000"/>
              <a:headEnd/>
              <a:tailEnd/>
            </a:ln>
          </p:spPr>
        </p:pic>
      </p:gr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B3591B4-0D4B-429A-8C22-8672869A8E12}" type="slidenum">
              <a:rPr lang="en-US" sz="1200">
                <a:solidFill>
                  <a:schemeClr val="tx1">
                    <a:tint val="75000"/>
                  </a:schemeClr>
                </a:solidFill>
                <a:latin typeface="+mn-lt"/>
              </a:rPr>
              <a:pPr algn="r" fontAlgn="auto">
                <a:spcBef>
                  <a:spcPts val="0"/>
                </a:spcBef>
                <a:spcAft>
                  <a:spcPts val="0"/>
                </a:spcAft>
                <a:defRPr/>
              </a:pPr>
              <a:t>49</a:t>
            </a:fld>
            <a:endParaRPr lang="en-US" sz="1200">
              <a:solidFill>
                <a:schemeClr val="tx1">
                  <a:tint val="75000"/>
                </a:schemeClr>
              </a:solidFill>
              <a:latin typeface="+mn-lt"/>
            </a:endParaRPr>
          </a:p>
        </p:txBody>
      </p:sp>
      <p:sp>
        <p:nvSpPr>
          <p:cNvPr id="113667" name="Text Box 4"/>
          <p:cNvSpPr txBox="1">
            <a:spLocks noChangeArrowheads="1"/>
          </p:cNvSpPr>
          <p:nvPr/>
        </p:nvSpPr>
        <p:spPr bwMode="auto">
          <a:xfrm>
            <a:off x="609600" y="90488"/>
            <a:ext cx="2971800" cy="400110"/>
          </a:xfrm>
          <a:prstGeom prst="rect">
            <a:avLst/>
          </a:prstGeom>
          <a:noFill/>
          <a:ln w="9525">
            <a:noFill/>
            <a:miter lim="800000"/>
            <a:headEnd/>
            <a:tailEnd/>
          </a:ln>
        </p:spPr>
        <p:txBody>
          <a:bodyPr>
            <a:spAutoFit/>
          </a:bodyPr>
          <a:lstStyle/>
          <a:p>
            <a:pPr>
              <a:spcBef>
                <a:spcPct val="50000"/>
              </a:spcBef>
            </a:pPr>
            <a:r>
              <a:rPr lang="en-US" sz="2000" b="1" dirty="0">
                <a:latin typeface="+mj-lt"/>
              </a:rPr>
              <a:t>Question </a:t>
            </a:r>
            <a:r>
              <a:rPr lang="en-US" sz="2000" b="1" dirty="0" smtClean="0">
                <a:latin typeface="+mj-lt"/>
              </a:rPr>
              <a:t>#70</a:t>
            </a:r>
            <a:endParaRPr lang="en-US" sz="2000" b="1"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3554" name="TextBox 1"/>
          <p:cNvSpPr txBox="1">
            <a:spLocks noChangeArrowheads="1"/>
          </p:cNvSpPr>
          <p:nvPr/>
        </p:nvSpPr>
        <p:spPr bwMode="auto">
          <a:xfrm>
            <a:off x="533400" y="88900"/>
            <a:ext cx="1666875" cy="400110"/>
          </a:xfrm>
          <a:prstGeom prst="rect">
            <a:avLst/>
          </a:prstGeom>
          <a:noFill/>
          <a:ln w="9525">
            <a:noFill/>
            <a:miter lim="800000"/>
            <a:headEnd/>
            <a:tailEnd/>
          </a:ln>
        </p:spPr>
        <p:txBody>
          <a:bodyPr>
            <a:spAutoFit/>
          </a:bodyPr>
          <a:lstStyle/>
          <a:p>
            <a:r>
              <a:rPr lang="en-US" sz="2000" b="1" dirty="0">
                <a:latin typeface="Calibri" pitchFamily="34" charset="0"/>
              </a:rPr>
              <a:t>Question </a:t>
            </a:r>
            <a:r>
              <a:rPr lang="en-US" sz="2000" b="1" dirty="0" smtClean="0">
                <a:latin typeface="Calibri" pitchFamily="34" charset="0"/>
              </a:rPr>
              <a:t>#71</a:t>
            </a:r>
            <a:endParaRPr lang="en-US" sz="2000" b="1" dirty="0">
              <a:latin typeface="Calibri" pitchFamily="34" charset="0"/>
            </a:endParaRPr>
          </a:p>
        </p:txBody>
      </p:sp>
      <p:sp>
        <p:nvSpPr>
          <p:cNvPr id="2355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E14766A-416F-4900-A4B4-5E1783844AA6}" type="slidenum">
              <a:rPr lang="en-US" sz="1200">
                <a:solidFill>
                  <a:srgbClr val="898989"/>
                </a:solidFill>
                <a:latin typeface="Calibri" pitchFamily="34" charset="0"/>
              </a:rPr>
              <a:pPr algn="r"/>
              <a:t>5</a:t>
            </a:fld>
            <a:endParaRPr lang="en-US" sz="1200">
              <a:solidFill>
                <a:srgbClr val="898989"/>
              </a:solidFill>
              <a:latin typeface="Calibri"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cstate="print"/>
          <a:srcRect t="10001" r="50000" b="10001"/>
          <a:stretch>
            <a:fillRect/>
          </a:stretch>
        </p:blipFill>
        <p:spPr bwMode="auto">
          <a:xfrm>
            <a:off x="457200" y="1135697"/>
            <a:ext cx="4368800" cy="5243513"/>
          </a:xfrm>
          <a:prstGeom prst="rect">
            <a:avLst/>
          </a:prstGeom>
          <a:noFill/>
          <a:ln w="9525">
            <a:noFill/>
            <a:miter lim="800000"/>
            <a:headEnd/>
            <a:tailEnd/>
          </a:ln>
        </p:spPr>
      </p:pic>
      <p:sp>
        <p:nvSpPr>
          <p:cNvPr id="103426" name="Title 1"/>
          <p:cNvSpPr>
            <a:spLocks noGrp="1"/>
          </p:cNvSpPr>
          <p:nvPr>
            <p:ph type="title" idx="4294967295"/>
          </p:nvPr>
        </p:nvSpPr>
        <p:spPr>
          <a:xfrm>
            <a:off x="457200" y="274638"/>
            <a:ext cx="8229600" cy="731520"/>
          </a:xfrm>
          <a:gradFill>
            <a:gsLst>
              <a:gs pos="100000">
                <a:schemeClr val="accent1">
                  <a:tint val="44500"/>
                  <a:satMod val="160000"/>
                </a:schemeClr>
              </a:gs>
              <a:gs pos="100000">
                <a:schemeClr val="accent1">
                  <a:tint val="23500"/>
                  <a:satMod val="160000"/>
                </a:schemeClr>
              </a:gs>
            </a:gsLst>
            <a:lin ang="5400000" scaled="0"/>
          </a:gradFill>
        </p:spPr>
        <p:txBody>
          <a:bodyPr/>
          <a:lstStyle/>
          <a:p>
            <a:pPr eaLnBrk="1" hangingPunct="1"/>
            <a:r>
              <a:rPr lang="en-US" b="1" dirty="0" smtClean="0"/>
              <a:t>Abraham Lincoln</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419491A-FDCF-4635-848B-26A34695E937}" type="slidenum">
              <a:rPr lang="en-US" sz="1200" b="0">
                <a:solidFill>
                  <a:schemeClr val="tx1">
                    <a:tint val="75000"/>
                  </a:schemeClr>
                </a:solidFill>
                <a:latin typeface="+mn-lt"/>
              </a:rPr>
              <a:pPr algn="r" fontAlgn="auto">
                <a:spcBef>
                  <a:spcPts val="0"/>
                </a:spcBef>
                <a:spcAft>
                  <a:spcPts val="0"/>
                </a:spcAft>
                <a:defRPr/>
              </a:pPr>
              <a:t>50</a:t>
            </a:fld>
            <a:endParaRPr lang="en-US" sz="1200" b="0">
              <a:solidFill>
                <a:schemeClr val="tx1">
                  <a:tint val="75000"/>
                </a:schemeClr>
              </a:solidFill>
              <a:latin typeface="+mn-lt"/>
            </a:endParaRPr>
          </a:p>
        </p:txBody>
      </p:sp>
      <p:sp>
        <p:nvSpPr>
          <p:cNvPr id="4" name="TextBox 3"/>
          <p:cNvSpPr txBox="1"/>
          <p:nvPr/>
        </p:nvSpPr>
        <p:spPr>
          <a:xfrm>
            <a:off x="5105400" y="1135697"/>
            <a:ext cx="3581400" cy="3631763"/>
          </a:xfrm>
          <a:prstGeom prst="rect">
            <a:avLst/>
          </a:prstGeom>
          <a:solidFill>
            <a:schemeClr val="bg2"/>
          </a:solidFill>
        </p:spPr>
        <p:txBody>
          <a:bodyPr wrap="square" rtlCol="0">
            <a:spAutoFit/>
          </a:bodyPr>
          <a:lstStyle/>
          <a:p>
            <a:endParaRPr lang="en-US" sz="1600" b="1" dirty="0" smtClean="0">
              <a:latin typeface="+mn-lt"/>
            </a:endParaRPr>
          </a:p>
          <a:p>
            <a:pPr marL="285750" indent="-285750">
              <a:buFont typeface="Arial" pitchFamily="34" charset="0"/>
              <a:buChar char="•"/>
            </a:pPr>
            <a:r>
              <a:rPr lang="en-US" sz="3200" b="1" dirty="0" smtClean="0">
                <a:latin typeface="+mn-lt"/>
              </a:rPr>
              <a:t>led </a:t>
            </a:r>
            <a:r>
              <a:rPr lang="en-US" sz="3200" b="1" dirty="0">
                <a:latin typeface="+mn-lt"/>
              </a:rPr>
              <a:t>the United </a:t>
            </a:r>
            <a:r>
              <a:rPr lang="en-US" sz="3200" b="1" dirty="0" smtClean="0">
                <a:latin typeface="+mn-lt"/>
              </a:rPr>
              <a:t>States during the </a:t>
            </a:r>
            <a:r>
              <a:rPr lang="en-US" sz="3200" b="1" dirty="0">
                <a:latin typeface="+mn-lt"/>
              </a:rPr>
              <a:t>Civil </a:t>
            </a:r>
            <a:r>
              <a:rPr lang="en-US" sz="3200" b="1" dirty="0" smtClean="0">
                <a:latin typeface="+mn-lt"/>
              </a:rPr>
              <a:t>War</a:t>
            </a:r>
          </a:p>
          <a:p>
            <a:endParaRPr lang="en-US" sz="1600" b="1" dirty="0" smtClean="0">
              <a:latin typeface="+mn-lt"/>
            </a:endParaRPr>
          </a:p>
          <a:p>
            <a:pPr marL="285750" indent="-285750">
              <a:buFont typeface="Arial" pitchFamily="34" charset="0"/>
              <a:buChar char="•"/>
            </a:pPr>
            <a:r>
              <a:rPr lang="en-US" sz="3200" b="1" dirty="0" smtClean="0">
                <a:latin typeface="+mn-lt"/>
              </a:rPr>
              <a:t>saved </a:t>
            </a:r>
            <a:r>
              <a:rPr lang="en-US" sz="3200" b="1" dirty="0">
                <a:latin typeface="+mn-lt"/>
              </a:rPr>
              <a:t>the </a:t>
            </a:r>
            <a:r>
              <a:rPr lang="en-US" sz="3200" b="1" dirty="0" smtClean="0">
                <a:latin typeface="+mn-lt"/>
              </a:rPr>
              <a:t>union</a:t>
            </a:r>
          </a:p>
          <a:p>
            <a:endParaRPr lang="en-US" b="1" dirty="0" smtClean="0">
              <a:latin typeface="+mn-lt"/>
            </a:endParaRPr>
          </a:p>
          <a:p>
            <a:pPr marL="285750" indent="-285750">
              <a:buFont typeface="Arial" pitchFamily="34" charset="0"/>
              <a:buChar char="•"/>
            </a:pPr>
            <a:r>
              <a:rPr lang="en-US" sz="3200" b="1" dirty="0" smtClean="0">
                <a:latin typeface="+mn-lt"/>
              </a:rPr>
              <a:t>freed </a:t>
            </a:r>
            <a:r>
              <a:rPr lang="en-US" sz="3200" b="1" dirty="0">
                <a:latin typeface="+mn-lt"/>
              </a:rPr>
              <a:t>the </a:t>
            </a:r>
            <a:r>
              <a:rPr lang="en-US" sz="3200" b="1" dirty="0" smtClean="0">
                <a:latin typeface="+mn-lt"/>
              </a:rPr>
              <a:t>slaves</a:t>
            </a:r>
            <a:endParaRPr lang="en-US" sz="3200" b="1" dirty="0">
              <a:latin typeface="+mn-lt"/>
            </a:endParaRPr>
          </a:p>
          <a:p>
            <a:endParaRPr lang="en-US" sz="1600" b="1" dirty="0">
              <a:latin typeface="+mn-lt"/>
            </a:endParaRPr>
          </a:p>
        </p:txBody>
      </p:sp>
    </p:spTree>
    <p:extLst>
      <p:ext uri="{BB962C8B-B14F-4D97-AF65-F5344CB8AC3E}">
        <p14:creationId xmlns:p14="http://schemas.microsoft.com/office/powerpoint/2010/main" val="17427819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D1A8EA5-DD60-4218-AA83-F99503482B4F}" type="slidenum">
              <a:rPr lang="en-US" sz="1200" b="0">
                <a:solidFill>
                  <a:schemeClr val="tx1">
                    <a:tint val="75000"/>
                  </a:schemeClr>
                </a:solidFill>
                <a:latin typeface="+mn-lt"/>
              </a:rPr>
              <a:pPr algn="r" fontAlgn="auto">
                <a:spcBef>
                  <a:spcPts val="0"/>
                </a:spcBef>
                <a:spcAft>
                  <a:spcPts val="0"/>
                </a:spcAft>
                <a:defRPr/>
              </a:pPr>
              <a:t>51</a:t>
            </a:fld>
            <a:endParaRPr lang="en-US" sz="1200" b="0">
              <a:solidFill>
                <a:schemeClr val="tx1">
                  <a:tint val="75000"/>
                </a:schemeClr>
              </a:solidFill>
              <a:latin typeface="+mn-lt"/>
            </a:endParaRPr>
          </a:p>
        </p:txBody>
      </p:sp>
      <p:pic>
        <p:nvPicPr>
          <p:cNvPr id="105475" name="Picture 4" descr="Q75"/>
          <p:cNvPicPr>
            <a:picLocks noChangeArrowheads="1"/>
          </p:cNvPicPr>
          <p:nvPr/>
        </p:nvPicPr>
        <p:blipFill>
          <a:blip r:embed="rId4" cstate="print"/>
          <a:srcRect/>
          <a:stretch>
            <a:fillRect/>
          </a:stretch>
        </p:blipFill>
        <p:spPr bwMode="auto">
          <a:xfrm>
            <a:off x="528638" y="1031875"/>
            <a:ext cx="8135937" cy="4927600"/>
          </a:xfrm>
          <a:prstGeom prst="rect">
            <a:avLst/>
          </a:prstGeom>
          <a:noFill/>
          <a:ln w="9525">
            <a:noFill/>
            <a:miter lim="800000"/>
            <a:headEnd/>
            <a:tailEnd/>
          </a:ln>
        </p:spPr>
      </p:pic>
    </p:spTree>
    <p:extLst>
      <p:ext uri="{BB962C8B-B14F-4D97-AF65-F5344CB8AC3E}">
        <p14:creationId xmlns:p14="http://schemas.microsoft.com/office/powerpoint/2010/main" val="37211046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7522"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mj-lt"/>
              </a:rPr>
              <a:t>Question </a:t>
            </a:r>
            <a:r>
              <a:rPr lang="en-US" sz="2000" b="1" dirty="0" smtClean="0">
                <a:latin typeface="+mj-lt"/>
              </a:rPr>
              <a:t>#75</a:t>
            </a:r>
            <a:endParaRPr lang="en-US" sz="2000" b="1" dirty="0">
              <a:latin typeface="+mj-lt"/>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5DB9B91-1123-457F-9CE9-62B407C07F33}" type="slidenum">
              <a:rPr lang="en-US" sz="1200" b="1">
                <a:solidFill>
                  <a:schemeClr val="tx1">
                    <a:tint val="75000"/>
                  </a:schemeClr>
                </a:solidFill>
                <a:latin typeface="+mn-lt"/>
              </a:rPr>
              <a:pPr algn="r" fontAlgn="auto">
                <a:spcBef>
                  <a:spcPts val="0"/>
                </a:spcBef>
                <a:spcAft>
                  <a:spcPts val="0"/>
                </a:spcAft>
                <a:defRPr/>
              </a:pPr>
              <a:t>52</a:t>
            </a:fld>
            <a:endParaRPr lang="en-US" sz="1200" b="1">
              <a:solidFill>
                <a:schemeClr val="tx1">
                  <a:tint val="75000"/>
                </a:schemeClr>
              </a:solidFill>
              <a:latin typeface="+mn-lt"/>
            </a:endParaRPr>
          </a:p>
        </p:txBody>
      </p:sp>
    </p:spTree>
    <p:extLst>
      <p:ext uri="{BB962C8B-B14F-4D97-AF65-F5344CB8AC3E}">
        <p14:creationId xmlns:p14="http://schemas.microsoft.com/office/powerpoint/2010/main" val="10842605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AEFBD86-54AA-4F74-B523-6E6F248C2C37}" type="slidenum">
              <a:rPr lang="en-US" sz="1200">
                <a:solidFill>
                  <a:srgbClr val="898989"/>
                </a:solidFill>
                <a:latin typeface="Calibri" pitchFamily="34" charset="0"/>
              </a:rPr>
              <a:pPr algn="r"/>
              <a:t>53</a:t>
            </a:fld>
            <a:endParaRPr lang="en-US" sz="1200">
              <a:solidFill>
                <a:srgbClr val="898989"/>
              </a:solidFill>
              <a:latin typeface="Calibri" pitchFamily="34" charset="0"/>
            </a:endParaRPr>
          </a:p>
        </p:txBody>
      </p:sp>
      <p:pic>
        <p:nvPicPr>
          <p:cNvPr id="7171" name="Picture 3" descr="X:\HPL\Citizenship Lessons 1-11 - CoG\Lesson 11 Integrated Civics - Geography, Symbols, and Holidays (CoG)\images, and scraps\american_military_cemetery_norman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338493" cy="5410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381001" y="228600"/>
            <a:ext cx="8338492"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a:latin typeface="Calibri" pitchFamily="34" charset="0"/>
              </a:rPr>
              <a:t>Memorial Day</a:t>
            </a:r>
          </a:p>
        </p:txBody>
      </p:sp>
    </p:spTree>
    <p:extLst>
      <p:ext uri="{BB962C8B-B14F-4D97-AF65-F5344CB8AC3E}">
        <p14:creationId xmlns:p14="http://schemas.microsoft.com/office/powerpoint/2010/main" val="24327720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FB702EC-7D5E-44A9-A3AE-4281BADB1CD8}" type="slidenum">
              <a:rPr lang="en-US" sz="1200">
                <a:solidFill>
                  <a:srgbClr val="898989"/>
                </a:solidFill>
                <a:latin typeface="Calibri" pitchFamily="34" charset="0"/>
              </a:rPr>
              <a:pPr algn="r"/>
              <a:t>54</a:t>
            </a:fld>
            <a:endParaRPr lang="en-US" sz="1200">
              <a:solidFill>
                <a:srgbClr val="898989"/>
              </a:solidFill>
              <a:latin typeface="Calibri" pitchFamily="34" charset="0"/>
            </a:endParaRPr>
          </a:p>
        </p:txBody>
      </p:sp>
      <p:pic>
        <p:nvPicPr>
          <p:cNvPr id="15362" name="Picture 2" descr="X:\HPL\Citizenship Lessons 1-11 - CoG\Lesson 11 Integrated Civics - Geography, Symbols, and Holidays (CoG)\images, and scraps\New-Year-Photos-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8534400" cy="5289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304800" y="228600"/>
            <a:ext cx="85344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Independence Day</a:t>
            </a:r>
          </a:p>
        </p:txBody>
      </p:sp>
    </p:spTree>
    <p:extLst>
      <p:ext uri="{BB962C8B-B14F-4D97-AF65-F5344CB8AC3E}">
        <p14:creationId xmlns:p14="http://schemas.microsoft.com/office/powerpoint/2010/main" val="11035289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981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EB2C4EF-2ED8-4FAB-B790-605240C5E9BF}" type="slidenum">
              <a:rPr lang="en-US" sz="1200">
                <a:solidFill>
                  <a:srgbClr val="898989"/>
                </a:solidFill>
                <a:latin typeface="Calibri" pitchFamily="34" charset="0"/>
              </a:rPr>
              <a:pPr algn="r"/>
              <a:t>55</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21858"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Calibri" pitchFamily="34" charset="0"/>
              </a:rPr>
              <a:t>Question </a:t>
            </a:r>
            <a:r>
              <a:rPr lang="en-US" sz="2000" b="1" dirty="0" smtClean="0">
                <a:latin typeface="Calibri" pitchFamily="34" charset="0"/>
              </a:rPr>
              <a:t>#99</a:t>
            </a:r>
            <a:endParaRPr lang="en-US" sz="2000" b="1" dirty="0">
              <a:latin typeface="Calibri" pitchFamily="34" charset="0"/>
            </a:endParaRPr>
          </a:p>
        </p:txBody>
      </p:sp>
      <p:sp>
        <p:nvSpPr>
          <p:cNvPr id="12185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5539C34-F7E3-424B-9073-E10C7E1215EA}" type="slidenum">
              <a:rPr lang="en-US" sz="1200">
                <a:solidFill>
                  <a:srgbClr val="898989"/>
                </a:solidFill>
                <a:latin typeface="Calibri" pitchFamily="34" charset="0"/>
              </a:rPr>
              <a:pPr algn="r"/>
              <a:t>56</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208FC51-EF1C-46E8-9CC2-50711C0FF244}" type="slidenum">
              <a:rPr lang="en-US" sz="1200">
                <a:solidFill>
                  <a:srgbClr val="898989"/>
                </a:solidFill>
                <a:latin typeface="Calibri" pitchFamily="34" charset="0"/>
              </a:rPr>
              <a:pPr algn="r"/>
              <a:t>57</a:t>
            </a:fld>
            <a:endParaRPr lang="en-US" sz="1200">
              <a:solidFill>
                <a:srgbClr val="898989"/>
              </a:solidFill>
              <a:latin typeface="Calibri" pitchFamily="34" charset="0"/>
            </a:endParaRPr>
          </a:p>
        </p:txBody>
      </p:sp>
      <p:sp>
        <p:nvSpPr>
          <p:cNvPr id="123906" name="Text Box 3"/>
          <p:cNvSpPr txBox="1">
            <a:spLocks noChangeArrowheads="1"/>
          </p:cNvSpPr>
          <p:nvPr/>
        </p:nvSpPr>
        <p:spPr bwMode="auto">
          <a:xfrm>
            <a:off x="990600" y="228600"/>
            <a:ext cx="7248525"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a:latin typeface="Calibri" pitchFamily="34" charset="0"/>
              </a:rPr>
              <a:t>Labor Day</a:t>
            </a:r>
          </a:p>
        </p:txBody>
      </p:sp>
      <p:pic>
        <p:nvPicPr>
          <p:cNvPr id="123907" name="Picture 4" descr="labor day"/>
          <p:cNvPicPr>
            <a:picLocks noChangeAspect="1" noChangeArrowheads="1"/>
          </p:cNvPicPr>
          <p:nvPr/>
        </p:nvPicPr>
        <p:blipFill>
          <a:blip r:embed="rId3" cstate="print"/>
          <a:srcRect/>
          <a:stretch>
            <a:fillRect/>
          </a:stretch>
        </p:blipFill>
        <p:spPr bwMode="auto">
          <a:xfrm>
            <a:off x="990600" y="990600"/>
            <a:ext cx="7248525" cy="5438775"/>
          </a:xfrm>
          <a:prstGeom prst="rect">
            <a:avLst/>
          </a:prstGeom>
          <a:noFill/>
          <a:ln w="9525">
            <a:noFill/>
            <a:miter lim="800000"/>
            <a:headEnd/>
            <a:tailEnd/>
          </a:ln>
        </p:spPr>
      </p:pic>
    </p:spTree>
    <p:extLst>
      <p:ext uri="{BB962C8B-B14F-4D97-AF65-F5344CB8AC3E}">
        <p14:creationId xmlns:p14="http://schemas.microsoft.com/office/powerpoint/2010/main" val="18299178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026584D-BEC0-4B74-BD3D-45ADDA3E161C}" type="slidenum">
              <a:rPr lang="en-US" sz="1200">
                <a:solidFill>
                  <a:srgbClr val="898989"/>
                </a:solidFill>
                <a:latin typeface="Calibri" pitchFamily="34" charset="0"/>
              </a:rPr>
              <a:pPr algn="r"/>
              <a:t>58</a:t>
            </a:fld>
            <a:endParaRPr lang="en-US" sz="1200">
              <a:solidFill>
                <a:srgbClr val="898989"/>
              </a:solidFill>
              <a:latin typeface="Calibri" pitchFamily="34" charset="0"/>
            </a:endParaRPr>
          </a:p>
        </p:txBody>
      </p:sp>
      <p:sp>
        <p:nvSpPr>
          <p:cNvPr id="125954" name="Text Box 3"/>
          <p:cNvSpPr txBox="1">
            <a:spLocks noChangeArrowheads="1"/>
          </p:cNvSpPr>
          <p:nvPr/>
        </p:nvSpPr>
        <p:spPr bwMode="auto">
          <a:xfrm>
            <a:off x="482157" y="228599"/>
            <a:ext cx="8204644"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Columbus Day</a:t>
            </a:r>
          </a:p>
        </p:txBody>
      </p:sp>
      <p:pic>
        <p:nvPicPr>
          <p:cNvPr id="4098" name="Picture 2" descr="X:\HPL\Citizenship Lessons 1-11 - CoG\Lesson 01 American History - The Colonial Period and Independence (CoG)\images &amp; scraps\Columbus Landing_7022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57" y="1043940"/>
            <a:ext cx="8204643" cy="539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1458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0BE045E-B3FD-4D98-BEEA-C3BE86F45438}" type="slidenum">
              <a:rPr lang="en-US" sz="1200">
                <a:solidFill>
                  <a:srgbClr val="898989"/>
                </a:solidFill>
                <a:latin typeface="Calibri" pitchFamily="34" charset="0"/>
              </a:rPr>
              <a:pPr algn="r"/>
              <a:t>59</a:t>
            </a:fld>
            <a:endParaRPr lang="en-US" sz="1200">
              <a:solidFill>
                <a:srgbClr val="898989"/>
              </a:solidFill>
              <a:latin typeface="Calibri" pitchFamily="34" charset="0"/>
            </a:endParaRPr>
          </a:p>
        </p:txBody>
      </p:sp>
      <p:sp>
        <p:nvSpPr>
          <p:cNvPr id="128002" name="Text Box 3"/>
          <p:cNvSpPr txBox="1">
            <a:spLocks noChangeArrowheads="1"/>
          </p:cNvSpPr>
          <p:nvPr/>
        </p:nvSpPr>
        <p:spPr bwMode="auto">
          <a:xfrm>
            <a:off x="2413000" y="228600"/>
            <a:ext cx="43942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Veterans Day</a:t>
            </a:r>
          </a:p>
        </p:txBody>
      </p:sp>
      <p:pic>
        <p:nvPicPr>
          <p:cNvPr id="128003" name="Picture 4" descr="Veterans_day"/>
          <p:cNvPicPr>
            <a:picLocks noChangeAspect="1" noChangeArrowheads="1"/>
          </p:cNvPicPr>
          <p:nvPr/>
        </p:nvPicPr>
        <p:blipFill>
          <a:blip r:embed="rId3" cstate="print"/>
          <a:srcRect/>
          <a:stretch>
            <a:fillRect/>
          </a:stretch>
        </p:blipFill>
        <p:spPr bwMode="auto">
          <a:xfrm>
            <a:off x="2413000" y="953135"/>
            <a:ext cx="4394200" cy="5486400"/>
          </a:xfrm>
          <a:prstGeom prst="rect">
            <a:avLst/>
          </a:prstGeom>
          <a:noFill/>
          <a:ln w="9525">
            <a:noFill/>
            <a:miter lim="800000"/>
            <a:headEnd/>
            <a:tailEnd/>
          </a:ln>
        </p:spPr>
      </p:pic>
    </p:spTree>
    <p:extLst>
      <p:ext uri="{BB962C8B-B14F-4D97-AF65-F5344CB8AC3E}">
        <p14:creationId xmlns:p14="http://schemas.microsoft.com/office/powerpoint/2010/main" val="1262449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Mississippi_watershed_map_1"/>
          <p:cNvPicPr>
            <a:picLocks noChangeArrowheads="1"/>
          </p:cNvPicPr>
          <p:nvPr/>
        </p:nvPicPr>
        <p:blipFill>
          <a:blip r:embed="rId3" cstate="print"/>
          <a:srcRect/>
          <a:stretch>
            <a:fillRect/>
          </a:stretch>
        </p:blipFill>
        <p:spPr bwMode="auto">
          <a:xfrm>
            <a:off x="518159" y="903286"/>
            <a:ext cx="8126413" cy="5421313"/>
          </a:xfrm>
          <a:prstGeom prst="rect">
            <a:avLst/>
          </a:prstGeom>
          <a:noFill/>
          <a:ln w="9525">
            <a:noFill/>
            <a:miter lim="800000"/>
            <a:headEnd/>
            <a:tailEnd/>
          </a:ln>
        </p:spPr>
      </p:pic>
      <p:sp>
        <p:nvSpPr>
          <p:cNvPr id="25602" name="Title 1"/>
          <p:cNvSpPr>
            <a:spLocks noGrp="1"/>
          </p:cNvSpPr>
          <p:nvPr>
            <p:ph type="title" idx="4294967295"/>
          </p:nvPr>
        </p:nvSpPr>
        <p:spPr>
          <a:xfrm>
            <a:off x="533400" y="228600"/>
            <a:ext cx="8111172" cy="731520"/>
          </a:xfrm>
          <a:gradFill>
            <a:gsLst>
              <a:gs pos="100000">
                <a:schemeClr val="accent1">
                  <a:tint val="44500"/>
                  <a:satMod val="160000"/>
                </a:schemeClr>
              </a:gs>
              <a:gs pos="100000">
                <a:schemeClr val="accent1">
                  <a:tint val="23500"/>
                  <a:satMod val="160000"/>
                </a:schemeClr>
              </a:gs>
            </a:gsLst>
            <a:path path="shape">
              <a:fillToRect l="50000" t="50000" r="50000" b="50000"/>
            </a:path>
          </a:gradFill>
        </p:spPr>
        <p:txBody>
          <a:bodyPr/>
          <a:lstStyle/>
          <a:p>
            <a:pPr eaLnBrk="1" hangingPunct="1"/>
            <a:r>
              <a:rPr lang="en-US" b="1" dirty="0" smtClean="0"/>
              <a:t>The Missouri &amp; Mississippi Rivers</a:t>
            </a:r>
          </a:p>
        </p:txBody>
      </p:sp>
      <p:sp>
        <p:nvSpPr>
          <p:cNvPr id="2560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365A4CF-2D02-4CE0-9B14-59FFC91569CB}" type="slidenum">
              <a:rPr lang="en-US" sz="1200">
                <a:solidFill>
                  <a:srgbClr val="898989"/>
                </a:solidFill>
                <a:latin typeface="Calibri" pitchFamily="34" charset="0"/>
              </a:rPr>
              <a:pPr algn="r"/>
              <a:t>6</a:t>
            </a:fld>
            <a:endParaRPr lang="en-US" sz="1200">
              <a:solidFill>
                <a:srgbClr val="898989"/>
              </a:solidFill>
              <a:latin typeface="Calibri" pitchFamily="34" charset="0"/>
            </a:endParaRPr>
          </a:p>
        </p:txBody>
      </p:sp>
      <p:sp>
        <p:nvSpPr>
          <p:cNvPr id="25604" name="Text Box 5"/>
          <p:cNvSpPr txBox="1">
            <a:spLocks noChangeArrowheads="1"/>
          </p:cNvSpPr>
          <p:nvPr/>
        </p:nvSpPr>
        <p:spPr bwMode="auto">
          <a:xfrm>
            <a:off x="533400" y="6324600"/>
            <a:ext cx="4752975" cy="228600"/>
          </a:xfrm>
          <a:prstGeom prst="rect">
            <a:avLst/>
          </a:prstGeom>
          <a:noFill/>
          <a:ln w="9525">
            <a:noFill/>
            <a:miter lim="800000"/>
            <a:headEnd/>
            <a:tailEnd/>
          </a:ln>
        </p:spPr>
        <p:txBody>
          <a:bodyPr>
            <a:spAutoFit/>
          </a:bodyPr>
          <a:lstStyle/>
          <a:p>
            <a:r>
              <a:rPr lang="en-US" sz="900"/>
              <a:t>Source: http://en.wikipedia.org/wiki/File:Mississippi_watershed_map_1.jpg</a:t>
            </a:r>
          </a:p>
        </p:txBody>
      </p:sp>
      <p:cxnSp>
        <p:nvCxnSpPr>
          <p:cNvPr id="6" name="Straight Arrow Connector 5"/>
          <p:cNvCxnSpPr/>
          <p:nvPr/>
        </p:nvCxnSpPr>
        <p:spPr>
          <a:xfrm rot="9660000" flipH="1">
            <a:off x="1192415" y="2262294"/>
            <a:ext cx="1828800" cy="609600"/>
          </a:xfrm>
          <a:prstGeom prst="straightConnector1">
            <a:avLst/>
          </a:prstGeom>
          <a:ln w="66675">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rot="9660000" flipH="1">
            <a:off x="2959304" y="2871893"/>
            <a:ext cx="1828800" cy="609600"/>
          </a:xfrm>
          <a:prstGeom prst="straightConnector1">
            <a:avLst/>
          </a:prstGeom>
          <a:ln w="66675">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38428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File:The First Thanksgiving cph.3g04961.jpg">
            <a:hlinkClick r:id="rId3"/>
          </p:cNvPr>
          <p:cNvPicPr>
            <a:picLocks noChangeAspect="1" noChangeArrowheads="1"/>
          </p:cNvPicPr>
          <p:nvPr/>
        </p:nvPicPr>
        <p:blipFill>
          <a:blip r:embed="rId4" cstate="print"/>
          <a:srcRect/>
          <a:stretch>
            <a:fillRect/>
          </a:stretch>
        </p:blipFill>
        <p:spPr bwMode="auto">
          <a:xfrm>
            <a:off x="533400" y="990600"/>
            <a:ext cx="8077200" cy="5548312"/>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05F4B20-D969-4929-B88D-8ECD810378B4}" type="slidenum">
              <a:rPr lang="en-US" sz="1200">
                <a:solidFill>
                  <a:schemeClr val="tx1">
                    <a:tint val="75000"/>
                  </a:schemeClr>
                </a:solidFill>
                <a:latin typeface="+mn-lt"/>
              </a:rPr>
              <a:pPr algn="r" fontAlgn="auto">
                <a:spcBef>
                  <a:spcPts val="0"/>
                </a:spcBef>
                <a:spcAft>
                  <a:spcPts val="0"/>
                </a:spcAft>
                <a:defRPr/>
              </a:pPr>
              <a:t>60</a:t>
            </a:fld>
            <a:endParaRPr lang="en-US" sz="1200">
              <a:solidFill>
                <a:schemeClr val="tx1">
                  <a:tint val="75000"/>
                </a:schemeClr>
              </a:solidFill>
              <a:latin typeface="+mn-lt"/>
            </a:endParaRPr>
          </a:p>
        </p:txBody>
      </p:sp>
      <p:sp>
        <p:nvSpPr>
          <p:cNvPr id="130051" name="Text Box 3"/>
          <p:cNvSpPr txBox="1">
            <a:spLocks noChangeArrowheads="1"/>
          </p:cNvSpPr>
          <p:nvPr/>
        </p:nvSpPr>
        <p:spPr bwMode="auto">
          <a:xfrm>
            <a:off x="533400" y="228600"/>
            <a:ext cx="80772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Thanksgiving</a:t>
            </a:r>
            <a:endParaRPr lang="en-US" sz="4000" b="1" dirty="0">
              <a:latin typeface="Calibri" pitchFamily="34" charset="0"/>
            </a:endParaRPr>
          </a:p>
        </p:txBody>
      </p:sp>
    </p:spTree>
    <p:extLst>
      <p:ext uri="{BB962C8B-B14F-4D97-AF65-F5344CB8AC3E}">
        <p14:creationId xmlns:p14="http://schemas.microsoft.com/office/powerpoint/2010/main" val="2576806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57F0A5B-A677-42A6-8BF3-F154C078A7D0}" type="slidenum">
              <a:rPr lang="en-US" sz="1200">
                <a:solidFill>
                  <a:srgbClr val="898989"/>
                </a:solidFill>
                <a:latin typeface="Calibri" pitchFamily="34" charset="0"/>
              </a:rPr>
              <a:pPr algn="r"/>
              <a:t>61</a:t>
            </a:fld>
            <a:endParaRPr lang="en-US" sz="1200">
              <a:solidFill>
                <a:srgbClr val="898989"/>
              </a:solidFill>
              <a:latin typeface="Calibri" pitchFamily="34" charset="0"/>
            </a:endParaRPr>
          </a:p>
        </p:txBody>
      </p:sp>
      <p:pic>
        <p:nvPicPr>
          <p:cNvPr id="132099" name="Picture 4" descr="Christmas-Tree-Fireplace"/>
          <p:cNvPicPr>
            <a:picLocks noChangeAspect="1" noChangeArrowheads="1"/>
          </p:cNvPicPr>
          <p:nvPr/>
        </p:nvPicPr>
        <p:blipFill>
          <a:blip r:embed="rId3" cstate="print"/>
          <a:srcRect/>
          <a:stretch>
            <a:fillRect/>
          </a:stretch>
        </p:blipFill>
        <p:spPr bwMode="auto">
          <a:xfrm>
            <a:off x="449702" y="1060305"/>
            <a:ext cx="8237098" cy="5457825"/>
          </a:xfrm>
          <a:prstGeom prst="rect">
            <a:avLst/>
          </a:prstGeom>
          <a:noFill/>
          <a:ln w="9525">
            <a:noFill/>
            <a:miter lim="800000"/>
            <a:headEnd/>
            <a:tailEnd/>
          </a:ln>
        </p:spPr>
      </p:pic>
      <p:sp>
        <p:nvSpPr>
          <p:cNvPr id="6" name="Text Box 3"/>
          <p:cNvSpPr txBox="1">
            <a:spLocks noChangeArrowheads="1"/>
          </p:cNvSpPr>
          <p:nvPr/>
        </p:nvSpPr>
        <p:spPr bwMode="auto">
          <a:xfrm>
            <a:off x="449703" y="228600"/>
            <a:ext cx="8237097"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a:latin typeface="Calibri" pitchFamily="34" charset="0"/>
              </a:rPr>
              <a:t>Christmas</a:t>
            </a:r>
          </a:p>
        </p:txBody>
      </p:sp>
    </p:spTree>
    <p:extLst>
      <p:ext uri="{BB962C8B-B14F-4D97-AF65-F5344CB8AC3E}">
        <p14:creationId xmlns:p14="http://schemas.microsoft.com/office/powerpoint/2010/main" val="39798773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3414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6197C54-534E-467F-B1A1-3EB878397D00}" type="slidenum">
              <a:rPr lang="en-US" sz="1200">
                <a:solidFill>
                  <a:srgbClr val="898989"/>
                </a:solidFill>
                <a:latin typeface="Calibri" pitchFamily="34" charset="0"/>
              </a:rPr>
              <a:pPr algn="r"/>
              <a:t>62</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36194" name="Text Box 4"/>
          <p:cNvSpPr txBox="1">
            <a:spLocks noChangeArrowheads="1"/>
          </p:cNvSpPr>
          <p:nvPr/>
        </p:nvSpPr>
        <p:spPr bwMode="auto">
          <a:xfrm>
            <a:off x="533400" y="90488"/>
            <a:ext cx="1905000" cy="400110"/>
          </a:xfrm>
          <a:prstGeom prst="rect">
            <a:avLst/>
          </a:prstGeom>
          <a:noFill/>
          <a:ln w="9525">
            <a:noFill/>
            <a:miter lim="800000"/>
            <a:headEnd/>
            <a:tailEnd/>
          </a:ln>
        </p:spPr>
        <p:txBody>
          <a:bodyPr>
            <a:spAutoFit/>
          </a:bodyPr>
          <a:lstStyle/>
          <a:p>
            <a:pPr>
              <a:spcBef>
                <a:spcPct val="50000"/>
              </a:spcBef>
            </a:pPr>
            <a:r>
              <a:rPr lang="en-US" sz="2000" b="1" dirty="0">
                <a:latin typeface="Calibri" pitchFamily="34" charset="0"/>
              </a:rPr>
              <a:t>Question </a:t>
            </a:r>
            <a:r>
              <a:rPr lang="en-US" sz="2000" b="1" dirty="0" smtClean="0">
                <a:latin typeface="Calibri" pitchFamily="34" charset="0"/>
              </a:rPr>
              <a:t>#100</a:t>
            </a:r>
            <a:endParaRPr lang="en-US" sz="2000" b="1" dirty="0">
              <a:latin typeface="Calibri" pitchFamily="34" charset="0"/>
            </a:endParaRPr>
          </a:p>
        </p:txBody>
      </p:sp>
      <p:sp>
        <p:nvSpPr>
          <p:cNvPr id="13619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97B437E-E455-4BA5-8A08-CE52BB46EFB8}" type="slidenum">
              <a:rPr lang="en-US" sz="1200">
                <a:solidFill>
                  <a:srgbClr val="898989"/>
                </a:solidFill>
                <a:latin typeface="Calibri" pitchFamily="34" charset="0"/>
              </a:rPr>
              <a:pPr algn="r"/>
              <a:t>63</a:t>
            </a:fld>
            <a:endParaRPr lang="en-US" sz="1200">
              <a:solidFill>
                <a:srgbClr val="898989"/>
              </a:solidFill>
              <a:latin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3CFC481-0BED-4219-8B94-627EFA8C8987}" type="slidenum">
              <a:rPr lang="en-US" sz="1200">
                <a:solidFill>
                  <a:srgbClr val="898989"/>
                </a:solidFill>
                <a:latin typeface="Calibri" pitchFamily="34" charset="0"/>
              </a:rPr>
              <a:pPr algn="r"/>
              <a:t>7</a:t>
            </a:fld>
            <a:endParaRPr lang="en-US" sz="1200">
              <a:solidFill>
                <a:srgbClr val="898989"/>
              </a:solidFill>
              <a:latin typeface="Calibri" pitchFamily="34" charset="0"/>
            </a:endParaRPr>
          </a:p>
        </p:txBody>
      </p:sp>
      <p:sp>
        <p:nvSpPr>
          <p:cNvPr id="27651" name="Text Box 5"/>
          <p:cNvSpPr txBox="1">
            <a:spLocks noChangeArrowheads="1"/>
          </p:cNvSpPr>
          <p:nvPr/>
        </p:nvSpPr>
        <p:spPr bwMode="auto">
          <a:xfrm>
            <a:off x="1066800" y="6400800"/>
            <a:ext cx="4752975" cy="246221"/>
          </a:xfrm>
          <a:prstGeom prst="rect">
            <a:avLst/>
          </a:prstGeom>
          <a:noFill/>
          <a:ln w="9525">
            <a:noFill/>
            <a:miter lim="800000"/>
            <a:headEnd/>
            <a:tailEnd/>
          </a:ln>
        </p:spPr>
        <p:txBody>
          <a:bodyPr>
            <a:spAutoFit/>
          </a:bodyPr>
          <a:lstStyle/>
          <a:p>
            <a:r>
              <a:rPr lang="en-US" sz="1000" dirty="0">
                <a:latin typeface="+mj-lt"/>
              </a:rPr>
              <a:t>Source: http://en.wikipedia.org/wiki/File:Missouririvermap.jpg</a:t>
            </a:r>
          </a:p>
        </p:txBody>
      </p:sp>
      <p:pic>
        <p:nvPicPr>
          <p:cNvPr id="27652" name="Picture 6" descr="Missouririvermap - Source DEMIS Mapserver-crop2"/>
          <p:cNvPicPr>
            <a:picLocks noChangeAspect="1" noChangeArrowheads="1"/>
          </p:cNvPicPr>
          <p:nvPr/>
        </p:nvPicPr>
        <p:blipFill>
          <a:blip r:embed="rId3" cstate="print"/>
          <a:srcRect/>
          <a:stretch>
            <a:fillRect/>
          </a:stretch>
        </p:blipFill>
        <p:spPr bwMode="auto">
          <a:xfrm>
            <a:off x="533400" y="871855"/>
            <a:ext cx="8077200" cy="5521325"/>
          </a:xfrm>
          <a:prstGeom prst="rect">
            <a:avLst/>
          </a:prstGeom>
          <a:noFill/>
          <a:ln w="9525">
            <a:noFill/>
            <a:miter lim="800000"/>
            <a:headEnd/>
            <a:tailEnd/>
          </a:ln>
        </p:spPr>
      </p:pic>
      <p:sp>
        <p:nvSpPr>
          <p:cNvPr id="6" name="Title 1"/>
          <p:cNvSpPr txBox="1">
            <a:spLocks/>
          </p:cNvSpPr>
          <p:nvPr/>
        </p:nvSpPr>
        <p:spPr bwMode="auto">
          <a:xfrm>
            <a:off x="533400" y="228600"/>
            <a:ext cx="80772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The Missouri River</a:t>
            </a:r>
          </a:p>
        </p:txBody>
      </p:sp>
    </p:spTree>
    <p:extLst>
      <p:ext uri="{BB962C8B-B14F-4D97-AF65-F5344CB8AC3E}">
        <p14:creationId xmlns:p14="http://schemas.microsoft.com/office/powerpoint/2010/main" val="1008216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9B40A92-112D-4749-8F7D-3AA42444D4E4}" type="slidenum">
              <a:rPr lang="en-US" sz="1200">
                <a:solidFill>
                  <a:srgbClr val="898989"/>
                </a:solidFill>
                <a:latin typeface="Calibri" pitchFamily="34" charset="0"/>
              </a:rPr>
              <a:pPr algn="r"/>
              <a:t>8</a:t>
            </a:fld>
            <a:endParaRPr lang="en-US" sz="1200">
              <a:solidFill>
                <a:srgbClr val="898989"/>
              </a:solidFill>
              <a:latin typeface="Calibri" pitchFamily="34" charset="0"/>
            </a:endParaRPr>
          </a:p>
        </p:txBody>
      </p:sp>
      <p:pic>
        <p:nvPicPr>
          <p:cNvPr id="29699" name="Picture 5" descr="Mississippirivermapnew"/>
          <p:cNvPicPr>
            <a:picLocks noChangeAspect="1" noChangeArrowheads="1"/>
          </p:cNvPicPr>
          <p:nvPr/>
        </p:nvPicPr>
        <p:blipFill>
          <a:blip r:embed="rId3" cstate="print"/>
          <a:srcRect/>
          <a:stretch>
            <a:fillRect/>
          </a:stretch>
        </p:blipFill>
        <p:spPr bwMode="auto">
          <a:xfrm>
            <a:off x="533400" y="838200"/>
            <a:ext cx="8077200" cy="5511800"/>
          </a:xfrm>
          <a:prstGeom prst="rect">
            <a:avLst/>
          </a:prstGeom>
          <a:noFill/>
          <a:ln w="9525">
            <a:noFill/>
            <a:miter lim="800000"/>
            <a:headEnd/>
            <a:tailEnd/>
          </a:ln>
        </p:spPr>
      </p:pic>
      <p:sp>
        <p:nvSpPr>
          <p:cNvPr id="29700" name="Rectangle 6"/>
          <p:cNvSpPr>
            <a:spLocks noChangeArrowheads="1"/>
          </p:cNvSpPr>
          <p:nvPr/>
        </p:nvSpPr>
        <p:spPr bwMode="auto">
          <a:xfrm>
            <a:off x="838200" y="6400800"/>
            <a:ext cx="3786614" cy="246221"/>
          </a:xfrm>
          <a:prstGeom prst="rect">
            <a:avLst/>
          </a:prstGeom>
          <a:noFill/>
          <a:ln w="9525">
            <a:noFill/>
            <a:miter lim="800000"/>
            <a:headEnd/>
            <a:tailEnd/>
          </a:ln>
        </p:spPr>
        <p:txBody>
          <a:bodyPr wrap="none">
            <a:spAutoFit/>
          </a:bodyPr>
          <a:lstStyle/>
          <a:p>
            <a:r>
              <a:rPr lang="en-US" sz="1000" dirty="0">
                <a:latin typeface="+mn-lt"/>
              </a:rPr>
              <a:t>Source: http://en.wikipedia.org/wiki/File:Mississippirivermapnew.jpg</a:t>
            </a:r>
          </a:p>
        </p:txBody>
      </p:sp>
      <p:cxnSp>
        <p:nvCxnSpPr>
          <p:cNvPr id="6" name="Straight Arrow Connector 5"/>
          <p:cNvCxnSpPr/>
          <p:nvPr/>
        </p:nvCxnSpPr>
        <p:spPr>
          <a:xfrm rot="-5400000" flipH="1">
            <a:off x="4267200" y="1524000"/>
            <a:ext cx="0" cy="609600"/>
          </a:xfrm>
          <a:prstGeom prst="straightConnector1">
            <a:avLst/>
          </a:prstGeom>
          <a:ln w="66675">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rot="-5400000" flipH="1">
            <a:off x="4876800" y="2514600"/>
            <a:ext cx="0" cy="609600"/>
          </a:xfrm>
          <a:prstGeom prst="straightConnector1">
            <a:avLst/>
          </a:prstGeom>
          <a:ln w="66675">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rot="-5400000" flipH="1">
            <a:off x="5219700" y="3657600"/>
            <a:ext cx="0" cy="609600"/>
          </a:xfrm>
          <a:prstGeom prst="straightConnector1">
            <a:avLst/>
          </a:prstGeom>
          <a:ln w="66675">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rot="-5400000" flipH="1">
            <a:off x="5029200" y="4648200"/>
            <a:ext cx="0" cy="609600"/>
          </a:xfrm>
          <a:prstGeom prst="straightConnector1">
            <a:avLst/>
          </a:prstGeom>
          <a:ln w="66675">
            <a:tailEnd type="arrow"/>
          </a:ln>
        </p:spPr>
        <p:style>
          <a:lnRef idx="3">
            <a:schemeClr val="dk1"/>
          </a:lnRef>
          <a:fillRef idx="0">
            <a:schemeClr val="dk1"/>
          </a:fillRef>
          <a:effectRef idx="2">
            <a:schemeClr val="dk1"/>
          </a:effectRef>
          <a:fontRef idx="minor">
            <a:schemeClr val="tx1"/>
          </a:fontRef>
        </p:style>
      </p:cxnSp>
      <p:sp>
        <p:nvSpPr>
          <p:cNvPr id="10" name="Title 1"/>
          <p:cNvSpPr txBox="1">
            <a:spLocks/>
          </p:cNvSpPr>
          <p:nvPr/>
        </p:nvSpPr>
        <p:spPr bwMode="auto">
          <a:xfrm>
            <a:off x="533400" y="228600"/>
            <a:ext cx="80772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The Mississippi River</a:t>
            </a:r>
          </a:p>
        </p:txBody>
      </p:sp>
    </p:spTree>
    <p:extLst>
      <p:ext uri="{BB962C8B-B14F-4D97-AF65-F5344CB8AC3E}">
        <p14:creationId xmlns:p14="http://schemas.microsoft.com/office/powerpoint/2010/main" val="805514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idx="4294967295"/>
          </p:nvPr>
        </p:nvSpPr>
        <p:spPr>
          <a:xfrm>
            <a:off x="228601" y="152400"/>
            <a:ext cx="8610282" cy="731520"/>
          </a:xfrm>
          <a:gradFill>
            <a:gsLst>
              <a:gs pos="100000">
                <a:schemeClr val="accent1">
                  <a:tint val="44500"/>
                  <a:satMod val="160000"/>
                </a:schemeClr>
              </a:gs>
              <a:gs pos="100000">
                <a:schemeClr val="accent1">
                  <a:tint val="23500"/>
                  <a:satMod val="160000"/>
                </a:schemeClr>
              </a:gs>
            </a:gsLst>
            <a:path path="shape">
              <a:fillToRect l="50000" t="50000" r="50000" b="50000"/>
            </a:path>
          </a:gradFill>
        </p:spPr>
        <p:txBody>
          <a:bodyPr/>
          <a:lstStyle/>
          <a:p>
            <a:pPr eaLnBrk="1" hangingPunct="1"/>
            <a:r>
              <a:rPr lang="en-US" sz="4000" b="1" dirty="0" smtClean="0"/>
              <a:t>Mark Twain and the Mississippi River</a:t>
            </a:r>
          </a:p>
        </p:txBody>
      </p:sp>
      <p:pic>
        <p:nvPicPr>
          <p:cNvPr id="31746" name="Picture 2"/>
          <p:cNvPicPr>
            <a:picLocks noChangeAspect="1" noChangeArrowheads="1"/>
          </p:cNvPicPr>
          <p:nvPr/>
        </p:nvPicPr>
        <p:blipFill>
          <a:blip r:embed="rId3" cstate="print"/>
          <a:srcRect/>
          <a:stretch>
            <a:fillRect/>
          </a:stretch>
        </p:blipFill>
        <p:spPr bwMode="auto">
          <a:xfrm>
            <a:off x="5562599" y="950595"/>
            <a:ext cx="3268663" cy="2724150"/>
          </a:xfrm>
          <a:prstGeom prst="rect">
            <a:avLst/>
          </a:prstGeom>
          <a:noFill/>
          <a:ln w="28575">
            <a:solidFill>
              <a:schemeClr val="tx1"/>
            </a:solidFill>
            <a:miter lim="800000"/>
            <a:headEnd/>
            <a:tailEnd/>
          </a:ln>
        </p:spPr>
      </p:pic>
      <p:sp>
        <p:nvSpPr>
          <p:cNvPr id="3174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667DC3B-1BFC-4EC4-BA1E-B0DC3F9DB212}" type="slidenum">
              <a:rPr lang="en-US" sz="1200">
                <a:solidFill>
                  <a:srgbClr val="898989"/>
                </a:solidFill>
                <a:latin typeface="Calibri" pitchFamily="34" charset="0"/>
              </a:rPr>
              <a:pPr algn="r"/>
              <a:t>9</a:t>
            </a:fld>
            <a:endParaRPr lang="en-US" sz="1200">
              <a:solidFill>
                <a:srgbClr val="898989"/>
              </a:solidFill>
              <a:latin typeface="Calibri" pitchFamily="34" charset="0"/>
            </a:endParaRPr>
          </a:p>
        </p:txBody>
      </p:sp>
      <p:pic>
        <p:nvPicPr>
          <p:cNvPr id="31748" name="Picture 2"/>
          <p:cNvPicPr>
            <a:picLocks noChangeAspect="1" noChangeArrowheads="1"/>
          </p:cNvPicPr>
          <p:nvPr/>
        </p:nvPicPr>
        <p:blipFill>
          <a:blip r:embed="rId4" cstate="print"/>
          <a:srcRect/>
          <a:stretch>
            <a:fillRect/>
          </a:stretch>
        </p:blipFill>
        <p:spPr bwMode="auto">
          <a:xfrm>
            <a:off x="228600" y="942975"/>
            <a:ext cx="5494338" cy="5595937"/>
          </a:xfrm>
          <a:prstGeom prst="rect">
            <a:avLst/>
          </a:prstGeom>
          <a:noFill/>
          <a:ln w="28575">
            <a:solidFill>
              <a:schemeClr val="tx1"/>
            </a:solidFill>
            <a:miter lim="800000"/>
            <a:headEnd/>
            <a:tailEnd/>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202" y="3669030"/>
            <a:ext cx="3535681" cy="2651760"/>
          </a:xfrm>
          <a:prstGeom prst="rect">
            <a:avLst/>
          </a:prstGeom>
          <a:ln w="28575">
            <a:solidFill>
              <a:schemeClr val="tx1"/>
            </a:solidFill>
          </a:ln>
        </p:spPr>
      </p:pic>
    </p:spTree>
    <p:extLst>
      <p:ext uri="{BB962C8B-B14F-4D97-AF65-F5344CB8AC3E}">
        <p14:creationId xmlns:p14="http://schemas.microsoft.com/office/powerpoint/2010/main" val="3001279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2410</TotalTime>
  <Words>3066</Words>
  <Application>Microsoft Office PowerPoint</Application>
  <PresentationFormat>On-screen Show (4:3)</PresentationFormat>
  <Paragraphs>260</Paragraphs>
  <Slides>63</Slides>
  <Notes>63</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Lesson 11 Integrated Civics</vt:lpstr>
      <vt:lpstr>PowerPoint Presentation</vt:lpstr>
      <vt:lpstr>PowerPoint Presentation</vt:lpstr>
      <vt:lpstr>PowerPoint Presentation</vt:lpstr>
      <vt:lpstr>PowerPoint Presentation</vt:lpstr>
      <vt:lpstr>The Missouri &amp; Mississippi Rivers</vt:lpstr>
      <vt:lpstr>PowerPoint Presentation</vt:lpstr>
      <vt:lpstr>PowerPoint Presentation</vt:lpstr>
      <vt:lpstr>Mark Twain and the Mississippi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Abraham Lincoln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c:creator>
  <cp:lastModifiedBy>Greg Lanza</cp:lastModifiedBy>
  <cp:revision>182</cp:revision>
  <dcterms:created xsi:type="dcterms:W3CDTF">2010-12-26T01:43:27Z</dcterms:created>
  <dcterms:modified xsi:type="dcterms:W3CDTF">2017-02-24T17:25:55Z</dcterms:modified>
</cp:coreProperties>
</file>