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40" r:id="rId2"/>
    <p:sldId id="525" r:id="rId3"/>
    <p:sldId id="526" r:id="rId4"/>
    <p:sldId id="527" r:id="rId5"/>
    <p:sldId id="555" r:id="rId6"/>
    <p:sldId id="387" r:id="rId7"/>
    <p:sldId id="528" r:id="rId8"/>
    <p:sldId id="556" r:id="rId9"/>
    <p:sldId id="524" r:id="rId10"/>
    <p:sldId id="529" r:id="rId11"/>
    <p:sldId id="554" r:id="rId12"/>
    <p:sldId id="429" r:id="rId13"/>
    <p:sldId id="426" r:id="rId14"/>
    <p:sldId id="530" r:id="rId15"/>
    <p:sldId id="459" r:id="rId16"/>
    <p:sldId id="553" r:id="rId17"/>
    <p:sldId id="414" r:id="rId18"/>
    <p:sldId id="531" r:id="rId19"/>
    <p:sldId id="552" r:id="rId20"/>
    <p:sldId id="44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2F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910" autoAdjust="0"/>
    <p:restoredTop sz="99267" autoAdjust="0"/>
  </p:normalViewPr>
  <p:slideViewPr>
    <p:cSldViewPr>
      <p:cViewPr varScale="1">
        <p:scale>
          <a:sx n="115" d="100"/>
          <a:sy n="115" d="100"/>
        </p:scale>
        <p:origin x="112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877EA131-1B16-420D-B4FD-D225D0325333}" type="datetimeFigureOut">
              <a:rPr lang="en-US"/>
              <a:pPr>
                <a:defRPr/>
              </a:pPr>
              <a:t>8/12/2017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FE6714F6-0770-4882-97C6-BE3860185F2C}" type="slidenum">
              <a:rPr lang="en-US"/>
              <a:pPr>
                <a:defRPr/>
              </a:pPr>
              <a:t>‹#›</a:t>
            </a:fld>
            <a:endParaRPr lang="en-US"/>
          </a:p>
        </p:txBody>
      </p:sp>
    </p:spTree>
    <p:extLst>
      <p:ext uri="{BB962C8B-B14F-4D97-AF65-F5344CB8AC3E}">
        <p14:creationId xmlns:p14="http://schemas.microsoft.com/office/powerpoint/2010/main" val="1702030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DB8C6D1-89C6-48E1-8E7D-2F843144FBC1}" type="datetimeFigureOut">
              <a:rPr lang="en-US"/>
              <a:pPr>
                <a:defRPr/>
              </a:pPr>
              <a:t>8/12/2017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9E1649D-0939-46C5-B259-357E91887A69}" type="slidenum">
              <a:rPr lang="en-US"/>
              <a:pPr>
                <a:defRPr/>
              </a:pPr>
              <a:t>‹#›</a:t>
            </a:fld>
            <a:endParaRPr lang="en-US"/>
          </a:p>
        </p:txBody>
      </p:sp>
    </p:spTree>
    <p:extLst>
      <p:ext uri="{BB962C8B-B14F-4D97-AF65-F5344CB8AC3E}">
        <p14:creationId xmlns:p14="http://schemas.microsoft.com/office/powerpoint/2010/main" val="310611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B92EAB51-574C-433B-BF8E-086DCB68817C}" type="slidenum">
              <a:rPr lang="en-US" sz="1200">
                <a:latin typeface="+mn-lt"/>
              </a:rPr>
              <a:pPr algn="r" fontAlgn="auto">
                <a:spcBef>
                  <a:spcPts val="0"/>
                </a:spcBef>
                <a:spcAft>
                  <a:spcPts val="0"/>
                </a:spcAft>
                <a:defRPr/>
              </a:pPr>
              <a:t>1</a:t>
            </a:fld>
            <a:endParaRPr lang="en-US" sz="1200">
              <a:latin typeface="+mn-lt"/>
            </a:endParaRPr>
          </a:p>
        </p:txBody>
      </p:sp>
      <p:sp>
        <p:nvSpPr>
          <p:cNvPr id="184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5"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dirty="0" smtClean="0"/>
              <a:t>Lesson 1A. The Colonial Period.</a:t>
            </a:r>
          </a:p>
          <a:p>
            <a:r>
              <a:rPr lang="en-US" dirty="0" smtClean="0"/>
              <a:t>The Colonial Period is the time from the first European settlements in the early 1600s until 1776, when the 13 original states declared their independence from Great Britain. </a:t>
            </a:r>
          </a:p>
        </p:txBody>
      </p:sp>
    </p:spTree>
    <p:extLst>
      <p:ext uri="{BB962C8B-B14F-4D97-AF65-F5344CB8AC3E}">
        <p14:creationId xmlns:p14="http://schemas.microsoft.com/office/powerpoint/2010/main" val="123747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TextEdi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dirty="0" smtClean="0"/>
              <a:t>Europeans came to America in search of freedom, but at the same time tens of thousands of Africans were brought here against their will and forced to work without pay</a:t>
            </a:r>
            <a:r>
              <a:rPr lang="en-US" baseline="0" dirty="0" smtClean="0"/>
              <a:t> </a:t>
            </a:r>
            <a:r>
              <a:rPr lang="en-US" dirty="0" smtClean="0"/>
              <a:t>or rights of any kind. These people are called slaves. By the end of the Colonial Period over 300,000 slaves had been brought to America. This advertisement for a slave sale was placed in a Charleston, South Carolina, newspaper in 1760.</a:t>
            </a:r>
          </a:p>
        </p:txBody>
      </p:sp>
    </p:spTree>
    <p:extLst>
      <p:ext uri="{BB962C8B-B14F-4D97-AF65-F5344CB8AC3E}">
        <p14:creationId xmlns:p14="http://schemas.microsoft.com/office/powerpoint/2010/main" val="1122539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headEnd/>
            <a:tailEnd/>
          </a:ln>
        </p:spPr>
      </p:sp>
      <p:sp>
        <p:nvSpPr>
          <p:cNvPr id="38914"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60. What group of people was taken to America and sold as slaves?</a:t>
            </a:r>
            <a:r>
              <a:rPr lang="en-US" smtClean="0"/>
              <a:t>  </a:t>
            </a:r>
          </a:p>
        </p:txBody>
      </p:sp>
    </p:spTree>
    <p:extLst>
      <p:ext uri="{BB962C8B-B14F-4D97-AF65-F5344CB8AC3E}">
        <p14:creationId xmlns:p14="http://schemas.microsoft.com/office/powerpoint/2010/main" val="2345903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TextEdi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Africans, or people from Africa, were taken to America and sold as slaves. </a:t>
            </a:r>
          </a:p>
        </p:txBody>
      </p:sp>
    </p:spTree>
    <p:extLst>
      <p:ext uri="{BB962C8B-B14F-4D97-AF65-F5344CB8AC3E}">
        <p14:creationId xmlns:p14="http://schemas.microsoft.com/office/powerpoint/2010/main" val="327850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TextEdit="1"/>
          </p:cNvSpPr>
          <p:nvPr>
            <p:ph type="sldImg"/>
          </p:nvPr>
        </p:nvSpPr>
        <p:spPr bwMode="auto">
          <a:noFill/>
          <a:ln>
            <a:solidFill>
              <a:srgbClr val="000000"/>
            </a:solidFill>
            <a:miter lim="800000"/>
            <a:headEnd/>
            <a:tailEnd/>
          </a:ln>
        </p:spPr>
      </p:sp>
      <p:sp>
        <p:nvSpPr>
          <p:cNvPr id="43010"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Relations between the colonists and American Indians were not always friendly. Villages on both sides were sometimes attacked and as more colonists came, violence became more common. Eventually, as America expanded west, many American Indian tribes were forced live far from their original homes in separate areas called reservations. </a:t>
            </a:r>
          </a:p>
        </p:txBody>
      </p:sp>
    </p:spTree>
    <p:extLst>
      <p:ext uri="{BB962C8B-B14F-4D97-AF65-F5344CB8AC3E}">
        <p14:creationId xmlns:p14="http://schemas.microsoft.com/office/powerpoint/2010/main" val="3628738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TextEdit="1"/>
          </p:cNvSpPr>
          <p:nvPr>
            <p:ph type="sldImg"/>
          </p:nvPr>
        </p:nvSpPr>
        <p:spPr bwMode="auto">
          <a:noFill/>
          <a:ln>
            <a:solidFill>
              <a:srgbClr val="000000"/>
            </a:solidFill>
            <a:miter lim="800000"/>
            <a:headEnd/>
            <a:tailEnd/>
          </a:ln>
        </p:spPr>
      </p:sp>
      <p:sp>
        <p:nvSpPr>
          <p:cNvPr id="131074"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dirty="0" smtClean="0"/>
              <a:t>However, the most famous example of peaceful relations between colonists and Native Americans is the holiday Thanksgiving. This holiday originated in the colony of Plymouth, Massachusetts. In 1620, over 100 Pilgrims sailed from England for America. Their first winter in America, half of the Pilgrims died. The next year a Native American tribe taught them how to farm. The colonists were very grateful and after their first successful harvest they invited the Native Americans to a feast. In 1863, President  Abraham Lincoln made Thanksgiving an official holiday. He wanted it to be a day when Americans give thanks for what they have. </a:t>
            </a:r>
          </a:p>
        </p:txBody>
      </p:sp>
    </p:spTree>
    <p:extLst>
      <p:ext uri="{BB962C8B-B14F-4D97-AF65-F5344CB8AC3E}">
        <p14:creationId xmlns:p14="http://schemas.microsoft.com/office/powerpoint/2010/main" val="3861664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dirty="0" smtClean="0"/>
              <a:t>There are over 500 Native American tribes in the United States. Two of the largest tribes in Connecticut are the Mohegan and Pequot. Some other tribes in the U.S. are the Cherokee, Crow, Sioux </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soo</a:t>
            </a:r>
            <a:r>
              <a:rPr lang="en-US" sz="1200" kern="1200" dirty="0" smtClean="0">
                <a:solidFill>
                  <a:schemeClr val="tx1"/>
                </a:solidFill>
                <a:latin typeface="+mn-lt"/>
                <a:ea typeface="+mn-ea"/>
                <a:cs typeface="+mn-cs"/>
              </a:rPr>
              <a:t>/</a:t>
            </a:r>
            <a:r>
              <a:rPr lang="en-US" dirty="0" smtClean="0"/>
              <a:t>, and Navajo. </a:t>
            </a:r>
          </a:p>
        </p:txBody>
      </p:sp>
    </p:spTree>
    <p:extLst>
      <p:ext uri="{BB962C8B-B14F-4D97-AF65-F5344CB8AC3E}">
        <p14:creationId xmlns:p14="http://schemas.microsoft.com/office/powerpoint/2010/main" val="423652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TextEdi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87. Name </a:t>
            </a:r>
            <a:r>
              <a:rPr lang="en-US" b="1" u="sng" smtClean="0"/>
              <a:t>one</a:t>
            </a:r>
            <a:r>
              <a:rPr lang="en-US" b="1" smtClean="0"/>
              <a:t> American Indian tribe in the United States. </a:t>
            </a:r>
            <a:endParaRPr lang="en-US" smtClean="0"/>
          </a:p>
          <a:p>
            <a:endParaRPr lang="en-US" smtClean="0"/>
          </a:p>
        </p:txBody>
      </p:sp>
    </p:spTree>
    <p:extLst>
      <p:ext uri="{BB962C8B-B14F-4D97-AF65-F5344CB8AC3E}">
        <p14:creationId xmlns:p14="http://schemas.microsoft.com/office/powerpoint/2010/main" val="3037019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This page lists the names of twenty-two American Indian tribes, including the six mentioned on the previous page. </a:t>
            </a:r>
          </a:p>
        </p:txBody>
      </p:sp>
    </p:spTree>
    <p:extLst>
      <p:ext uri="{BB962C8B-B14F-4D97-AF65-F5344CB8AC3E}">
        <p14:creationId xmlns:p14="http://schemas.microsoft.com/office/powerpoint/2010/main" val="10900152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TextEdi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pPr>
              <a:spcAft>
                <a:spcPts val="1000"/>
              </a:spcAft>
              <a:buFont typeface="Calibri" pitchFamily="34" charset="0"/>
              <a:buNone/>
            </a:pPr>
            <a:r>
              <a:rPr lang="en-US" sz="1200" kern="1200" dirty="0" smtClean="0">
                <a:solidFill>
                  <a:schemeClr val="tx1"/>
                </a:solidFill>
                <a:effectLst/>
                <a:latin typeface="+mn-lt"/>
                <a:ea typeface="+mn-ea"/>
                <a:cs typeface="+mn-cs"/>
              </a:rPr>
              <a:t>By the end of the Colonial Period, there were 13 original colonies along the east coast. Later, when the colonies declared independence from Great Britain the 13 original colonies became the first 13 states. At that time, New England contained only four states: Connecticut, Massachusetts, Rhode Island, and New Hampshire. The two other states were created later.</a:t>
            </a:r>
            <a:endParaRPr lang="en-US" dirty="0" smtClean="0"/>
          </a:p>
        </p:txBody>
      </p:sp>
    </p:spTree>
    <p:extLst>
      <p:ext uri="{BB962C8B-B14F-4D97-AF65-F5344CB8AC3E}">
        <p14:creationId xmlns:p14="http://schemas.microsoft.com/office/powerpoint/2010/main" val="3060344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TextEdi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Question 64. There were 13 Original Colonies. Name </a:t>
            </a:r>
            <a:r>
              <a:rPr lang="en-US" b="1" u="sng" dirty="0" smtClean="0"/>
              <a:t>three</a:t>
            </a:r>
            <a:r>
              <a:rPr lang="en-US" b="1" dirty="0" smtClean="0"/>
              <a:t>. </a:t>
            </a:r>
          </a:p>
          <a:p>
            <a:endParaRPr lang="en-US" dirty="0" smtClean="0"/>
          </a:p>
        </p:txBody>
      </p:sp>
    </p:spTree>
    <p:extLst>
      <p:ext uri="{BB962C8B-B14F-4D97-AF65-F5344CB8AC3E}">
        <p14:creationId xmlns:p14="http://schemas.microsoft.com/office/powerpoint/2010/main" val="4105133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TextEdit="1"/>
          </p:cNvSpPr>
          <p:nvPr>
            <p:ph type="sldImg"/>
          </p:nvPr>
        </p:nvSpPr>
        <p:spPr bwMode="auto">
          <a:noFill/>
          <a:ln>
            <a:solidFill>
              <a:srgbClr val="000000"/>
            </a:solidFill>
            <a:miter lim="800000"/>
            <a:headEnd/>
            <a:tailEnd/>
          </a:ln>
        </p:spPr>
      </p:sp>
      <p:sp>
        <p:nvSpPr>
          <p:cNvPr id="20482"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mn-lt"/>
                <a:ea typeface="+mn-ea"/>
                <a:cs typeface="+mn-cs"/>
              </a:rPr>
              <a:t>Christopher Columbus was an Italian navigator and explorer. For centuries, Europe bought spices and beautiful fabrics from Asia. However, the eastern trade route was very long and Columbus believed if he sailed west he could reach China and India more quickly. In 1492, the King of Spain gave Columbus three ships to sail west.</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4130916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TextEdit="1"/>
          </p:cNvSpPr>
          <p:nvPr>
            <p:ph type="sldImg"/>
          </p:nvPr>
        </p:nvSpPr>
        <p:spPr bwMode="auto">
          <a:noFill/>
          <a:ln>
            <a:solidFill>
              <a:srgbClr val="000000"/>
            </a:solidFill>
            <a:miter lim="800000"/>
            <a:headEnd/>
            <a:tailEnd/>
          </a:ln>
        </p:spPr>
      </p:sp>
      <p:sp>
        <p:nvSpPr>
          <p:cNvPr id="57346"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Connecticut, Massachusetts and Rhode Island were all original states. All three are next to each other. Three other original states are New York, New Jersey and Pennsylvania. </a:t>
            </a:r>
          </a:p>
        </p:txBody>
      </p:sp>
    </p:spTree>
    <p:extLst>
      <p:ext uri="{BB962C8B-B14F-4D97-AF65-F5344CB8AC3E}">
        <p14:creationId xmlns:p14="http://schemas.microsoft.com/office/powerpoint/2010/main" val="41063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smtClean="0"/>
              <a:t>The black arrows show the traditional way to India around Africa. The orange arrow shows the route Columbus used to try to get to Asia more quickly.</a:t>
            </a:r>
          </a:p>
        </p:txBody>
      </p:sp>
    </p:spTree>
    <p:extLst>
      <p:ext uri="{BB962C8B-B14F-4D97-AF65-F5344CB8AC3E}">
        <p14:creationId xmlns:p14="http://schemas.microsoft.com/office/powerpoint/2010/main" val="2100747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pPr lvl="0"/>
            <a:r>
              <a:rPr lang="en-US" sz="1200" kern="1200" dirty="0" smtClean="0">
                <a:solidFill>
                  <a:schemeClr val="tx1"/>
                </a:solidFill>
                <a:latin typeface="+mn-lt"/>
                <a:ea typeface="+mn-ea"/>
                <a:cs typeface="+mn-cs"/>
              </a:rPr>
              <a:t>Columbus, of course, did not find a shorter route to Asia. Instead, he landed first in the Bahamas and thus 'discovered' America. However, as you can see on the right side of the picture, people were already living here when Columbus arrived. These people are now referred to as either Native Americans or American Indians. Even though people already lived in America, Europeans quickly settled in "the new world" and honored Columbus with a holiday. In the United States Columbus Day was made a national holiday in 1937. </a:t>
            </a: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1781377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59. Who lived in America before the Europeans arrived?</a:t>
            </a:r>
            <a:r>
              <a:rPr lang="en-US" smtClean="0"/>
              <a:t> </a:t>
            </a:r>
          </a:p>
          <a:p>
            <a:endParaRPr lang="en-US" smtClean="0"/>
          </a:p>
        </p:txBody>
      </p:sp>
    </p:spTree>
    <p:extLst>
      <p:ext uri="{BB962C8B-B14F-4D97-AF65-F5344CB8AC3E}">
        <p14:creationId xmlns:p14="http://schemas.microsoft.com/office/powerpoint/2010/main" val="385149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TextEdit="1"/>
          </p:cNvSpPr>
          <p:nvPr>
            <p:ph type="sldImg"/>
          </p:nvPr>
        </p:nvSpPr>
        <p:spPr bwMode="auto">
          <a:noFill/>
          <a:ln>
            <a:solidFill>
              <a:srgbClr val="000000"/>
            </a:solidFill>
            <a:miter lim="800000"/>
            <a:headEnd/>
            <a:tailEnd/>
          </a:ln>
        </p:spPr>
      </p:sp>
      <p:sp>
        <p:nvSpPr>
          <p:cNvPr id="28674"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American Indians, or Native Americans,</a:t>
            </a:r>
            <a:r>
              <a:rPr lang="en-US" i="1" smtClean="0"/>
              <a:t> </a:t>
            </a:r>
            <a:r>
              <a:rPr lang="en-US" smtClean="0"/>
              <a:t>lived in the United States before the Europeans arrived. </a:t>
            </a:r>
          </a:p>
        </p:txBody>
      </p:sp>
    </p:spTree>
    <p:extLst>
      <p:ext uri="{BB962C8B-B14F-4D97-AF65-F5344CB8AC3E}">
        <p14:creationId xmlns:p14="http://schemas.microsoft.com/office/powerpoint/2010/main" val="3914043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TextEdit="1"/>
          </p:cNvSpPr>
          <p:nvPr>
            <p:ph type="sldImg"/>
          </p:nvPr>
        </p:nvSpPr>
        <p:spPr bwMode="auto">
          <a:noFill/>
          <a:ln>
            <a:solidFill>
              <a:srgbClr val="000000"/>
            </a:solidFill>
            <a:miter lim="800000"/>
            <a:headEnd/>
            <a:tailEnd/>
          </a:ln>
        </p:spPr>
      </p:sp>
      <p:sp>
        <p:nvSpPr>
          <p:cNvPr id="30722" name="Rectangle 3"/>
          <p:cNvSpPr>
            <a:spLocks noGrp="1"/>
          </p:cNvSpPr>
          <p:nvPr>
            <p:ph type="body" idx="1"/>
          </p:nvPr>
        </p:nvSpPr>
        <p:spPr bwMode="auto">
          <a:noFill/>
        </p:spPr>
        <p:txBody>
          <a:bodyPr wrap="square" numCol="1" anchor="t" anchorCtr="0" compatLnSpc="1">
            <a:prstTxWarp prst="textNoShape">
              <a:avLst/>
            </a:prstTxWarp>
          </a:bodyPr>
          <a:lstStyle/>
          <a:p>
            <a:pPr marL="228600" indent="-228600"/>
            <a:r>
              <a:rPr lang="en-US" dirty="0" smtClean="0"/>
              <a:t>In the early 1600s, immigrants from Great Britain </a:t>
            </a:r>
            <a:r>
              <a:rPr lang="en-US" sz="1200" kern="1200" dirty="0" smtClean="0">
                <a:solidFill>
                  <a:schemeClr val="tx1"/>
                </a:solidFill>
                <a:latin typeface="+mn-lt"/>
                <a:ea typeface="+mn-ea"/>
                <a:cs typeface="+mn-cs"/>
              </a:rPr>
              <a:t>began making </a:t>
            </a:r>
            <a:r>
              <a:rPr lang="en-US" dirty="0" smtClean="0"/>
              <a:t>colonies in America. Colonists came to America for many reasons including political, religious and economic freedom. Others came to escape persecution. In 1607, the first permanent British colony was created in Virginia. Most members of that colony came for economic reasons. The second successful colony was in Plymouth, Massachusetts. Plymouth was started by Pilgrims who came here for religious freedom. They sailed over on the </a:t>
            </a:r>
            <a:r>
              <a:rPr lang="en-US" i="1" dirty="0" smtClean="0"/>
              <a:t>Mayflower</a:t>
            </a:r>
            <a:r>
              <a:rPr lang="en-US" dirty="0" smtClean="0"/>
              <a:t> in 1620.  </a:t>
            </a:r>
          </a:p>
        </p:txBody>
      </p:sp>
    </p:spTree>
    <p:extLst>
      <p:ext uri="{BB962C8B-B14F-4D97-AF65-F5344CB8AC3E}">
        <p14:creationId xmlns:p14="http://schemas.microsoft.com/office/powerpoint/2010/main" val="2688832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b="1" smtClean="0"/>
              <a:t>Question 58. What is </a:t>
            </a:r>
            <a:r>
              <a:rPr lang="en-US" b="1" u="sng" smtClean="0"/>
              <a:t>one</a:t>
            </a:r>
            <a:r>
              <a:rPr lang="en-US" b="1" smtClean="0"/>
              <a:t> reason colonists came to America? </a:t>
            </a:r>
          </a:p>
          <a:p>
            <a:endParaRPr lang="en-US" smtClean="0"/>
          </a:p>
        </p:txBody>
      </p:sp>
    </p:spTree>
    <p:extLst>
      <p:ext uri="{BB962C8B-B14F-4D97-AF65-F5344CB8AC3E}">
        <p14:creationId xmlns:p14="http://schemas.microsoft.com/office/powerpoint/2010/main" val="376539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Colonists came to America for freedom. This idea includes political liberty, religious freedom, economic opportunity, and to escape</a:t>
            </a:r>
            <a:r>
              <a:rPr lang="en-US" baseline="0" dirty="0" smtClean="0"/>
              <a:t> </a:t>
            </a:r>
            <a:r>
              <a:rPr lang="en-US" dirty="0" smtClean="0"/>
              <a:t>persecution. </a:t>
            </a:r>
          </a:p>
        </p:txBody>
      </p:sp>
    </p:spTree>
    <p:extLst>
      <p:ext uri="{BB962C8B-B14F-4D97-AF65-F5344CB8AC3E}">
        <p14:creationId xmlns:p14="http://schemas.microsoft.com/office/powerpoint/2010/main" val="3025821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AC2B0A-B684-49F1-8559-5689656AD1C0}" type="datetime1">
              <a:rPr lang="en-US"/>
              <a:pPr>
                <a:defRPr/>
              </a:pPr>
              <a:t>8/12/2017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6B6F7E-0C65-4F46-AE46-28BC105C03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D35D3A-A1E3-405A-80E7-4A13B9E66136}" type="datetime1">
              <a:rPr lang="en-US"/>
              <a:pPr>
                <a:defRPr/>
              </a:pPr>
              <a:t>8/12/2017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B43A23-6825-40BA-B936-CF23ED6B93C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F6B0BA-4C9A-4D43-989A-E02F3E2C77D0}" type="datetime1">
              <a:rPr lang="en-US"/>
              <a:pPr>
                <a:defRPr/>
              </a:pPr>
              <a:t>8/12/2017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EBA30-BE28-45F7-BBEB-FD74C5BDCF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1A2858-D5C3-4D0F-AA19-D38BC8383F2D}" type="datetime1">
              <a:rPr lang="en-US"/>
              <a:pPr>
                <a:defRPr/>
              </a:pPr>
              <a:t>8/12/2017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A48A9D-3C86-4466-B404-48470E7A47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BCF5EF9-18FE-4ADD-94C8-6C1BBB054269}" type="datetime1">
              <a:rPr lang="en-US"/>
              <a:pPr>
                <a:defRPr/>
              </a:pPr>
              <a:t>8/12/2017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7809AF-8686-4711-B5B3-B00880AB0C7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EB361C4-BE5F-496D-B3D0-1DF462E4BCE2}" type="datetime1">
              <a:rPr lang="en-US"/>
              <a:pPr>
                <a:defRPr/>
              </a:pPr>
              <a:t>8/12/2017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4A5928-9B56-4883-9357-0C6C4797E92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45B1DCD-DC26-4F37-96A5-F809BBD85A1F}" type="datetime1">
              <a:rPr lang="en-US"/>
              <a:pPr>
                <a:defRPr/>
              </a:pPr>
              <a:t>8/12/2017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7F99F08-F6C1-43CF-81FD-D8FC733E45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BB346B-EE56-4200-902C-2A4AC9E4BE08}" type="datetime1">
              <a:rPr lang="en-US"/>
              <a:pPr>
                <a:defRPr/>
              </a:pPr>
              <a:t>8/12/2017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A8AE417-49D0-4C18-9C31-DF2A3BB149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14ADEC-A078-4567-84B4-F41819F597F3}" type="datetime1">
              <a:rPr lang="en-US"/>
              <a:pPr>
                <a:defRPr/>
              </a:pPr>
              <a:t>8/12/2017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C1E969-3B07-4116-89B5-8A864A284BA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9D08AC-A582-47EB-8D8F-42A1290452BF}" type="datetime1">
              <a:rPr lang="en-US"/>
              <a:pPr>
                <a:defRPr/>
              </a:pPr>
              <a:t>8/12/2017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05B272-60A3-4AB1-BC22-870C564D786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7598F2-528D-479D-A9AE-582785981AEE}" type="datetime1">
              <a:rPr lang="en-US"/>
              <a:pPr>
                <a:defRPr/>
              </a:pPr>
              <a:t>8/12/2017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59AA66-59F6-4C3D-9FF2-E268B3172E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B311393-DFFC-4D0E-8E83-6FA47D5E034B}" type="datetime1">
              <a:rPr lang="en-US"/>
              <a:pPr>
                <a:defRPr/>
              </a:pPr>
              <a:t>8/12/2017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133B97C-E096-4A9F-ADB5-5E2BEFA88F3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6/6e/The_First_Thanksgiving_cph.3g04961.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4.bp.blogspot.com/_zLYDH1KfaG8/TBb3ROaDBiI/AAAAAAAAAj0/zhQ4sZAmJ8E/s1600/jamestown-1650s.jpg"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idx="4294967295"/>
          </p:nvPr>
        </p:nvSpPr>
        <p:spPr>
          <a:xfrm>
            <a:off x="457200" y="685800"/>
            <a:ext cx="8229600" cy="1828800"/>
          </a:xfrm>
        </p:spPr>
        <p:txBody>
          <a:bodyPr/>
          <a:lstStyle/>
          <a:p>
            <a:pPr eaLnBrk="1" hangingPunct="1">
              <a:defRPr/>
            </a:pPr>
            <a:r>
              <a:rPr lang="en-US" sz="6600" b="1" dirty="0" smtClean="0">
                <a:effectLst>
                  <a:outerShdw blurRad="38100" dist="38100" dir="2700000" algn="tl">
                    <a:srgbClr val="FFFFFF"/>
                  </a:outerShdw>
                </a:effectLst>
              </a:rPr>
              <a:t>American History</a:t>
            </a:r>
            <a:endParaRPr lang="en-US" sz="6600" b="1" dirty="0" smtClean="0">
              <a:effectLst>
                <a:outerShdw blurRad="38100" dist="38100" dir="2700000" algn="tl">
                  <a:srgbClr val="C0C0C0"/>
                </a:outerShdw>
              </a:effectLst>
            </a:endParaRPr>
          </a:p>
        </p:txBody>
      </p:sp>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B85BB01-5A04-4530-B8E7-68E0544BDAF4}" type="slidenum">
              <a:rPr lang="en-US" sz="1200">
                <a:solidFill>
                  <a:schemeClr val="tx1">
                    <a:tint val="75000"/>
                  </a:schemeClr>
                </a:solidFill>
                <a:latin typeface="+mn-lt"/>
              </a:rPr>
              <a:pPr algn="r" fontAlgn="auto">
                <a:spcBef>
                  <a:spcPts val="0"/>
                </a:spcBef>
                <a:spcAft>
                  <a:spcPts val="0"/>
                </a:spcAft>
                <a:defRPr/>
              </a:pPr>
              <a:t>1</a:t>
            </a:fld>
            <a:endParaRPr lang="en-US" sz="1200">
              <a:solidFill>
                <a:schemeClr val="tx1">
                  <a:tint val="75000"/>
                </a:schemeClr>
              </a:solidFill>
              <a:latin typeface="+mn-lt"/>
            </a:endParaRPr>
          </a:p>
        </p:txBody>
      </p:sp>
      <p:sp>
        <p:nvSpPr>
          <p:cNvPr id="17411" name="TextBox 3"/>
          <p:cNvSpPr txBox="1">
            <a:spLocks noChangeArrowheads="1"/>
          </p:cNvSpPr>
          <p:nvPr/>
        </p:nvSpPr>
        <p:spPr bwMode="auto">
          <a:xfrm>
            <a:off x="685800" y="2895600"/>
            <a:ext cx="7543800" cy="1798638"/>
          </a:xfrm>
          <a:prstGeom prst="rect">
            <a:avLst/>
          </a:prstGeom>
          <a:noFill/>
          <a:ln w="9525">
            <a:noFill/>
            <a:miter lim="800000"/>
            <a:headEnd/>
            <a:tailEnd/>
          </a:ln>
        </p:spPr>
        <p:txBody>
          <a:bodyPr>
            <a:spAutoFit/>
          </a:bodyPr>
          <a:lstStyle/>
          <a:p>
            <a:pPr algn="ctr"/>
            <a:r>
              <a:rPr lang="en-US" sz="4000" b="1" dirty="0"/>
              <a:t>Lesson </a:t>
            </a:r>
            <a:r>
              <a:rPr lang="en-US" sz="4000" b="1" dirty="0" smtClean="0"/>
              <a:t>1A</a:t>
            </a:r>
            <a:r>
              <a:rPr lang="en-US" sz="4000" b="1" dirty="0"/>
              <a:t>: The Colonial Period </a:t>
            </a:r>
          </a:p>
          <a:p>
            <a:pPr algn="ctr"/>
            <a:endParaRPr lang="en-US" sz="4000" b="1" dirty="0"/>
          </a:p>
          <a:p>
            <a:pPr algn="ctr"/>
            <a:r>
              <a:rPr lang="en-US" sz="3200" b="1" dirty="0"/>
              <a:t>Questions: 59, 58, 60, 87, 64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3D551A3-305F-48DD-856C-013EE7109B66}" type="slidenum">
              <a:rPr lang="en-US" sz="1200">
                <a:solidFill>
                  <a:schemeClr val="tx1">
                    <a:tint val="75000"/>
                  </a:schemeClr>
                </a:solidFill>
                <a:latin typeface="+mn-lt"/>
              </a:rPr>
              <a:pPr algn="r" fontAlgn="auto">
                <a:spcBef>
                  <a:spcPts val="0"/>
                </a:spcBef>
                <a:spcAft>
                  <a:spcPts val="0"/>
                </a:spcAft>
                <a:defRPr/>
              </a:pPr>
              <a:t>10</a:t>
            </a:fld>
            <a:endParaRPr lang="en-US" sz="1200">
              <a:solidFill>
                <a:schemeClr val="tx1">
                  <a:tint val="75000"/>
                </a:schemeClr>
              </a:solidFill>
              <a:latin typeface="+mn-lt"/>
            </a:endParaRPr>
          </a:p>
        </p:txBody>
      </p:sp>
      <p:sp>
        <p:nvSpPr>
          <p:cNvPr id="35843" name="Text Box 5"/>
          <p:cNvSpPr txBox="1">
            <a:spLocks noChangeArrowheads="1"/>
          </p:cNvSpPr>
          <p:nvPr/>
        </p:nvSpPr>
        <p:spPr bwMode="auto">
          <a:xfrm>
            <a:off x="2209801" y="304800"/>
            <a:ext cx="4800600" cy="769441"/>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a:t>The Slave </a:t>
            </a:r>
            <a:r>
              <a:rPr lang="en-US" sz="4400" b="1" dirty="0" smtClean="0"/>
              <a:t>Trade</a:t>
            </a:r>
            <a:endParaRPr lang="en-US" sz="4400" b="1" dirty="0"/>
          </a:p>
        </p:txBody>
      </p:sp>
      <p:pic>
        <p:nvPicPr>
          <p:cNvPr id="35844" name="Picture 5" descr="published on April 26, 1760"/>
          <p:cNvPicPr>
            <a:picLocks noChangeAspect="1" noChangeArrowheads="1"/>
          </p:cNvPicPr>
          <p:nvPr/>
        </p:nvPicPr>
        <p:blipFill>
          <a:blip r:embed="rId3" cstate="print"/>
          <a:srcRect/>
          <a:stretch>
            <a:fillRect/>
          </a:stretch>
        </p:blipFill>
        <p:spPr bwMode="auto">
          <a:xfrm>
            <a:off x="2209800" y="1093262"/>
            <a:ext cx="4789488" cy="5373688"/>
          </a:xfrm>
          <a:prstGeom prst="rect">
            <a:avLst/>
          </a:prstGeom>
          <a:noFill/>
          <a:ln w="9525">
            <a:noFill/>
            <a:miter lim="800000"/>
            <a:headEnd/>
            <a:tailEnd/>
          </a:ln>
        </p:spPr>
      </p:pic>
      <p:sp>
        <p:nvSpPr>
          <p:cNvPr id="35845" name="Text Box 7"/>
          <p:cNvSpPr txBox="1">
            <a:spLocks noChangeArrowheads="1"/>
          </p:cNvSpPr>
          <p:nvPr/>
        </p:nvSpPr>
        <p:spPr bwMode="auto">
          <a:xfrm>
            <a:off x="2209800" y="6477000"/>
            <a:ext cx="4800600" cy="244475"/>
          </a:xfrm>
          <a:prstGeom prst="rect">
            <a:avLst/>
          </a:prstGeom>
          <a:noFill/>
          <a:ln w="9525">
            <a:noFill/>
            <a:miter lim="800000"/>
            <a:headEnd/>
            <a:tailEnd/>
          </a:ln>
        </p:spPr>
        <p:txBody>
          <a:bodyPr>
            <a:spAutoFit/>
          </a:bodyPr>
          <a:lstStyle/>
          <a:p>
            <a:pPr algn="ctr"/>
            <a:r>
              <a:rPr lang="en-US" sz="1000"/>
              <a:t>Source: Library of Congress, Prints and Photographs Division, LC-USZ62-10293</a:t>
            </a:r>
          </a:p>
        </p:txBody>
      </p:sp>
    </p:spTree>
    <p:extLst>
      <p:ext uri="{BB962C8B-B14F-4D97-AF65-F5344CB8AC3E}">
        <p14:creationId xmlns:p14="http://schemas.microsoft.com/office/powerpoint/2010/main" val="1442589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D26298F9-EB8F-45FC-A8ED-B2298FCB9AC5}" type="slidenum">
              <a:rPr lang="en-US" sz="1200">
                <a:solidFill>
                  <a:schemeClr val="tx1">
                    <a:tint val="75000"/>
                  </a:schemeClr>
                </a:solidFill>
                <a:latin typeface="+mn-lt"/>
              </a:rPr>
              <a:pPr algn="r" fontAlgn="auto">
                <a:spcBef>
                  <a:spcPts val="0"/>
                </a:spcBef>
                <a:spcAft>
                  <a:spcPts val="0"/>
                </a:spcAft>
                <a:defRPr/>
              </a:pPr>
              <a:t>11</a:t>
            </a:fld>
            <a:endParaRPr lang="en-US" sz="1200" dirty="0">
              <a:solidFill>
                <a:schemeClr val="tx1">
                  <a:tint val="75000"/>
                </a:schemeClr>
              </a:solidFill>
              <a:latin typeface="+mn-lt"/>
            </a:endParaRPr>
          </a:p>
        </p:txBody>
      </p:sp>
    </p:spTree>
    <p:extLst>
      <p:ext uri="{BB962C8B-B14F-4D97-AF65-F5344CB8AC3E}">
        <p14:creationId xmlns:p14="http://schemas.microsoft.com/office/powerpoint/2010/main" val="121735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D8CE55F9-DA5F-4580-B7DB-C09A3EC0D8AF}" type="slidenum">
              <a:rPr lang="en-US"/>
              <a:pPr>
                <a:defRPr/>
              </a:pPr>
              <a:t>12</a:t>
            </a:fld>
            <a:endParaRPr lang="en-US"/>
          </a:p>
        </p:txBody>
      </p:sp>
      <p:sp>
        <p:nvSpPr>
          <p:cNvPr id="39939"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Arial" charset="0"/>
              </a:rPr>
              <a:t>Question </a:t>
            </a:r>
            <a:r>
              <a:rPr lang="en-US" b="1" dirty="0" smtClean="0">
                <a:latin typeface="Arial" charset="0"/>
              </a:rPr>
              <a:t>#60</a:t>
            </a:r>
            <a:endParaRPr lang="en-US" b="1" dirty="0">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4799" y="274638"/>
            <a:ext cx="8435549" cy="1143000"/>
          </a:xfrm>
          <a:gradFill>
            <a:gsLst>
              <a:gs pos="100000">
                <a:schemeClr val="accent1">
                  <a:tint val="44500"/>
                  <a:satMod val="160000"/>
                </a:schemeClr>
              </a:gs>
              <a:gs pos="100000">
                <a:schemeClr val="accent1">
                  <a:tint val="23500"/>
                  <a:satMod val="160000"/>
                </a:schemeClr>
              </a:gs>
            </a:gsLst>
            <a:path path="shape">
              <a:fillToRect l="50000" t="50000" r="50000" b="50000"/>
            </a:path>
          </a:gradFill>
        </p:spPr>
        <p:txBody>
          <a:bodyPr/>
          <a:lstStyle/>
          <a:p>
            <a:pPr eaLnBrk="1" hangingPunct="1"/>
            <a:r>
              <a:rPr lang="en-US" sz="4000" b="1" dirty="0" smtClean="0"/>
              <a:t>Colonists and Native Americans</a:t>
            </a:r>
            <a:br>
              <a:rPr lang="en-US" sz="4000" b="1" dirty="0" smtClean="0"/>
            </a:br>
            <a:r>
              <a:rPr lang="en-US" sz="2800" b="1" dirty="0" smtClean="0"/>
              <a:t>Friendship, War, and Dislocation</a:t>
            </a:r>
          </a:p>
        </p:txBody>
      </p:sp>
      <p:pic>
        <p:nvPicPr>
          <p:cNvPr id="41986" name="Picture 8" descr="http://upload.wikimedia.org/wikipedia/en/f/fd/Early_American_Conflict.jpg"/>
          <p:cNvPicPr>
            <a:picLocks noChangeAspect="1" noChangeArrowheads="1"/>
          </p:cNvPicPr>
          <p:nvPr/>
        </p:nvPicPr>
        <p:blipFill>
          <a:blip r:embed="rId3" cstate="print"/>
          <a:srcRect/>
          <a:stretch>
            <a:fillRect/>
          </a:stretch>
        </p:blipFill>
        <p:spPr bwMode="auto">
          <a:xfrm>
            <a:off x="3974122" y="1623268"/>
            <a:ext cx="4777949" cy="448056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3D620BC7-B085-4281-AD0E-AC4415425A06}" type="slidenum">
              <a:rPr lang="en-US"/>
              <a:pPr>
                <a:defRPr/>
              </a:pPr>
              <a:t>13</a:t>
            </a:fld>
            <a:endParaRPr lang="en-US"/>
          </a:p>
        </p:txBody>
      </p:sp>
      <p:pic>
        <p:nvPicPr>
          <p:cNvPr id="41988" name="Picture 2" descr="http://farm3.static.flickr.com/2535/4134062229_8868d1d355_o.jpg"/>
          <p:cNvPicPr>
            <a:picLocks noChangeAspect="1" noChangeArrowheads="1"/>
          </p:cNvPicPr>
          <p:nvPr/>
        </p:nvPicPr>
        <p:blipFill>
          <a:blip r:embed="rId4" cstate="print"/>
          <a:srcRect b="8400"/>
          <a:stretch>
            <a:fillRect/>
          </a:stretch>
        </p:blipFill>
        <p:spPr bwMode="auto">
          <a:xfrm>
            <a:off x="304800" y="1606062"/>
            <a:ext cx="4095383" cy="44805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File:The First Thanksgiving cph.3g04961.jpg">
            <a:hlinkClick r:id="rId3"/>
          </p:cNvPr>
          <p:cNvPicPr>
            <a:picLocks noChangeAspect="1" noChangeArrowheads="1"/>
          </p:cNvPicPr>
          <p:nvPr/>
        </p:nvPicPr>
        <p:blipFill>
          <a:blip r:embed="rId4" cstate="print"/>
          <a:srcRect/>
          <a:stretch>
            <a:fillRect/>
          </a:stretch>
        </p:blipFill>
        <p:spPr bwMode="auto">
          <a:xfrm>
            <a:off x="457200" y="990599"/>
            <a:ext cx="8305800" cy="5730875"/>
          </a:xfrm>
          <a:prstGeom prst="rect">
            <a:avLst/>
          </a:prstGeom>
          <a:noFill/>
          <a:ln w="9525">
            <a:noFill/>
            <a:miter lim="800000"/>
            <a:headEnd/>
            <a:tailEnd/>
          </a:ln>
        </p:spPr>
      </p:pic>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05F4B20-D969-4929-B88D-8ECD810378B4}" type="slidenum">
              <a:rPr lang="en-US" sz="1200">
                <a:solidFill>
                  <a:schemeClr val="tx1">
                    <a:tint val="75000"/>
                  </a:schemeClr>
                </a:solidFill>
                <a:latin typeface="+mn-lt"/>
              </a:rPr>
              <a:pPr algn="r" fontAlgn="auto">
                <a:spcBef>
                  <a:spcPts val="0"/>
                </a:spcBef>
                <a:spcAft>
                  <a:spcPts val="0"/>
                </a:spcAft>
                <a:defRPr/>
              </a:pPr>
              <a:t>14</a:t>
            </a:fld>
            <a:endParaRPr lang="en-US" sz="1200">
              <a:solidFill>
                <a:schemeClr val="tx1">
                  <a:tint val="75000"/>
                </a:schemeClr>
              </a:solidFill>
              <a:latin typeface="+mn-lt"/>
            </a:endParaRPr>
          </a:p>
        </p:txBody>
      </p:sp>
      <p:sp>
        <p:nvSpPr>
          <p:cNvPr id="130051" name="Text Box 3"/>
          <p:cNvSpPr txBox="1">
            <a:spLocks noChangeArrowheads="1"/>
          </p:cNvSpPr>
          <p:nvPr/>
        </p:nvSpPr>
        <p:spPr bwMode="auto">
          <a:xfrm>
            <a:off x="457200" y="228600"/>
            <a:ext cx="8305800" cy="769441"/>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latin typeface="Calibri" pitchFamily="34" charset="0"/>
              </a:rPr>
              <a:t>The First Thanksgiving</a:t>
            </a:r>
            <a:endParaRPr lang="en-US" sz="4400" b="1" dirty="0">
              <a:latin typeface="Calibri" pitchFamily="34" charset="0"/>
            </a:endParaRPr>
          </a:p>
        </p:txBody>
      </p:sp>
    </p:spTree>
    <p:extLst>
      <p:ext uri="{BB962C8B-B14F-4D97-AF65-F5344CB8AC3E}">
        <p14:creationId xmlns:p14="http://schemas.microsoft.com/office/powerpoint/2010/main" val="2491055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1457DAF-2C7F-48CC-B19E-56887CF48D7F}" type="slidenum">
              <a:rPr lang="en-US" sz="1200">
                <a:solidFill>
                  <a:schemeClr val="tx1">
                    <a:tint val="75000"/>
                  </a:schemeClr>
                </a:solidFill>
                <a:latin typeface="+mn-lt"/>
              </a:rPr>
              <a:pPr algn="r" fontAlgn="auto">
                <a:spcBef>
                  <a:spcPts val="0"/>
                </a:spcBef>
                <a:spcAft>
                  <a:spcPts val="0"/>
                </a:spcAft>
                <a:defRPr/>
              </a:pPr>
              <a:t>15</a:t>
            </a:fld>
            <a:endParaRPr lang="en-US" sz="1200">
              <a:solidFill>
                <a:schemeClr val="tx1">
                  <a:tint val="75000"/>
                </a:schemeClr>
              </a:solidFill>
              <a:latin typeface="+mn-lt"/>
            </a:endParaRPr>
          </a:p>
        </p:txBody>
      </p:sp>
      <p:pic>
        <p:nvPicPr>
          <p:cNvPr id="46082" name="Picture 4" descr="Nativeamericans"/>
          <p:cNvPicPr>
            <a:picLocks noChangeAspect="1" noChangeArrowheads="1"/>
          </p:cNvPicPr>
          <p:nvPr/>
        </p:nvPicPr>
        <p:blipFill>
          <a:blip r:embed="rId3" cstate="print"/>
          <a:srcRect/>
          <a:stretch>
            <a:fillRect/>
          </a:stretch>
        </p:blipFill>
        <p:spPr bwMode="auto">
          <a:xfrm>
            <a:off x="457200" y="381000"/>
            <a:ext cx="8145463" cy="6062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4B1B82EB-4C6A-4AC0-9286-88626CE249AD}" type="slidenum">
              <a:rPr lang="en-US" sz="1200">
                <a:solidFill>
                  <a:schemeClr val="tx1">
                    <a:tint val="75000"/>
                  </a:schemeClr>
                </a:solidFill>
                <a:latin typeface="+mn-lt"/>
              </a:rPr>
              <a:pPr algn="r" fontAlgn="auto">
                <a:spcBef>
                  <a:spcPts val="0"/>
                </a:spcBef>
                <a:spcAft>
                  <a:spcPts val="0"/>
                </a:spcAft>
                <a:defRPr/>
              </a:pPr>
              <a:t>16</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86298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1B27B3D2-D60A-4924-B830-2058996DAC32}" type="slidenum">
              <a:rPr lang="en-US"/>
              <a:pPr>
                <a:defRPr/>
              </a:pPr>
              <a:t>17</a:t>
            </a:fld>
            <a:endParaRPr lang="en-US"/>
          </a:p>
        </p:txBody>
      </p:sp>
      <p:sp>
        <p:nvSpPr>
          <p:cNvPr id="50179"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Arial" charset="0"/>
              </a:rPr>
              <a:t>Question </a:t>
            </a:r>
            <a:r>
              <a:rPr lang="en-US" b="1" dirty="0" smtClean="0">
                <a:latin typeface="Arial" charset="0"/>
              </a:rPr>
              <a:t>#87</a:t>
            </a:r>
            <a:endParaRPr lang="en-US" b="1"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117C8F1-9085-4FFE-828E-239D8BDBD7F5}" type="slidenum">
              <a:rPr lang="en-US"/>
              <a:pPr>
                <a:defRPr/>
              </a:pPr>
              <a:t>18</a:t>
            </a:fld>
            <a:endParaRPr lang="en-US"/>
          </a:p>
        </p:txBody>
      </p:sp>
      <p:sp>
        <p:nvSpPr>
          <p:cNvPr id="52227" name="Text Box 4"/>
          <p:cNvSpPr txBox="1">
            <a:spLocks noChangeArrowheads="1"/>
          </p:cNvSpPr>
          <p:nvPr/>
        </p:nvSpPr>
        <p:spPr bwMode="auto">
          <a:xfrm>
            <a:off x="609600" y="152400"/>
            <a:ext cx="1905000" cy="366713"/>
          </a:xfrm>
          <a:prstGeom prst="rect">
            <a:avLst/>
          </a:prstGeom>
          <a:noFill/>
          <a:ln w="9525">
            <a:noFill/>
            <a:miter lim="800000"/>
            <a:headEnd/>
            <a:tailEnd/>
          </a:ln>
        </p:spPr>
        <p:txBody>
          <a:bodyPr>
            <a:spAutoFit/>
          </a:bodyPr>
          <a:lstStyle/>
          <a:p>
            <a:pPr>
              <a:spcBef>
                <a:spcPct val="50000"/>
              </a:spcBef>
            </a:pPr>
            <a:endParaRPr lang="en-US" b="1">
              <a:latin typeface="Arial" charset="0"/>
            </a:endParaRPr>
          </a:p>
        </p:txBody>
      </p:sp>
      <p:sp>
        <p:nvSpPr>
          <p:cNvPr id="52228" name="Text Box 6"/>
          <p:cNvSpPr txBox="1">
            <a:spLocks noChangeArrowheads="1"/>
          </p:cNvSpPr>
          <p:nvPr/>
        </p:nvSpPr>
        <p:spPr bwMode="auto">
          <a:xfrm>
            <a:off x="4175125" y="120650"/>
            <a:ext cx="184150" cy="366713"/>
          </a:xfrm>
          <a:prstGeom prst="rect">
            <a:avLst/>
          </a:prstGeom>
          <a:noFill/>
          <a:ln w="9525">
            <a:noFill/>
            <a:miter lim="800000"/>
            <a:headEnd/>
            <a:tailEnd/>
          </a:ln>
        </p:spPr>
        <p:txBody>
          <a:bodyPr wrap="none">
            <a:spAutoFit/>
          </a:bodyPr>
          <a:lstStyle/>
          <a:p>
            <a:endParaRPr lang="en-US"/>
          </a:p>
        </p:txBody>
      </p:sp>
      <p:sp>
        <p:nvSpPr>
          <p:cNvPr id="52229" name="Text Box 7"/>
          <p:cNvSpPr txBox="1">
            <a:spLocks noChangeArrowheads="1"/>
          </p:cNvSpPr>
          <p:nvPr/>
        </p:nvSpPr>
        <p:spPr bwMode="auto">
          <a:xfrm>
            <a:off x="0" y="228600"/>
            <a:ext cx="9144000" cy="731520"/>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a:spAutoFit/>
          </a:bodyPr>
          <a:lstStyle/>
          <a:p>
            <a:pPr algn="ctr"/>
            <a:r>
              <a:rPr lang="en-US" sz="4400" b="1" dirty="0"/>
              <a:t>The 13 </a:t>
            </a:r>
            <a:r>
              <a:rPr lang="en-US" sz="4400" b="1" dirty="0" smtClean="0"/>
              <a:t>Original Colonies</a:t>
            </a:r>
            <a:endParaRPr lang="en-US" sz="44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2870" y="1052195"/>
            <a:ext cx="4458259" cy="5669280"/>
          </a:xfrm>
          <a:prstGeom prst="rect">
            <a:avLst/>
          </a:prstGeom>
        </p:spPr>
      </p:pic>
    </p:spTree>
    <p:extLst>
      <p:ext uri="{BB962C8B-B14F-4D97-AF65-F5344CB8AC3E}">
        <p14:creationId xmlns:p14="http://schemas.microsoft.com/office/powerpoint/2010/main" val="1530007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2F154338-5A4B-416B-89FC-F62A43E894C2}" type="slidenum">
              <a:rPr lang="en-US" sz="1200">
                <a:solidFill>
                  <a:schemeClr val="tx1">
                    <a:tint val="75000"/>
                  </a:schemeClr>
                </a:solidFill>
                <a:latin typeface="+mn-lt"/>
              </a:rPr>
              <a:pPr algn="r" fontAlgn="auto">
                <a:spcBef>
                  <a:spcPts val="0"/>
                </a:spcBef>
                <a:spcAft>
                  <a:spcPts val="0"/>
                </a:spcAft>
                <a:defRPr/>
              </a:pPr>
              <a:t>19</a:t>
            </a:fld>
            <a:endParaRPr lang="en-US" sz="1200">
              <a:solidFill>
                <a:schemeClr val="tx1">
                  <a:tint val="75000"/>
                </a:schemeClr>
              </a:solidFill>
              <a:latin typeface="+mn-lt"/>
            </a:endParaRPr>
          </a:p>
        </p:txBody>
      </p:sp>
    </p:spTree>
    <p:extLst>
      <p:ext uri="{BB962C8B-B14F-4D97-AF65-F5344CB8AC3E}">
        <p14:creationId xmlns:p14="http://schemas.microsoft.com/office/powerpoint/2010/main" val="282812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5" descr="Columbus Before the Queen-cropped"/>
          <p:cNvPicPr>
            <a:picLocks noChangeAspect="1" noChangeArrowheads="1"/>
          </p:cNvPicPr>
          <p:nvPr/>
        </p:nvPicPr>
        <p:blipFill>
          <a:blip r:embed="rId3" cstate="print"/>
          <a:srcRect/>
          <a:stretch>
            <a:fillRect/>
          </a:stretch>
        </p:blipFill>
        <p:spPr bwMode="auto">
          <a:xfrm>
            <a:off x="228600" y="762000"/>
            <a:ext cx="8686800" cy="5776912"/>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F6825F8-2564-4D0A-AC99-BEC37F33C11C}" type="slidenum">
              <a:rPr lang="en-US" sz="1200">
                <a:solidFill>
                  <a:schemeClr val="tx1">
                    <a:tint val="75000"/>
                  </a:schemeClr>
                </a:solidFill>
                <a:latin typeface="+mn-lt"/>
              </a:rPr>
              <a:pPr algn="r" fontAlgn="auto">
                <a:spcBef>
                  <a:spcPts val="0"/>
                </a:spcBef>
                <a:spcAft>
                  <a:spcPts val="0"/>
                </a:spcAft>
                <a:defRPr/>
              </a:pPr>
              <a:t>2</a:t>
            </a:fld>
            <a:endParaRPr lang="en-US" sz="1200">
              <a:solidFill>
                <a:schemeClr val="tx1">
                  <a:tint val="75000"/>
                </a:schemeClr>
              </a:solidFill>
              <a:latin typeface="+mn-lt"/>
            </a:endParaRPr>
          </a:p>
        </p:txBody>
      </p:sp>
      <p:sp>
        <p:nvSpPr>
          <p:cNvPr id="5" name="Text Box 4"/>
          <p:cNvSpPr txBox="1">
            <a:spLocks noChangeArrowheads="1"/>
          </p:cNvSpPr>
          <p:nvPr/>
        </p:nvSpPr>
        <p:spPr bwMode="auto">
          <a:xfrm>
            <a:off x="228600" y="60325"/>
            <a:ext cx="8686799" cy="769441"/>
          </a:xfrm>
          <a:prstGeom prst="rect">
            <a:avLst/>
          </a:prstGeom>
          <a:gradFill>
            <a:gsLst>
              <a:gs pos="100000">
                <a:schemeClr val="accent1">
                  <a:tint val="44500"/>
                  <a:satMod val="160000"/>
                </a:schemeClr>
              </a:gs>
              <a:gs pos="100000">
                <a:schemeClr val="accent1">
                  <a:tint val="23500"/>
                  <a:satMod val="160000"/>
                </a:schemeClr>
              </a:gs>
            </a:gsLst>
            <a:path path="shape">
              <a:fillToRect l="50000" t="50000" r="50000" b="50000"/>
            </a:path>
          </a:gradFill>
          <a:ln w="9525">
            <a:noFill/>
            <a:miter lim="800000"/>
            <a:headEnd/>
            <a:tailEnd/>
          </a:ln>
        </p:spPr>
        <p:txBody>
          <a:bodyPr wrap="square">
            <a:spAutoFit/>
          </a:bodyPr>
          <a:lstStyle/>
          <a:p>
            <a:pPr algn="ctr"/>
            <a:r>
              <a:rPr lang="en-US" sz="4400" b="1" dirty="0" smtClean="0"/>
              <a:t>Christopher Columbus</a:t>
            </a:r>
            <a:endParaRPr lang="en-US" sz="4400" b="1" dirty="0"/>
          </a:p>
        </p:txBody>
      </p:sp>
    </p:spTree>
    <p:extLst>
      <p:ext uri="{BB962C8B-B14F-4D97-AF65-F5344CB8AC3E}">
        <p14:creationId xmlns:p14="http://schemas.microsoft.com/office/powerpoint/2010/main" val="9696716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2474AAF-82FC-417D-8C84-1D517EB457AF}" type="slidenum">
              <a:rPr lang="en-US" sz="1200">
                <a:solidFill>
                  <a:schemeClr val="tx1">
                    <a:tint val="75000"/>
                  </a:schemeClr>
                </a:solidFill>
                <a:latin typeface="+mn-lt"/>
              </a:rPr>
              <a:pPr algn="r" fontAlgn="auto">
                <a:spcBef>
                  <a:spcPts val="0"/>
                </a:spcBef>
                <a:spcAft>
                  <a:spcPts val="0"/>
                </a:spcAft>
                <a:defRPr/>
              </a:pPr>
              <a:t>20</a:t>
            </a:fld>
            <a:endParaRPr lang="en-US" sz="1200">
              <a:solidFill>
                <a:schemeClr val="tx1">
                  <a:tint val="75000"/>
                </a:schemeClr>
              </a:solidFill>
              <a:latin typeface="+mn-lt"/>
            </a:endParaRPr>
          </a:p>
        </p:txBody>
      </p:sp>
      <p:sp>
        <p:nvSpPr>
          <p:cNvPr id="56323"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Arial" charset="0"/>
              </a:rPr>
              <a:t>Question </a:t>
            </a:r>
            <a:r>
              <a:rPr lang="en-US" b="1" dirty="0" smtClean="0">
                <a:latin typeface="Arial" charset="0"/>
              </a:rPr>
              <a:t>#64</a:t>
            </a:r>
            <a:endParaRPr lang="en-US" b="1" dirty="0">
              <a:latin typeface="Arial" charset="0"/>
            </a:endParaRPr>
          </a:p>
        </p:txBody>
      </p:sp>
      <p:pic>
        <p:nvPicPr>
          <p:cNvPr id="56324" name="Picture 8" descr="#64"/>
          <p:cNvPicPr>
            <a:picLocks noChangeAspect="1" noChangeArrowheads="1"/>
          </p:cNvPicPr>
          <p:nvPr/>
        </p:nvPicPr>
        <p:blipFill>
          <a:blip r:embed="rId4" cstate="print"/>
          <a:srcRect/>
          <a:stretch>
            <a:fillRect/>
          </a:stretch>
        </p:blipFill>
        <p:spPr bwMode="auto">
          <a:xfrm>
            <a:off x="533400" y="990600"/>
            <a:ext cx="8116888" cy="506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http://pakalert.files.wordpress.com/2009/01/world-map-1200.gif"/>
          <p:cNvPicPr>
            <a:picLocks noChangeAspect="1" noChangeArrowheads="1"/>
          </p:cNvPicPr>
          <p:nvPr/>
        </p:nvPicPr>
        <p:blipFill>
          <a:blip r:embed="rId3" cstate="print"/>
          <a:srcRect/>
          <a:stretch>
            <a:fillRect/>
          </a:stretch>
        </p:blipFill>
        <p:spPr bwMode="auto">
          <a:xfrm>
            <a:off x="0" y="152400"/>
            <a:ext cx="9140825" cy="6178550"/>
          </a:xfrm>
          <a:prstGeom prst="rect">
            <a:avLst/>
          </a:prstGeom>
          <a:noFill/>
          <a:ln w="9525">
            <a:noFill/>
            <a:miter lim="800000"/>
            <a:headEnd/>
            <a:tailEnd/>
          </a:ln>
        </p:spPr>
      </p:pic>
      <p:cxnSp>
        <p:nvCxnSpPr>
          <p:cNvPr id="10" name="Straight Arrow Connector 9"/>
          <p:cNvCxnSpPr/>
          <p:nvPr/>
        </p:nvCxnSpPr>
        <p:spPr>
          <a:xfrm rot="5400000" flipH="1" flipV="1">
            <a:off x="5829300" y="3238500"/>
            <a:ext cx="457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rot="16200000" flipH="1">
            <a:off x="3657600" y="3505200"/>
            <a:ext cx="1066800"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V="1">
            <a:off x="5029200" y="4343400"/>
            <a:ext cx="457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2"/>
          </p:nvPr>
        </p:nvSpPr>
        <p:spPr/>
        <p:txBody>
          <a:bodyPr/>
          <a:lstStyle/>
          <a:p>
            <a:pPr>
              <a:defRPr/>
            </a:pPr>
            <a:fld id="{E8600858-1E9E-4DD6-9EA1-7DAFF566BF45}" type="slidenum">
              <a:rPr lang="en-US"/>
              <a:pPr>
                <a:defRPr/>
              </a:pPr>
              <a:t>3</a:t>
            </a:fld>
            <a:endParaRPr lang="en-US"/>
          </a:p>
        </p:txBody>
      </p:sp>
      <p:cxnSp>
        <p:nvCxnSpPr>
          <p:cNvPr id="8" name="Straight Arrow Connector 7"/>
          <p:cNvCxnSpPr/>
          <p:nvPr/>
        </p:nvCxnSpPr>
        <p:spPr>
          <a:xfrm rot="-5280000" flipH="1" flipV="1">
            <a:off x="3657600" y="2330610"/>
            <a:ext cx="4572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rot="10800000" flipV="1">
            <a:off x="2590800" y="2362200"/>
            <a:ext cx="1600200" cy="4397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3081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7" descr="Columbus_Taking_Possession_cropped"/>
          <p:cNvPicPr>
            <a:picLocks noChangeAspect="1" noChangeArrowheads="1"/>
          </p:cNvPicPr>
          <p:nvPr/>
        </p:nvPicPr>
        <p:blipFill>
          <a:blip r:embed="rId3" cstate="print"/>
          <a:srcRect/>
          <a:stretch>
            <a:fillRect/>
          </a:stretch>
        </p:blipFill>
        <p:spPr bwMode="auto">
          <a:xfrm>
            <a:off x="0" y="228600"/>
            <a:ext cx="9144000" cy="64008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7782F5B-F0FF-4172-80C9-FAA52EBCE7E1}" type="slidenum">
              <a:rPr lang="en-US" sz="1200">
                <a:solidFill>
                  <a:schemeClr val="tx1">
                    <a:tint val="75000"/>
                  </a:schemeClr>
                </a:solidFill>
                <a:latin typeface="+mn-lt"/>
              </a:rPr>
              <a:pPr algn="r" fontAlgn="auto">
                <a:spcBef>
                  <a:spcPts val="0"/>
                </a:spcBef>
                <a:spcAft>
                  <a:spcPts val="0"/>
                </a:spcAft>
                <a:defRPr/>
              </a:pPr>
              <a:t>4</a:t>
            </a:fld>
            <a:endParaRPr lang="en-US" sz="1200">
              <a:solidFill>
                <a:schemeClr val="tx1">
                  <a:tint val="75000"/>
                </a:schemeClr>
              </a:solidFill>
              <a:latin typeface="+mn-lt"/>
            </a:endParaRPr>
          </a:p>
        </p:txBody>
      </p:sp>
      <p:sp>
        <p:nvSpPr>
          <p:cNvPr id="23555" name="Text Box 5"/>
          <p:cNvSpPr txBox="1">
            <a:spLocks noChangeArrowheads="1"/>
          </p:cNvSpPr>
          <p:nvPr/>
        </p:nvSpPr>
        <p:spPr bwMode="auto">
          <a:xfrm>
            <a:off x="822325" y="6369050"/>
            <a:ext cx="184150" cy="366713"/>
          </a:xfrm>
          <a:prstGeom prst="rect">
            <a:avLst/>
          </a:prstGeom>
          <a:noFill/>
          <a:ln w="9525">
            <a:noFill/>
            <a:miter lim="800000"/>
            <a:headEnd/>
            <a:tailEnd/>
          </a:ln>
        </p:spPr>
        <p:txBody>
          <a:bodyPr wrap="none">
            <a:spAutoFit/>
          </a:bodyPr>
          <a:lstStyle/>
          <a:p>
            <a:endParaRPr lang="en-US"/>
          </a:p>
        </p:txBody>
      </p:sp>
      <p:sp>
        <p:nvSpPr>
          <p:cNvPr id="23556" name="Text Box 7"/>
          <p:cNvSpPr txBox="1">
            <a:spLocks noChangeArrowheads="1"/>
          </p:cNvSpPr>
          <p:nvPr/>
        </p:nvSpPr>
        <p:spPr bwMode="auto">
          <a:xfrm>
            <a:off x="685800" y="6400800"/>
            <a:ext cx="7772400" cy="274638"/>
          </a:xfrm>
          <a:prstGeom prst="rect">
            <a:avLst/>
          </a:prstGeom>
          <a:noFill/>
          <a:ln w="9525">
            <a:noFill/>
            <a:miter lim="800000"/>
            <a:headEnd/>
            <a:tailEnd/>
          </a:ln>
        </p:spPr>
        <p:txBody>
          <a:bodyPr>
            <a:spAutoFit/>
          </a:bodyPr>
          <a:lstStyle/>
          <a:p>
            <a:pPr algn="ctr"/>
            <a:r>
              <a:rPr lang="en-US" sz="1200" i="1" dirty="0"/>
              <a:t>Christopher Columbus Taking Possession of the New Country</a:t>
            </a:r>
            <a:r>
              <a:rPr lang="en-US" sz="1200" dirty="0"/>
              <a:t>, L. Prang &amp; Co., 1893; {PD-1923}</a:t>
            </a:r>
          </a:p>
        </p:txBody>
      </p:sp>
      <p:sp>
        <p:nvSpPr>
          <p:cNvPr id="6" name="Text Box 4"/>
          <p:cNvSpPr txBox="1">
            <a:spLocks noChangeArrowheads="1"/>
          </p:cNvSpPr>
          <p:nvPr/>
        </p:nvSpPr>
        <p:spPr bwMode="auto">
          <a:xfrm>
            <a:off x="1325562" y="228600"/>
            <a:ext cx="6492875" cy="701675"/>
          </a:xfrm>
          <a:prstGeom prst="rect">
            <a:avLst/>
          </a:prstGeom>
          <a:solidFill>
            <a:schemeClr val="tx2">
              <a:lumMod val="40000"/>
              <a:lumOff val="60000"/>
            </a:schemeClr>
          </a:solidFill>
          <a:ln w="9525">
            <a:noFill/>
            <a:miter lim="800000"/>
            <a:headEnd/>
            <a:tailEnd/>
          </a:ln>
        </p:spPr>
        <p:txBody>
          <a:bodyPr>
            <a:spAutoFit/>
          </a:bodyPr>
          <a:lstStyle/>
          <a:p>
            <a:pPr algn="ctr"/>
            <a:r>
              <a:rPr lang="en-US" sz="4000" b="1" dirty="0"/>
              <a:t>Columbus Discovers America</a:t>
            </a:r>
          </a:p>
        </p:txBody>
      </p:sp>
    </p:spTree>
    <p:extLst>
      <p:ext uri="{BB962C8B-B14F-4D97-AF65-F5344CB8AC3E}">
        <p14:creationId xmlns:p14="http://schemas.microsoft.com/office/powerpoint/2010/main" val="796459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B23E03D-0A7D-4287-A25E-2ED64F65D10F}" type="slidenum">
              <a:rPr lang="en-US" sz="1200">
                <a:solidFill>
                  <a:schemeClr val="tx1">
                    <a:tint val="75000"/>
                  </a:schemeClr>
                </a:solidFill>
                <a:latin typeface="+mn-lt"/>
              </a:rPr>
              <a:pPr algn="r" fontAlgn="auto">
                <a:spcBef>
                  <a:spcPts val="0"/>
                </a:spcBef>
                <a:spcAft>
                  <a:spcPts val="0"/>
                </a:spcAft>
                <a:defRPr/>
              </a:pPr>
              <a:t>5</a:t>
            </a:fld>
            <a:endParaRPr lang="en-US" sz="1200">
              <a:solidFill>
                <a:schemeClr val="tx1">
                  <a:tint val="75000"/>
                </a:schemeClr>
              </a:solidFill>
              <a:latin typeface="+mn-lt"/>
            </a:endParaRPr>
          </a:p>
        </p:txBody>
      </p:sp>
    </p:spTree>
    <p:extLst>
      <p:ext uri="{BB962C8B-B14F-4D97-AF65-F5344CB8AC3E}">
        <p14:creationId xmlns:p14="http://schemas.microsoft.com/office/powerpoint/2010/main" val="4277755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045C7191-4BDF-4715-84F0-7BCD27275028}" type="slidenum">
              <a:rPr lang="en-US"/>
              <a:pPr>
                <a:defRPr/>
              </a:pPr>
              <a:t>6</a:t>
            </a:fld>
            <a:endParaRPr lang="en-US"/>
          </a:p>
        </p:txBody>
      </p:sp>
      <p:sp>
        <p:nvSpPr>
          <p:cNvPr id="27651"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Arial" charset="0"/>
              </a:rPr>
              <a:t>Question </a:t>
            </a:r>
            <a:r>
              <a:rPr lang="en-US" b="1" dirty="0" smtClean="0">
                <a:latin typeface="Arial" charset="0"/>
              </a:rPr>
              <a:t>#59</a:t>
            </a:r>
            <a:endParaRPr lang="en-US" b="1" dirty="0">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http://4.bp.blogspot.com/_zLYDH1KfaG8/TBb3ROaDBiI/AAAAAAAAAj0/zhQ4sZAmJ8E/s640/jamestown-1650s.jpg">
            <a:hlinkClick r:id="rId3"/>
          </p:cNvPr>
          <p:cNvPicPr>
            <a:picLocks noChangeAspect="1" noChangeArrowheads="1"/>
          </p:cNvPicPr>
          <p:nvPr/>
        </p:nvPicPr>
        <p:blipFill>
          <a:blip r:embed="rId4" cstate="print"/>
          <a:srcRect/>
          <a:stretch>
            <a:fillRect/>
          </a:stretch>
        </p:blipFill>
        <p:spPr bwMode="auto">
          <a:xfrm>
            <a:off x="381000" y="1054417"/>
            <a:ext cx="8382000" cy="5484495"/>
          </a:xfrm>
          <a:prstGeom prst="rect">
            <a:avLst/>
          </a:prstGeom>
          <a:noFill/>
          <a:ln w="9525">
            <a:noFill/>
            <a:miter lim="800000"/>
            <a:headEnd/>
            <a:tailEnd/>
          </a:ln>
        </p:spPr>
      </p:pic>
      <p:sp>
        <p:nvSpPr>
          <p:cNvPr id="29698" name="Title 1"/>
          <p:cNvSpPr>
            <a:spLocks noGrp="1"/>
          </p:cNvSpPr>
          <p:nvPr>
            <p:ph type="title"/>
          </p:nvPr>
        </p:nvSpPr>
        <p:spPr>
          <a:xfrm>
            <a:off x="381000" y="228600"/>
            <a:ext cx="8382000" cy="731520"/>
          </a:xfrm>
          <a:gradFill>
            <a:gsLst>
              <a:gs pos="100000">
                <a:schemeClr val="accent1">
                  <a:tint val="44500"/>
                  <a:satMod val="160000"/>
                </a:schemeClr>
              </a:gs>
              <a:gs pos="100000">
                <a:schemeClr val="accent1">
                  <a:tint val="23500"/>
                  <a:satMod val="160000"/>
                </a:schemeClr>
              </a:gs>
            </a:gsLst>
            <a:path path="shape">
              <a:fillToRect l="50000" t="50000" r="50000" b="50000"/>
            </a:path>
          </a:gradFill>
        </p:spPr>
        <p:txBody>
          <a:bodyPr/>
          <a:lstStyle/>
          <a:p>
            <a:pPr eaLnBrk="1" hangingPunct="1"/>
            <a:r>
              <a:rPr lang="en-US" b="1" dirty="0" smtClean="0"/>
              <a:t>The First Colonies (1607-1732)</a:t>
            </a:r>
          </a:p>
        </p:txBody>
      </p:sp>
      <p:sp>
        <p:nvSpPr>
          <p:cNvPr id="3" name="Slide Number Placeholder 2"/>
          <p:cNvSpPr>
            <a:spLocks noGrp="1"/>
          </p:cNvSpPr>
          <p:nvPr>
            <p:ph type="sldNum" sz="quarter" idx="12"/>
          </p:nvPr>
        </p:nvSpPr>
        <p:spPr/>
        <p:txBody>
          <a:bodyPr/>
          <a:lstStyle/>
          <a:p>
            <a:pPr>
              <a:defRPr/>
            </a:pPr>
            <a:fld id="{1FA46ED4-B6D5-4148-BF02-684C320F4C94}" type="slidenum">
              <a:rPr lang="en-US"/>
              <a:pPr>
                <a:defRPr/>
              </a:pPr>
              <a:t>7</a:t>
            </a:fld>
            <a:endParaRPr lang="en-US"/>
          </a:p>
        </p:txBody>
      </p:sp>
    </p:spTree>
    <p:extLst>
      <p:ext uri="{BB962C8B-B14F-4D97-AF65-F5344CB8AC3E}">
        <p14:creationId xmlns:p14="http://schemas.microsoft.com/office/powerpoint/2010/main" val="611512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BF8102-8F46-4E85-A8C0-A830E1879187}" type="slidenum">
              <a:rPr lang="en-US" sz="1200">
                <a:solidFill>
                  <a:schemeClr val="tx1">
                    <a:tint val="75000"/>
                  </a:schemeClr>
                </a:solidFill>
                <a:latin typeface="+mn-lt"/>
              </a:rPr>
              <a:pPr algn="r" fontAlgn="auto">
                <a:spcBef>
                  <a:spcPts val="0"/>
                </a:spcBef>
                <a:spcAft>
                  <a:spcPts val="0"/>
                </a:spcAft>
                <a:defRPr/>
              </a:pPr>
              <a:t>8</a:t>
            </a:fld>
            <a:endParaRPr lang="en-US" sz="1200">
              <a:solidFill>
                <a:schemeClr val="tx1">
                  <a:tint val="75000"/>
                </a:schemeClr>
              </a:solidFill>
              <a:latin typeface="+mn-lt"/>
            </a:endParaRPr>
          </a:p>
        </p:txBody>
      </p:sp>
    </p:spTree>
    <p:extLst>
      <p:ext uri="{BB962C8B-B14F-4D97-AF65-F5344CB8AC3E}">
        <p14:creationId xmlns:p14="http://schemas.microsoft.com/office/powerpoint/2010/main" val="128228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cstate="print"/>
          <a:srcRect/>
          <a:stretch>
            <a:fillRect/>
          </a:stretch>
        </p:blipFill>
        <p:spPr bwMode="auto">
          <a:xfrm>
            <a:off x="533400" y="457200"/>
            <a:ext cx="8128000" cy="6096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AC26674A-6244-49FA-BD22-33543684054E}" type="slidenum">
              <a:rPr lang="en-US"/>
              <a:pPr>
                <a:defRPr/>
              </a:pPr>
              <a:t>9</a:t>
            </a:fld>
            <a:endParaRPr lang="en-US"/>
          </a:p>
        </p:txBody>
      </p:sp>
      <p:sp>
        <p:nvSpPr>
          <p:cNvPr id="33795" name="Text Box 4"/>
          <p:cNvSpPr txBox="1">
            <a:spLocks noChangeArrowheads="1"/>
          </p:cNvSpPr>
          <p:nvPr/>
        </p:nvSpPr>
        <p:spPr bwMode="auto">
          <a:xfrm>
            <a:off x="609600" y="90488"/>
            <a:ext cx="1905000" cy="366712"/>
          </a:xfrm>
          <a:prstGeom prst="rect">
            <a:avLst/>
          </a:prstGeom>
          <a:noFill/>
          <a:ln w="9525">
            <a:noFill/>
            <a:miter lim="800000"/>
            <a:headEnd/>
            <a:tailEnd/>
          </a:ln>
        </p:spPr>
        <p:txBody>
          <a:bodyPr>
            <a:spAutoFit/>
          </a:bodyPr>
          <a:lstStyle/>
          <a:p>
            <a:pPr>
              <a:spcBef>
                <a:spcPct val="50000"/>
              </a:spcBef>
            </a:pPr>
            <a:r>
              <a:rPr lang="en-US" b="1" dirty="0">
                <a:latin typeface="Arial" charset="0"/>
              </a:rPr>
              <a:t>Question </a:t>
            </a:r>
            <a:r>
              <a:rPr lang="en-US" b="1" dirty="0" smtClean="0">
                <a:latin typeface="Arial" charset="0"/>
              </a:rPr>
              <a:t>#58</a:t>
            </a:r>
            <a:endParaRPr lang="en-US" b="1" dirty="0">
              <a:latin typeface="Arial" charset="0"/>
            </a:endParaRPr>
          </a:p>
        </p:txBody>
      </p:sp>
    </p:spTree>
    <p:extLst>
      <p:ext uri="{BB962C8B-B14F-4D97-AF65-F5344CB8AC3E}">
        <p14:creationId xmlns:p14="http://schemas.microsoft.com/office/powerpoint/2010/main" val="4273627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12516</TotalTime>
  <Words>967</Words>
  <Application>Microsoft Office PowerPoint</Application>
  <PresentationFormat>On-screen Show (4:3)</PresentationFormat>
  <Paragraphs>60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American History</vt:lpstr>
      <vt:lpstr>PowerPoint Presentation</vt:lpstr>
      <vt:lpstr>PowerPoint Presentation</vt:lpstr>
      <vt:lpstr>PowerPoint Presentation</vt:lpstr>
      <vt:lpstr>PowerPoint Presentation</vt:lpstr>
      <vt:lpstr>PowerPoint Presentation</vt:lpstr>
      <vt:lpstr>The First Colonies (1607-1732)</vt:lpstr>
      <vt:lpstr>PowerPoint Presentation</vt:lpstr>
      <vt:lpstr>PowerPoint Presentation</vt:lpstr>
      <vt:lpstr>PowerPoint Presentation</vt:lpstr>
      <vt:lpstr>PowerPoint Presentation</vt:lpstr>
      <vt:lpstr>PowerPoint Presentation</vt:lpstr>
      <vt:lpstr>Colonists and Native Americans Friendship, War, and Dislocation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dc:creator>
  <cp:lastModifiedBy>Naficy, Homa</cp:lastModifiedBy>
  <cp:revision>412</cp:revision>
  <dcterms:created xsi:type="dcterms:W3CDTF">2010-10-17T14:08:36Z</dcterms:created>
  <dcterms:modified xsi:type="dcterms:W3CDTF">2017-08-12T18:21:55Z</dcterms:modified>
</cp:coreProperties>
</file>