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handoutMasterIdLst>
    <p:handoutMasterId r:id="rId64"/>
  </p:handoutMasterIdLst>
  <p:sldIdLst>
    <p:sldId id="504" r:id="rId2"/>
    <p:sldId id="522" r:id="rId3"/>
    <p:sldId id="523" r:id="rId4"/>
    <p:sldId id="453" r:id="rId5"/>
    <p:sldId id="499" r:id="rId6"/>
    <p:sldId id="454" r:id="rId7"/>
    <p:sldId id="360" r:id="rId8"/>
    <p:sldId id="476" r:id="rId9"/>
    <p:sldId id="475" r:id="rId10"/>
    <p:sldId id="524" r:id="rId11"/>
    <p:sldId id="455" r:id="rId12"/>
    <p:sldId id="364" r:id="rId13"/>
    <p:sldId id="456" r:id="rId14"/>
    <p:sldId id="409" r:id="rId15"/>
    <p:sldId id="518" r:id="rId16"/>
    <p:sldId id="466" r:id="rId17"/>
    <p:sldId id="467" r:id="rId18"/>
    <p:sldId id="525" r:id="rId19"/>
    <p:sldId id="468" r:id="rId20"/>
    <p:sldId id="450" r:id="rId21"/>
    <p:sldId id="511" r:id="rId22"/>
    <p:sldId id="512" r:id="rId23"/>
    <p:sldId id="489" r:id="rId24"/>
    <p:sldId id="490" r:id="rId25"/>
    <p:sldId id="501" r:id="rId26"/>
    <p:sldId id="502" r:id="rId27"/>
    <p:sldId id="526" r:id="rId28"/>
    <p:sldId id="527" r:id="rId29"/>
    <p:sldId id="528" r:id="rId30"/>
    <p:sldId id="461" r:id="rId31"/>
    <p:sldId id="404" r:id="rId32"/>
    <p:sldId id="529" r:id="rId33"/>
    <p:sldId id="520" r:id="rId34"/>
    <p:sldId id="521" r:id="rId35"/>
    <p:sldId id="457" r:id="rId36"/>
    <p:sldId id="443" r:id="rId37"/>
    <p:sldId id="530" r:id="rId38"/>
    <p:sldId id="462" r:id="rId39"/>
    <p:sldId id="362" r:id="rId40"/>
    <p:sldId id="470" r:id="rId41"/>
    <p:sldId id="416" r:id="rId42"/>
    <p:sldId id="531" r:id="rId43"/>
    <p:sldId id="463" r:id="rId44"/>
    <p:sldId id="358" r:id="rId45"/>
    <p:sldId id="532" r:id="rId46"/>
    <p:sldId id="469" r:id="rId47"/>
    <p:sldId id="290" r:id="rId48"/>
    <p:sldId id="458" r:id="rId49"/>
    <p:sldId id="294" r:id="rId50"/>
    <p:sldId id="533" r:id="rId51"/>
    <p:sldId id="477" r:id="rId52"/>
    <p:sldId id="365" r:id="rId53"/>
    <p:sldId id="534" r:id="rId54"/>
    <p:sldId id="498" r:id="rId55"/>
    <p:sldId id="497" r:id="rId56"/>
    <p:sldId id="535" r:id="rId57"/>
    <p:sldId id="479" r:id="rId58"/>
    <p:sldId id="480" r:id="rId59"/>
    <p:sldId id="536" r:id="rId60"/>
    <p:sldId id="473" r:id="rId61"/>
    <p:sldId id="449" r:id="rId6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42F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autoAdjust="0"/>
    <p:restoredTop sz="84226" autoAdjust="0"/>
  </p:normalViewPr>
  <p:slideViewPr>
    <p:cSldViewPr>
      <p:cViewPr varScale="1">
        <p:scale>
          <a:sx n="85" d="100"/>
          <a:sy n="85" d="100"/>
        </p:scale>
        <p:origin x="-1219"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vl1pPr>
          </a:lstStyle>
          <a:p>
            <a:pPr>
              <a:defRPr/>
            </a:pPr>
            <a:fld id="{179C003E-4AF6-4372-9C49-E501AFE5B8D5}" type="datetimeFigureOut">
              <a:rPr lang="en-US"/>
              <a:pPr>
                <a:defRPr/>
              </a:pPr>
              <a:t>1/5/2017</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vl1pPr>
          </a:lstStyle>
          <a:p>
            <a:pPr>
              <a:defRPr/>
            </a:pPr>
            <a:fld id="{8D1238B7-454D-41A8-B6F4-9B7CCB38326E}" type="slidenum">
              <a:rPr lang="en-US"/>
              <a:pPr>
                <a:defRPr/>
              </a:pPr>
              <a:t>‹#›</a:t>
            </a:fld>
            <a:endParaRPr lang="en-US"/>
          </a:p>
        </p:txBody>
      </p:sp>
    </p:spTree>
    <p:extLst>
      <p:ext uri="{BB962C8B-B14F-4D97-AF65-F5344CB8AC3E}">
        <p14:creationId xmlns:p14="http://schemas.microsoft.com/office/powerpoint/2010/main" val="16034732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32AB7DFB-5FDB-488A-876C-A56298791923}" type="datetimeFigureOut">
              <a:rPr lang="en-US"/>
              <a:pPr>
                <a:defRPr/>
              </a:pPr>
              <a:t>1/5/2017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defRPr>
            </a:lvl1pPr>
          </a:lstStyle>
          <a:p>
            <a:pPr>
              <a:defRPr/>
            </a:pPr>
            <a:fld id="{4E34CCE5-6CC7-4AF5-8D60-6DF16E083409}" type="slidenum">
              <a:rPr lang="en-US"/>
              <a:pPr>
                <a:defRPr/>
              </a:pPr>
              <a:t>‹#›</a:t>
            </a:fld>
            <a:endParaRPr lang="en-US"/>
          </a:p>
        </p:txBody>
      </p:sp>
    </p:spTree>
    <p:extLst>
      <p:ext uri="{BB962C8B-B14F-4D97-AF65-F5344CB8AC3E}">
        <p14:creationId xmlns:p14="http://schemas.microsoft.com/office/powerpoint/2010/main" val="3825445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Aft>
                <a:spcPts val="1000"/>
              </a:spcAft>
              <a:buFont typeface="Calibri" pitchFamily="34" charset="0"/>
              <a:buNone/>
            </a:pPr>
            <a:r>
              <a:rPr lang="en-US" b="1" dirty="0" smtClean="0"/>
              <a:t>Lesson 2. American Government: Principles of American Democracy.</a:t>
            </a:r>
          </a:p>
          <a:p>
            <a:pPr>
              <a:spcAft>
                <a:spcPts val="1000"/>
              </a:spcAft>
              <a:buFont typeface="Calibri" pitchFamily="34" charset="0"/>
              <a:buNone/>
            </a:pPr>
            <a:r>
              <a:rPr lang="en-US" sz="1200" b="0" i="0" u="none" strike="noStrike" kern="1200" baseline="0" dirty="0" smtClean="0">
                <a:solidFill>
                  <a:schemeClr val="tx1"/>
                </a:solidFill>
                <a:latin typeface="+mn-lt"/>
                <a:ea typeface="+mn-ea"/>
                <a:cs typeface="+mn-cs"/>
              </a:rPr>
              <a:t>This lesson explains the principles of American democracy. Understanding the principles of American government can help you better understand the American political process</a:t>
            </a:r>
            <a:r>
              <a:rPr lang="en-US" sz="1200" b="0" i="0" u="none" strike="noStrike" kern="1200" baseline="0" smtClean="0">
                <a:solidFill>
                  <a:schemeClr val="tx1"/>
                </a:solidFill>
                <a:latin typeface="+mn-lt"/>
                <a:ea typeface="+mn-ea"/>
                <a:cs typeface="+mn-cs"/>
              </a:rPr>
              <a:t>. </a:t>
            </a:r>
            <a:endParaRPr lang="en-US" b="0" dirty="0" smtClean="0"/>
          </a:p>
        </p:txBody>
      </p:sp>
      <p:sp>
        <p:nvSpPr>
          <p:cNvPr id="2" name="Footer Placeholder 1"/>
          <p:cNvSpPr>
            <a:spLocks noGrp="1"/>
          </p:cNvSpPr>
          <p:nvPr>
            <p:ph type="ftr" sz="quarter" idx="10"/>
          </p:nvPr>
        </p:nvSpPr>
        <p:spPr/>
        <p:txBody>
          <a:bodyPr/>
          <a:lstStyle/>
          <a:p>
            <a:pPr>
              <a:defRPr/>
            </a:pPr>
            <a:r>
              <a:rPr lang="en-US" smtClean="0"/>
              <a:t>Revised 10/01/12</a:t>
            </a:r>
            <a:endParaRPr lang="en-US"/>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extLst>
      <p:ext uri="{BB962C8B-B14F-4D97-AF65-F5344CB8AC3E}">
        <p14:creationId xmlns:p14="http://schemas.microsoft.com/office/powerpoint/2010/main" val="40283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lIns="93162" tIns="46583" rIns="93162" bIns="46583" numCol="1" anchor="t" anchorCtr="0" compatLnSpc="1">
            <a:prstTxWarp prst="textNoShape">
              <a:avLst/>
            </a:prstTxWarp>
          </a:bodyPr>
          <a:lstStyle/>
          <a:p>
            <a:pPr lvl="0"/>
            <a:r>
              <a:rPr lang="en-US" dirty="0"/>
              <a:t>The Constitution sets up the government, defines the government, and protects the basic rights of Americans. In this way, the Constitution is the supreme law of the land. </a:t>
            </a:r>
            <a:r>
              <a:rPr lang="en-US"/>
              <a:t>As the supreme law in the United States, the Constitution is above any state or federal law. </a:t>
            </a:r>
          </a:p>
        </p:txBody>
      </p:sp>
    </p:spTree>
    <p:extLst>
      <p:ext uri="{BB962C8B-B14F-4D97-AF65-F5344CB8AC3E}">
        <p14:creationId xmlns:p14="http://schemas.microsoft.com/office/powerpoint/2010/main" val="333255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 What is the supreme law of the land? </a:t>
            </a:r>
            <a:endParaRPr lang="en-US" smtClean="0"/>
          </a:p>
        </p:txBody>
      </p:sp>
    </p:spTree>
    <p:extLst>
      <p:ext uri="{BB962C8B-B14F-4D97-AF65-F5344CB8AC3E}">
        <p14:creationId xmlns:p14="http://schemas.microsoft.com/office/powerpoint/2010/main" val="12987948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TextEdit="1"/>
          </p:cNvSpPr>
          <p:nvPr>
            <p:ph type="sldImg"/>
          </p:nvPr>
        </p:nvSpPr>
        <p:spPr bwMode="auto">
          <a:noFill/>
          <a:ln>
            <a:solidFill>
              <a:srgbClr val="000000"/>
            </a:solidFill>
            <a:miter lim="800000"/>
            <a:headEnd/>
            <a:tailEnd/>
          </a:ln>
        </p:spPr>
      </p:sp>
      <p:sp>
        <p:nvSpPr>
          <p:cNvPr id="3686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Constitution is the supreme law of the land. As the highest law in the United States it is higher than any state or federal law.  </a:t>
            </a:r>
          </a:p>
        </p:txBody>
      </p:sp>
    </p:spTree>
    <p:extLst>
      <p:ext uri="{BB962C8B-B14F-4D97-AF65-F5344CB8AC3E}">
        <p14:creationId xmlns:p14="http://schemas.microsoft.com/office/powerpoint/2010/main" val="888327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2. What does the Constitution do?</a:t>
            </a:r>
          </a:p>
        </p:txBody>
      </p:sp>
    </p:spTree>
    <p:extLst>
      <p:ext uri="{BB962C8B-B14F-4D97-AF65-F5344CB8AC3E}">
        <p14:creationId xmlns:p14="http://schemas.microsoft.com/office/powerpoint/2010/main" val="14482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Constitution </a:t>
            </a:r>
          </a:p>
          <a:p>
            <a:pPr>
              <a:buFontTx/>
              <a:buChar char="•"/>
            </a:pPr>
            <a:r>
              <a:rPr lang="en-US" smtClean="0"/>
              <a:t>sets up the government</a:t>
            </a:r>
          </a:p>
          <a:p>
            <a:pPr>
              <a:buFontTx/>
              <a:buChar char="•"/>
            </a:pPr>
            <a:r>
              <a:rPr lang="en-US" smtClean="0"/>
              <a:t>defines the government</a:t>
            </a:r>
          </a:p>
          <a:p>
            <a:pPr>
              <a:buFontTx/>
              <a:buChar char="•"/>
            </a:pPr>
            <a:r>
              <a:rPr lang="en-US" smtClean="0"/>
              <a:t>protects the basic rights of Americans</a:t>
            </a:r>
          </a:p>
        </p:txBody>
      </p:sp>
    </p:spTree>
    <p:extLst>
      <p:ext uri="{BB962C8B-B14F-4D97-AF65-F5344CB8AC3E}">
        <p14:creationId xmlns:p14="http://schemas.microsoft.com/office/powerpoint/2010/main" val="252424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bwMode="auto">
          <a:noFill/>
          <a:ln>
            <a:solidFill>
              <a:srgbClr val="000000"/>
            </a:solidFill>
            <a:miter lim="800000"/>
            <a:headEnd/>
            <a:tailEnd/>
          </a:ln>
        </p:spPr>
      </p:sp>
      <p:sp>
        <p:nvSpPr>
          <p:cNvPr id="32770" name="Rectangle 3"/>
          <p:cNvSpPr>
            <a:spLocks noGrp="1"/>
          </p:cNvSpPr>
          <p:nvPr>
            <p:ph type="body" idx="1"/>
          </p:nvPr>
        </p:nvSpPr>
        <p:spPr bwMode="auto">
          <a:noFill/>
        </p:spPr>
        <p:txBody>
          <a:bodyPr wrap="square" lIns="93172" tIns="46587" rIns="93172" bIns="46587"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The Constitution sets up a government with three branches: a legislative, an executive, and a judicial. The legislative branch is also called Congress and consists of the House of Representatives and the Senate. The executive branch, or the President, consists of the President, Vice President and cabinet. The judicial branch refers to the courts. The highest court in the nation is the Supreme Court.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81658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a:t>
            </a:r>
            <a:r>
              <a:rPr lang="en-US" smtClean="0"/>
              <a:t> </a:t>
            </a:r>
            <a:r>
              <a:rPr lang="en-US" b="1" smtClean="0"/>
              <a:t>13. Name </a:t>
            </a:r>
            <a:r>
              <a:rPr lang="en-US" b="1" u="sng" smtClean="0"/>
              <a:t>one</a:t>
            </a:r>
            <a:r>
              <a:rPr lang="en-US" b="1" smtClean="0"/>
              <a:t> branch or part of the government.</a:t>
            </a:r>
          </a:p>
          <a:p>
            <a:endParaRPr lang="en-US" smtClean="0"/>
          </a:p>
        </p:txBody>
      </p:sp>
    </p:spTree>
    <p:extLst>
      <p:ext uri="{BB962C8B-B14F-4D97-AF65-F5344CB8AC3E}">
        <p14:creationId xmlns:p14="http://schemas.microsoft.com/office/powerpoint/2010/main" val="1207927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three parts of the U.S. government are:</a:t>
            </a:r>
          </a:p>
          <a:p>
            <a:pPr marL="228600" indent="-228600">
              <a:buFontTx/>
              <a:buChar char="•"/>
            </a:pPr>
            <a:r>
              <a:rPr lang="en-US" smtClean="0"/>
              <a:t>Congress, also called the legislative </a:t>
            </a:r>
          </a:p>
          <a:p>
            <a:pPr marL="228600" indent="-228600">
              <a:buFontTx/>
              <a:buChar char="•"/>
            </a:pPr>
            <a:r>
              <a:rPr lang="en-US" smtClean="0"/>
              <a:t>the President, also known as the executive </a:t>
            </a:r>
          </a:p>
          <a:p>
            <a:pPr marL="228600" indent="-228600">
              <a:buFontTx/>
              <a:buChar char="•"/>
            </a:pPr>
            <a:r>
              <a:rPr lang="en-US" smtClean="0"/>
              <a:t>and the courts, or the judicial branch </a:t>
            </a:r>
          </a:p>
        </p:txBody>
      </p:sp>
    </p:spTree>
    <p:extLst>
      <p:ext uri="{BB962C8B-B14F-4D97-AF65-F5344CB8AC3E}">
        <p14:creationId xmlns:p14="http://schemas.microsoft.com/office/powerpoint/2010/main" val="2444696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lvl="0"/>
            <a:r>
              <a:rPr lang="en-US" dirty="0">
                <a:latin typeface="+mn-lt"/>
              </a:rPr>
              <a:t>To stop one branch of the government from becoming too powerful, the Founding Fathers gave each branch separate powers. This is called separation of powers. The Constitution also includes a system of checks and balances which allows one part of the government to "check" another. For example, Congress can reject a treaty signed by the president and the president can veto a bill from Congress. The President appoints federal judges, but Congress must approve them. Lastly, the Supreme Court can declare a law or executive action to be unconstitutional. In these ways, separate powers and checks and balances work to limit the power of government and to protect individual rights.</a:t>
            </a:r>
          </a:p>
        </p:txBody>
      </p:sp>
      <p:sp>
        <p:nvSpPr>
          <p:cNvPr id="4" name="Slide Number Placeholder 3"/>
          <p:cNvSpPr txBox="1">
            <a:spLocks noGrp="1"/>
          </p:cNvSpPr>
          <p:nvPr/>
        </p:nvSpPr>
        <p:spPr bwMode="auto">
          <a:xfrm>
            <a:off x="3970342" y="8829675"/>
            <a:ext cx="3038475" cy="465138"/>
          </a:xfrm>
          <a:prstGeom prst="rect">
            <a:avLst/>
          </a:prstGeom>
          <a:noFill/>
          <a:ln w="9525">
            <a:noFill/>
            <a:miter lim="800000"/>
            <a:headEnd/>
            <a:tailEnd/>
          </a:ln>
        </p:spPr>
        <p:txBody>
          <a:bodyPr lIns="93157" tIns="46581" rIns="93157" bIns="46581" anchor="b"/>
          <a:lstStyle/>
          <a:p>
            <a:pPr algn="r" defTabSz="931655"/>
            <a:fld id="{B5170F64-293B-41B4-9A46-62D44B9BC0BE}" type="slidenum">
              <a:rPr lang="en-US" sz="1200">
                <a:latin typeface="Calibri" pitchFamily="34" charset="0"/>
                <a:cs typeface="Arial" charset="0"/>
              </a:rPr>
              <a:pPr algn="r" defTabSz="931655"/>
              <a:t>18</a:t>
            </a:fld>
            <a:endParaRPr lang="en-US" sz="1200">
              <a:latin typeface="Calibri" pitchFamily="34" charset="0"/>
              <a:cs typeface="Arial" charset="0"/>
            </a:endParaRPr>
          </a:p>
        </p:txBody>
      </p:sp>
    </p:spTree>
    <p:extLst>
      <p:ext uri="{BB962C8B-B14F-4D97-AF65-F5344CB8AC3E}">
        <p14:creationId xmlns:p14="http://schemas.microsoft.com/office/powerpoint/2010/main" val="1487687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bwMode="auto">
          <a:noFill/>
          <a:ln>
            <a:solidFill>
              <a:srgbClr val="000000"/>
            </a:solidFill>
            <a:miter lim="800000"/>
            <a:headEnd/>
            <a:tailEnd/>
          </a:ln>
        </p:spPr>
      </p:sp>
      <p:sp>
        <p:nvSpPr>
          <p:cNvPr id="5120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14. What stops </a:t>
            </a:r>
            <a:r>
              <a:rPr lang="en-US" b="1" u="sng" smtClean="0"/>
              <a:t>one</a:t>
            </a:r>
            <a:r>
              <a:rPr lang="en-US" b="1" smtClean="0"/>
              <a:t> branch of government from becoming too powerful?</a:t>
            </a:r>
          </a:p>
        </p:txBody>
      </p:sp>
    </p:spTree>
    <p:extLst>
      <p:ext uri="{BB962C8B-B14F-4D97-AF65-F5344CB8AC3E}">
        <p14:creationId xmlns:p14="http://schemas.microsoft.com/office/powerpoint/2010/main" val="14167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After the Revolutionary War it was clear that the United States needed a stronger government. In 1787, a convention was held in Philadelphia to decide what changes should be made. For five months, many Founding Fathers - including James Madison, George Washington, and the convention's oldest member, Benjamin Franklin - debated and wrote the U.S. Constitution. This very important convention is now known as the Constitutional Convention. </a:t>
            </a:r>
          </a:p>
        </p:txBody>
      </p:sp>
    </p:spTree>
    <p:extLst>
      <p:ext uri="{BB962C8B-B14F-4D97-AF65-F5344CB8AC3E}">
        <p14:creationId xmlns:p14="http://schemas.microsoft.com/office/powerpoint/2010/main" val="2196786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p:spPr>
      </p:sp>
      <p:sp>
        <p:nvSpPr>
          <p:cNvPr id="5325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separation of powers and system of checks and balances keeps one branch of government from becoming too powerful. </a:t>
            </a:r>
          </a:p>
        </p:txBody>
      </p:sp>
    </p:spTree>
    <p:extLst>
      <p:ext uri="{BB962C8B-B14F-4D97-AF65-F5344CB8AC3E}">
        <p14:creationId xmlns:p14="http://schemas.microsoft.com/office/powerpoint/2010/main" val="2727100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a:ln/>
        </p:spPr>
      </p:sp>
      <p:sp>
        <p:nvSpPr>
          <p:cNvPr id="24578" name="Rectangle 3"/>
          <p:cNvSpPr>
            <a:spLocks noGrp="1"/>
          </p:cNvSpPr>
          <p:nvPr>
            <p:ph type="body" idx="1"/>
          </p:nvPr>
        </p:nvSpPr>
        <p:spPr>
          <a:noFill/>
        </p:spPr>
        <p:txBody>
          <a:bodyPr lIns="93172" tIns="46587" rIns="93172" bIns="46587"/>
          <a:lstStyle/>
          <a:p>
            <a:pPr marL="228600" indent="-228600"/>
            <a:r>
              <a:rPr lang="en-US" dirty="0" smtClean="0"/>
              <a:t>The</a:t>
            </a:r>
            <a:r>
              <a:rPr lang="en-US" baseline="0" dirty="0" smtClean="0"/>
              <a:t> Founding Fathers also created a federal system of government. This is another way of</a:t>
            </a:r>
            <a:r>
              <a:rPr lang="en-US" dirty="0" smtClean="0"/>
              <a:t> preventing the national government from becoming too powerful. A federal system has a central government at the top and state governments below. By creating a broader government, federalism encourages experimentation and keeps the government close to the people. The different governments share certain powers such as establishing courts, making laws and collecting taxes, while other powers belong to only one of the governments. Among the powers granted to the federal government are the ability to print money, create an army, declare war, and make treaties with other countries. However, to protect states' rights and individual rights, the Constitution states that any powers not given to the federal government belong to the states.</a:t>
            </a:r>
          </a:p>
        </p:txBody>
      </p:sp>
    </p:spTree>
    <p:extLst>
      <p:ext uri="{BB962C8B-B14F-4D97-AF65-F5344CB8AC3E}">
        <p14:creationId xmlns:p14="http://schemas.microsoft.com/office/powerpoint/2010/main" val="706828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a:ln/>
        </p:spPr>
      </p:sp>
      <p:sp>
        <p:nvSpPr>
          <p:cNvPr id="24578" name="Rectangle 3"/>
          <p:cNvSpPr>
            <a:spLocks noGrp="1"/>
          </p:cNvSpPr>
          <p:nvPr>
            <p:ph type="body" idx="1"/>
          </p:nvPr>
        </p:nvSpPr>
        <p:spPr>
          <a:noFill/>
        </p:spPr>
        <p:txBody>
          <a:bodyPr lIns="93172" tIns="46587" rIns="93172" bIns="46587"/>
          <a:lstStyle/>
          <a:p>
            <a:pPr lvl="0"/>
            <a:r>
              <a:rPr lang="en-US" sz="1200" kern="1200" dirty="0" smtClean="0">
                <a:solidFill>
                  <a:schemeClr val="tx1"/>
                </a:solidFill>
                <a:latin typeface="Calibri" pitchFamily="34" charset="0"/>
                <a:ea typeface="+mn-ea"/>
                <a:cs typeface="+mn-cs"/>
              </a:rPr>
              <a:t>To protect states' rights and individual rights, the 10th Amendment says that any powers not given to the federal government belong to the states. Some state powers include providing schooling, education, protection and safety. Protection means police, and safety means fire departments. States also give driver’s licenses, and approve zoning and land use. Zoning and land use determines how land is used. This includes whether buildings can be built, what types of buildings and how they are used. </a:t>
            </a:r>
            <a:endParaRPr lang="en-US" sz="1200" kern="1200" dirty="0">
              <a:solidFill>
                <a:schemeClr val="tx1"/>
              </a:solidFill>
              <a:latin typeface="Calibri" pitchFamily="34" charset="0"/>
              <a:ea typeface="+mn-ea"/>
              <a:cs typeface="+mn-cs"/>
            </a:endParaRPr>
          </a:p>
        </p:txBody>
      </p:sp>
    </p:spTree>
    <p:extLst>
      <p:ext uri="{BB962C8B-B14F-4D97-AF65-F5344CB8AC3E}">
        <p14:creationId xmlns:p14="http://schemas.microsoft.com/office/powerpoint/2010/main" val="1183862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TextEdit="1"/>
          </p:cNvSpPr>
          <p:nvPr>
            <p:ph type="sldImg"/>
          </p:nvPr>
        </p:nvSpPr>
        <p:spPr bwMode="auto">
          <a:noFill/>
          <a:ln>
            <a:solidFill>
              <a:srgbClr val="000000"/>
            </a:solidFill>
            <a:miter lim="800000"/>
            <a:headEnd/>
            <a:tailEnd/>
          </a:ln>
        </p:spPr>
      </p:sp>
      <p:sp>
        <p:nvSpPr>
          <p:cNvPr id="57346" name="Rectangle 3"/>
          <p:cNvSpPr>
            <a:spLocks noGrp="1"/>
          </p:cNvSpPr>
          <p:nvPr>
            <p:ph type="body" idx="1"/>
          </p:nvPr>
        </p:nvSpPr>
        <p:spPr bwMode="auto">
          <a:noFill/>
        </p:spPr>
        <p:txBody>
          <a:bodyPr wrap="square" lIns="93172" tIns="46587" rIns="93172" bIns="46587" numCol="1" anchor="t" anchorCtr="0" compatLnSpc="1">
            <a:prstTxWarp prst="textNoShape">
              <a:avLst/>
            </a:prstTxWarp>
          </a:bodyPr>
          <a:lstStyle/>
          <a:p>
            <a:r>
              <a:rPr lang="en-US" b="1" smtClean="0"/>
              <a:t>Question 41. Under our Constitution, some powers belong to the federal government. What is </a:t>
            </a:r>
            <a:r>
              <a:rPr lang="en-US" b="1" u="sng" smtClean="0"/>
              <a:t>one</a:t>
            </a:r>
            <a:r>
              <a:rPr lang="en-US" b="1" smtClean="0"/>
              <a:t> power of the federal government?</a:t>
            </a:r>
            <a:r>
              <a:rPr lang="en-US" smtClean="0"/>
              <a:t> </a:t>
            </a:r>
          </a:p>
        </p:txBody>
      </p:sp>
    </p:spTree>
    <p:extLst>
      <p:ext uri="{BB962C8B-B14F-4D97-AF65-F5344CB8AC3E}">
        <p14:creationId xmlns:p14="http://schemas.microsoft.com/office/powerpoint/2010/main" val="3018243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TextEdit="1"/>
          </p:cNvSpPr>
          <p:nvPr>
            <p:ph type="sldImg"/>
          </p:nvPr>
        </p:nvSpPr>
        <p:spPr bwMode="auto">
          <a:noFill/>
          <a:ln>
            <a:solidFill>
              <a:srgbClr val="000000"/>
            </a:solidFill>
            <a:miter lim="800000"/>
            <a:headEnd/>
            <a:tailEnd/>
          </a:ln>
        </p:spPr>
      </p:sp>
      <p:sp>
        <p:nvSpPr>
          <p:cNvPr id="5939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Some powers that belong to the federal government are the powers to</a:t>
            </a:r>
          </a:p>
          <a:p>
            <a:pPr marL="228600" indent="-228600">
              <a:buFontTx/>
              <a:buChar char="•"/>
            </a:pPr>
            <a:r>
              <a:rPr lang="en-US" smtClean="0"/>
              <a:t>print money</a:t>
            </a:r>
          </a:p>
          <a:p>
            <a:pPr marL="228600" indent="-228600">
              <a:buFontTx/>
              <a:buChar char="•"/>
            </a:pPr>
            <a:r>
              <a:rPr lang="en-US" smtClean="0"/>
              <a:t>declare war</a:t>
            </a:r>
          </a:p>
          <a:p>
            <a:pPr marL="228600" indent="-228600">
              <a:buFontTx/>
              <a:buChar char="•"/>
            </a:pPr>
            <a:r>
              <a:rPr lang="en-US" smtClean="0"/>
              <a:t>create an army</a:t>
            </a:r>
          </a:p>
          <a:p>
            <a:pPr marL="228600" indent="-228600">
              <a:buFontTx/>
              <a:buChar char="•"/>
            </a:pPr>
            <a:r>
              <a:rPr lang="en-US" smtClean="0"/>
              <a:t>make treaties </a:t>
            </a:r>
          </a:p>
        </p:txBody>
      </p:sp>
    </p:spTree>
    <p:extLst>
      <p:ext uri="{BB962C8B-B14F-4D97-AF65-F5344CB8AC3E}">
        <p14:creationId xmlns:p14="http://schemas.microsoft.com/office/powerpoint/2010/main" val="2096459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p:spPr>
        <p:txBody>
          <a:bodyPr/>
          <a:lstStyle/>
          <a:p>
            <a:pPr eaLnBrk="1" hangingPunct="1"/>
            <a:r>
              <a:rPr lang="en-US" b="1" smtClean="0"/>
              <a:t>Question 42. </a:t>
            </a:r>
            <a:r>
              <a:rPr lang="en-US" b="1" smtClean="0">
                <a:solidFill>
                  <a:schemeClr val="bg1"/>
                </a:solidFill>
              </a:rPr>
              <a:t>Under our Constitution, some powers belong to the states. What is </a:t>
            </a:r>
            <a:r>
              <a:rPr lang="en-US" b="1" u="sng" smtClean="0">
                <a:solidFill>
                  <a:schemeClr val="bg1"/>
                </a:solidFill>
              </a:rPr>
              <a:t>one</a:t>
            </a:r>
            <a:r>
              <a:rPr lang="en-US" b="1" smtClean="0">
                <a:solidFill>
                  <a:schemeClr val="bg1"/>
                </a:solidFill>
              </a:rPr>
              <a:t> power of the states? </a:t>
            </a:r>
          </a:p>
          <a:p>
            <a:pPr eaLnBrk="1" hangingPunct="1"/>
            <a:endParaRPr lang="en-US" smtClean="0"/>
          </a:p>
        </p:txBody>
      </p:sp>
    </p:spTree>
    <p:extLst>
      <p:ext uri="{BB962C8B-B14F-4D97-AF65-F5344CB8AC3E}">
        <p14:creationId xmlns:p14="http://schemas.microsoft.com/office/powerpoint/2010/main" val="2180721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p:spPr>
        <p:txBody>
          <a:bodyPr/>
          <a:lstStyle/>
          <a:p>
            <a:pPr marL="232943" indent="-232943" eaLnBrk="1" hangingPunct="1"/>
            <a:r>
              <a:rPr lang="en-US" dirty="0" smtClean="0"/>
              <a:t>According to the Constitution, some of the powers that belong to states are providing schooling, education, protection and safety, giving driver’s licenses, and approving zoning and land use.</a:t>
            </a:r>
          </a:p>
        </p:txBody>
      </p:sp>
    </p:spTree>
    <p:extLst>
      <p:ext uri="{BB962C8B-B14F-4D97-AF65-F5344CB8AC3E}">
        <p14:creationId xmlns:p14="http://schemas.microsoft.com/office/powerpoint/2010/main" val="1659076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TextEdit="1"/>
          </p:cNvSpPr>
          <p:nvPr>
            <p:ph type="sldImg"/>
          </p:nvPr>
        </p:nvSpPr>
        <p:spPr bwMode="auto">
          <a:noFill/>
          <a:ln>
            <a:solidFill>
              <a:srgbClr val="000000"/>
            </a:solidFill>
            <a:miter lim="800000"/>
            <a:headEnd/>
            <a:tailEnd/>
          </a:ln>
        </p:spPr>
      </p:sp>
      <p:sp>
        <p:nvSpPr>
          <p:cNvPr id="6144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James Madison was the most influential member of the Constitutional Congress and considered "the Father of the Constitution." He was also a Federalist. Federalists believed a strong central government was necessary to unite and protect Americans and to properly conduct the country's foreign affairs. </a:t>
            </a:r>
          </a:p>
        </p:txBody>
      </p:sp>
    </p:spTree>
    <p:extLst>
      <p:ext uri="{BB962C8B-B14F-4D97-AF65-F5344CB8AC3E}">
        <p14:creationId xmlns:p14="http://schemas.microsoft.com/office/powerpoint/2010/main" val="2830278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TextEdit="1"/>
          </p:cNvSpPr>
          <p:nvPr>
            <p:ph type="sldImg"/>
          </p:nvPr>
        </p:nvSpPr>
        <p:spPr bwMode="auto">
          <a:noFill/>
          <a:ln>
            <a:solidFill>
              <a:srgbClr val="000000"/>
            </a:solidFill>
            <a:miter lim="800000"/>
            <a:headEnd/>
            <a:tailEnd/>
          </a:ln>
        </p:spPr>
      </p:sp>
      <p:sp>
        <p:nvSpPr>
          <p:cNvPr id="6349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Anti-Federalists, like Thomas Jefferson (who wrote the Declaration of Independence), believed a big government would endanger states' rights and personal liberty. Anti-Federalists also worried that the president could become as powerful as a king. </a:t>
            </a:r>
          </a:p>
        </p:txBody>
      </p:sp>
    </p:spTree>
    <p:extLst>
      <p:ext uri="{BB962C8B-B14F-4D97-AF65-F5344CB8AC3E}">
        <p14:creationId xmlns:p14="http://schemas.microsoft.com/office/powerpoint/2010/main" val="3905379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TextEdit="1"/>
          </p:cNvSpPr>
          <p:nvPr>
            <p:ph type="sldImg"/>
          </p:nvPr>
        </p:nvSpPr>
        <p:spPr bwMode="auto">
          <a:noFill/>
          <a:ln>
            <a:solidFill>
              <a:srgbClr val="000000"/>
            </a:solidFill>
            <a:miter lim="800000"/>
            <a:headEnd/>
            <a:tailEnd/>
          </a:ln>
        </p:spPr>
      </p:sp>
      <p:sp>
        <p:nvSpPr>
          <p:cNvPr id="6553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Nine states had to accept the Constitution before the new government could be set up. In New York, Anti-Federalist feeling was particularly strong. In response, James Madison, Alexander Hamilton, and John Jay wrote </a:t>
            </a:r>
            <a:r>
              <a:rPr lang="en-US" i="1" smtClean="0"/>
              <a:t>The Federalist Papers</a:t>
            </a:r>
            <a:r>
              <a:rPr lang="en-US" smtClean="0"/>
              <a:t>,</a:t>
            </a:r>
            <a:r>
              <a:rPr lang="en-US" i="1" smtClean="0"/>
              <a:t> </a:t>
            </a:r>
            <a:r>
              <a:rPr lang="en-US" smtClean="0"/>
              <a:t>a collection of 85 essays explaining the new Constitution, its form of government and the system of checks and balances. Although Madison, Hamilton, and Jay wrote all the essays, most were published under the anonymous pen-name Publius. In the end, all 13 states voted in support of the new constitution. It is unclear how much influence </a:t>
            </a:r>
            <a:r>
              <a:rPr lang="en-US" i="1" smtClean="0"/>
              <a:t>The Federalist Papers</a:t>
            </a:r>
            <a:r>
              <a:rPr lang="en-US" smtClean="0"/>
              <a:t> had on New York or other states, but the essays are still read today for their interpretation of the Constitution. </a:t>
            </a:r>
          </a:p>
        </p:txBody>
      </p:sp>
    </p:spTree>
    <p:extLst>
      <p:ext uri="{BB962C8B-B14F-4D97-AF65-F5344CB8AC3E}">
        <p14:creationId xmlns:p14="http://schemas.microsoft.com/office/powerpoint/2010/main" val="45713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numCol="1" anchor="t" anchorCtr="0" compatLnSpc="1">
            <a:prstTxWarp prst="textNoShape">
              <a:avLst/>
            </a:prstTxWarp>
          </a:bodyPr>
          <a:lstStyle/>
          <a:p>
            <a:pPr defTabSz="914350">
              <a:defRPr/>
            </a:pPr>
            <a:r>
              <a:rPr lang="en-US" dirty="0"/>
              <a:t>Benjamin Franklin was one of the most influential Founding Fathers. In addition to being the oldest member of the Constitutional Convention, he was a U.S. diplomat, the first Postmaster General of the United States, and he started the first free libraries. He also the writer of "Poor Richard’s Almanac." An almanac is a book of practical information such as weather forecasts, household tips, proverbs, and dates for planting different crops.</a:t>
            </a:r>
          </a:p>
        </p:txBody>
      </p:sp>
    </p:spTree>
    <p:extLst>
      <p:ext uri="{BB962C8B-B14F-4D97-AF65-F5344CB8AC3E}">
        <p14:creationId xmlns:p14="http://schemas.microsoft.com/office/powerpoint/2010/main" val="4065387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TextEdit="1"/>
          </p:cNvSpPr>
          <p:nvPr>
            <p:ph type="sldImg"/>
          </p:nvPr>
        </p:nvSpPr>
        <p:spPr bwMode="auto">
          <a:noFill/>
          <a:ln>
            <a:solidFill>
              <a:srgbClr val="000000"/>
            </a:solidFill>
            <a:miter lim="800000"/>
            <a:headEnd/>
            <a:tailEnd/>
          </a:ln>
        </p:spPr>
      </p:sp>
      <p:sp>
        <p:nvSpPr>
          <p:cNvPr id="675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67. </a:t>
            </a:r>
            <a:r>
              <a:rPr lang="en-US" b="1" i="1" smtClean="0"/>
              <a:t>The Federalist Papers</a:t>
            </a:r>
            <a:r>
              <a:rPr lang="en-US" b="1" smtClean="0"/>
              <a:t> supported the passage of the U.S. Constitution. Name </a:t>
            </a:r>
            <a:r>
              <a:rPr lang="en-US" b="1" u="sng" smtClean="0"/>
              <a:t>one</a:t>
            </a:r>
            <a:r>
              <a:rPr lang="en-US" b="1" smtClean="0"/>
              <a:t> of the writers. 	</a:t>
            </a:r>
          </a:p>
        </p:txBody>
      </p:sp>
    </p:spTree>
    <p:extLst>
      <p:ext uri="{BB962C8B-B14F-4D97-AF65-F5344CB8AC3E}">
        <p14:creationId xmlns:p14="http://schemas.microsoft.com/office/powerpoint/2010/main" val="3203549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TextEdit="1"/>
          </p:cNvSpPr>
          <p:nvPr>
            <p:ph type="sldImg"/>
          </p:nvPr>
        </p:nvSpPr>
        <p:spPr bwMode="auto">
          <a:noFill/>
          <a:ln>
            <a:solidFill>
              <a:srgbClr val="000000"/>
            </a:solidFill>
            <a:miter lim="800000"/>
            <a:headEnd/>
            <a:tailEnd/>
          </a:ln>
        </p:spPr>
      </p:sp>
      <p:sp>
        <p:nvSpPr>
          <p:cNvPr id="6963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three authors of </a:t>
            </a:r>
            <a:r>
              <a:rPr lang="en-US" i="1" smtClean="0"/>
              <a:t>The Federalist Papers</a:t>
            </a:r>
            <a:r>
              <a:rPr lang="en-US" smtClean="0"/>
              <a:t> were James Madison, Alexander Hamilton, and John Jay. However, most of the essays were published anonymously under the pen-name Publius. </a:t>
            </a:r>
          </a:p>
        </p:txBody>
      </p:sp>
    </p:spTree>
    <p:extLst>
      <p:ext uri="{BB962C8B-B14F-4D97-AF65-F5344CB8AC3E}">
        <p14:creationId xmlns:p14="http://schemas.microsoft.com/office/powerpoint/2010/main" val="17301749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TextEdit="1"/>
          </p:cNvSpPr>
          <p:nvPr>
            <p:ph type="sldImg"/>
          </p:nvPr>
        </p:nvSpPr>
        <p:spPr bwMode="auto">
          <a:noFill/>
          <a:ln>
            <a:solidFill>
              <a:srgbClr val="000000"/>
            </a:solidFill>
            <a:miter lim="800000"/>
            <a:headEnd/>
            <a:tailEnd/>
          </a:ln>
        </p:spPr>
      </p:sp>
      <p:sp>
        <p:nvSpPr>
          <p:cNvPr id="71682"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Once the new Constitution was accepted, a president had to be chosen. Because of his leadership during the Revolutionary War, George Washington had been made president of the Constitutional Convention. His support for the new Constitution convinced many members to accept the new government. Washington's reputation made him a natural choice for the nation's first president. In fact, some Founding Fathers would only accept him as first president. In 1789, Washington was elected President of the United States by unanimous electoral vote. He served only two terms, and then retired, thus setting a precedent that would not be broken until 1941. </a:t>
            </a:r>
          </a:p>
        </p:txBody>
      </p:sp>
    </p:spTree>
    <p:extLst>
      <p:ext uri="{BB962C8B-B14F-4D97-AF65-F5344CB8AC3E}">
        <p14:creationId xmlns:p14="http://schemas.microsoft.com/office/powerpoint/2010/main" val="1482658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69. Who is the “Father of Our Country”? </a:t>
            </a:r>
          </a:p>
          <a:p>
            <a:endParaRPr lang="en-US" smtClean="0"/>
          </a:p>
        </p:txBody>
      </p:sp>
    </p:spTree>
    <p:extLst>
      <p:ext uri="{BB962C8B-B14F-4D97-AF65-F5344CB8AC3E}">
        <p14:creationId xmlns:p14="http://schemas.microsoft.com/office/powerpoint/2010/main" val="1524692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Washington. </a:t>
            </a:r>
            <a:r>
              <a:rPr lang="en-US" sz="1200" kern="1200" smtClean="0">
                <a:solidFill>
                  <a:schemeClr val="tx1"/>
                </a:solidFill>
                <a:effectLst/>
                <a:latin typeface="+mn-lt"/>
                <a:ea typeface="+mn-ea"/>
                <a:cs typeface="+mn-cs"/>
              </a:rPr>
              <a:t>The "Father of Our Country" is George Washington.</a:t>
            </a:r>
            <a:endParaRPr lang="en-US" sz="1200" kern="1200">
              <a:solidFill>
                <a:schemeClr val="tx1"/>
              </a:solidFill>
              <a:effectLst/>
              <a:latin typeface="+mn-lt"/>
              <a:ea typeface="+mn-ea"/>
              <a:cs typeface="+mn-cs"/>
            </a:endParaRPr>
          </a:p>
        </p:txBody>
      </p:sp>
    </p:spTree>
    <p:extLst>
      <p:ext uri="{BB962C8B-B14F-4D97-AF65-F5344CB8AC3E}">
        <p14:creationId xmlns:p14="http://schemas.microsoft.com/office/powerpoint/2010/main" val="940697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TextEdit="1"/>
          </p:cNvSpPr>
          <p:nvPr>
            <p:ph type="sldImg"/>
          </p:nvPr>
        </p:nvSpPr>
        <p:spPr bwMode="auto">
          <a:noFill/>
          <a:ln>
            <a:solidFill>
              <a:srgbClr val="000000"/>
            </a:solidFill>
            <a:miter lim="800000"/>
            <a:headEnd/>
            <a:tailEnd/>
          </a:ln>
        </p:spPr>
      </p:sp>
      <p:sp>
        <p:nvSpPr>
          <p:cNvPr id="7373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70. Who was the first President? </a:t>
            </a:r>
            <a:endParaRPr lang="en-US" smtClean="0"/>
          </a:p>
        </p:txBody>
      </p:sp>
    </p:spTree>
    <p:extLst>
      <p:ext uri="{BB962C8B-B14F-4D97-AF65-F5344CB8AC3E}">
        <p14:creationId xmlns:p14="http://schemas.microsoft.com/office/powerpoint/2010/main" val="32610503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TextEdit="1"/>
          </p:cNvSpPr>
          <p:nvPr>
            <p:ph type="sldImg"/>
          </p:nvPr>
        </p:nvSpPr>
        <p:spPr bwMode="auto">
          <a:noFill/>
          <a:ln>
            <a:solidFill>
              <a:srgbClr val="000000"/>
            </a:solidFill>
            <a:miter lim="800000"/>
            <a:headEnd/>
            <a:tailEnd/>
          </a:ln>
        </p:spPr>
      </p:sp>
      <p:sp>
        <p:nvSpPr>
          <p:cNvPr id="7577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George Washington was the first president of the United States and considered "the father of our country."</a:t>
            </a:r>
          </a:p>
        </p:txBody>
      </p:sp>
    </p:spTree>
    <p:extLst>
      <p:ext uri="{BB962C8B-B14F-4D97-AF65-F5344CB8AC3E}">
        <p14:creationId xmlns:p14="http://schemas.microsoft.com/office/powerpoint/2010/main" val="2448262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TextEdit="1"/>
          </p:cNvSpPr>
          <p:nvPr>
            <p:ph type="sldImg"/>
          </p:nvPr>
        </p:nvSpPr>
        <p:spPr bwMode="auto">
          <a:noFill/>
          <a:ln>
            <a:solidFill>
              <a:srgbClr val="000000"/>
            </a:solidFill>
            <a:miter lim="800000"/>
            <a:headEnd/>
            <a:tailEnd/>
          </a:ln>
        </p:spPr>
      </p:sp>
      <p:sp>
        <p:nvSpPr>
          <p:cNvPr id="18434" name="Rectangle 3"/>
          <p:cNvSpPr>
            <a:spLocks noGrp="1"/>
          </p:cNvSpPr>
          <p:nvPr>
            <p:ph type="body" idx="1"/>
          </p:nvPr>
        </p:nvSpPr>
        <p:spPr bwMode="auto">
          <a:noFill/>
        </p:spPr>
        <p:txBody>
          <a:bodyPr wrap="square" lIns="93167" tIns="46585" rIns="93167" bIns="46585" numCol="1" anchor="t" anchorCtr="0" compatLnSpc="1">
            <a:prstTxWarp prst="textNoShape">
              <a:avLst/>
            </a:prstTxWarp>
          </a:bodyPr>
          <a:lstStyle/>
          <a:p>
            <a:pPr marL="228587" indent="-228587"/>
            <a:r>
              <a:rPr lang="en-US" dirty="0" smtClean="0"/>
              <a:t>The Framers of the Constitution included procedures allowing for changes or additions to the Constitution. These are called amendments. So far, 27 amendments have been added to the Constitution, although the 18th Amendment was later repealed. The last amendment was made in 1992. </a:t>
            </a:r>
          </a:p>
        </p:txBody>
      </p:sp>
    </p:spTree>
    <p:extLst>
      <p:ext uri="{BB962C8B-B14F-4D97-AF65-F5344CB8AC3E}">
        <p14:creationId xmlns:p14="http://schemas.microsoft.com/office/powerpoint/2010/main" val="30472551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 What is an amendment? </a:t>
            </a:r>
          </a:p>
          <a:p>
            <a:endParaRPr lang="en-US" smtClean="0"/>
          </a:p>
        </p:txBody>
      </p:sp>
    </p:spTree>
    <p:extLst>
      <p:ext uri="{BB962C8B-B14F-4D97-AF65-F5344CB8AC3E}">
        <p14:creationId xmlns:p14="http://schemas.microsoft.com/office/powerpoint/2010/main" val="14372528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An amendment is a change or addition to the Constitution. </a:t>
            </a:r>
          </a:p>
        </p:txBody>
      </p:sp>
    </p:spTree>
    <p:extLst>
      <p:ext uri="{BB962C8B-B14F-4D97-AF65-F5344CB8AC3E}">
        <p14:creationId xmlns:p14="http://schemas.microsoft.com/office/powerpoint/2010/main" val="2828394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bwMode="auto">
          <a:noFill/>
          <a:ln>
            <a:solidFill>
              <a:srgbClr val="000000"/>
            </a:solidFill>
            <a:miter lim="800000"/>
            <a:headEnd/>
            <a:tailEnd/>
          </a:ln>
        </p:spPr>
      </p:sp>
      <p:sp>
        <p:nvSpPr>
          <p:cNvPr id="20482"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65. What happened at the Constitutional Convention?  </a:t>
            </a:r>
          </a:p>
        </p:txBody>
      </p:sp>
    </p:spTree>
    <p:extLst>
      <p:ext uri="{BB962C8B-B14F-4D97-AF65-F5344CB8AC3E}">
        <p14:creationId xmlns:p14="http://schemas.microsoft.com/office/powerpoint/2010/main" val="34028082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TextEdit="1"/>
          </p:cNvSpPr>
          <p:nvPr>
            <p:ph type="sldImg"/>
          </p:nvPr>
        </p:nvSpPr>
        <p:spPr bwMode="auto">
          <a:noFill/>
          <a:ln>
            <a:solidFill>
              <a:srgbClr val="000000"/>
            </a:solidFill>
            <a:miter lim="800000"/>
            <a:headEnd/>
            <a:tailEnd/>
          </a:ln>
        </p:spPr>
      </p:sp>
      <p:sp>
        <p:nvSpPr>
          <p:cNvPr id="83970"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7. How many amendments does the Constitution have?</a:t>
            </a:r>
          </a:p>
          <a:p>
            <a:endParaRPr lang="en-US" smtClean="0"/>
          </a:p>
        </p:txBody>
      </p:sp>
    </p:spTree>
    <p:extLst>
      <p:ext uri="{BB962C8B-B14F-4D97-AF65-F5344CB8AC3E}">
        <p14:creationId xmlns:p14="http://schemas.microsoft.com/office/powerpoint/2010/main" val="752377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TextEdit="1"/>
          </p:cNvSpPr>
          <p:nvPr>
            <p:ph type="sldImg"/>
          </p:nvPr>
        </p:nvSpPr>
        <p:spPr bwMode="auto">
          <a:noFill/>
          <a:ln>
            <a:solidFill>
              <a:srgbClr val="000000"/>
            </a:solidFill>
            <a:miter lim="800000"/>
            <a:headEnd/>
            <a:tailEnd/>
          </a:ln>
        </p:spPr>
      </p:sp>
      <p:sp>
        <p:nvSpPr>
          <p:cNvPr id="86018"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27. Twenty-seven amendments have been added to the Constitution so far. </a:t>
            </a:r>
          </a:p>
        </p:txBody>
      </p:sp>
    </p:spTree>
    <p:extLst>
      <p:ext uri="{BB962C8B-B14F-4D97-AF65-F5344CB8AC3E}">
        <p14:creationId xmlns:p14="http://schemas.microsoft.com/office/powerpoint/2010/main" val="1196336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original Constitution defined and set up the government, but did not guarantee any individual rights. Thomas Jefferson wanted a citizen's basic freedoms guaranteed through a Bill of Rights, a document that clearly states an individual's rights and sets the limits on government power. James Madison though believed the Constitution alone offered enough protection. </a:t>
            </a:r>
            <a:r>
              <a:rPr lang="en-US" i="1" smtClean="0"/>
              <a:t>The Federalist Papers</a:t>
            </a:r>
            <a:r>
              <a:rPr lang="en-US" smtClean="0"/>
              <a:t> even contained an essay opposing the idea of a Bill of Rights. It was believed that any freedoms </a:t>
            </a:r>
            <a:r>
              <a:rPr lang="en-US" i="1" smtClean="0"/>
              <a:t>not</a:t>
            </a:r>
            <a:r>
              <a:rPr lang="en-US" smtClean="0"/>
              <a:t> listed could then be denied by the government. However, many Anti-Federalists supported Jefferson's idea, and to get them to support the new Constitution, the Federalists agreed to create a Bill of Rights once the Constitution had been accepted. In 1789, Madison wrote the Bill of Rights and in 1791 they became the first ten amendments to the Constitution. </a:t>
            </a:r>
          </a:p>
        </p:txBody>
      </p:sp>
    </p:spTree>
    <p:extLst>
      <p:ext uri="{BB962C8B-B14F-4D97-AF65-F5344CB8AC3E}">
        <p14:creationId xmlns:p14="http://schemas.microsoft.com/office/powerpoint/2010/main" val="10154727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5. What do we call the first ten amendments to the Constitution?</a:t>
            </a:r>
          </a:p>
          <a:p>
            <a:endParaRPr lang="en-US" smtClean="0"/>
          </a:p>
        </p:txBody>
      </p:sp>
    </p:spTree>
    <p:extLst>
      <p:ext uri="{BB962C8B-B14F-4D97-AF65-F5344CB8AC3E}">
        <p14:creationId xmlns:p14="http://schemas.microsoft.com/office/powerpoint/2010/main" val="1378339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Bill of Rights are the first ten amendments to the Constitution. </a:t>
            </a:r>
          </a:p>
        </p:txBody>
      </p:sp>
    </p:spTree>
    <p:extLst>
      <p:ext uri="{BB962C8B-B14F-4D97-AF65-F5344CB8AC3E}">
        <p14:creationId xmlns:p14="http://schemas.microsoft.com/office/powerpoint/2010/main" val="4235999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dirty="0" smtClean="0"/>
              <a:t>The First Amendment in the Bill of Rights guarantees five freedoms: freedom of speech, freedom of religion, freedom of assembly, freedom of the press, and freedom to petition the government. Freedom of speech means a person may say or otherwise express any idea they want. Freedom of religion allows someone to practice or not practice a religion. Freedom of assembly is the freedom to gather in a group. Freedom of the press allows newspapers to print whatever they want, including criticism of the government and its leaders. Freedom to petition the government means any citizen can make a complaint to the government. </a:t>
            </a:r>
          </a:p>
        </p:txBody>
      </p:sp>
    </p:spTree>
    <p:extLst>
      <p:ext uri="{BB962C8B-B14F-4D97-AF65-F5344CB8AC3E}">
        <p14:creationId xmlns:p14="http://schemas.microsoft.com/office/powerpoint/2010/main" val="7159546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Rot="1" noChangeAspect="1" noTextEdit="1"/>
          </p:cNvSpPr>
          <p:nvPr>
            <p:ph type="sldImg"/>
          </p:nvPr>
        </p:nvSpPr>
        <p:spPr bwMode="auto">
          <a:noFill/>
          <a:ln>
            <a:solidFill>
              <a:srgbClr val="000000"/>
            </a:solidFill>
            <a:miter lim="800000"/>
            <a:headEnd/>
            <a:tailEnd/>
          </a:ln>
        </p:spPr>
      </p:sp>
      <p:sp>
        <p:nvSpPr>
          <p:cNvPr id="9625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 What is </a:t>
            </a:r>
            <a:r>
              <a:rPr lang="en-US" b="1" u="sng" smtClean="0"/>
              <a:t>one</a:t>
            </a:r>
            <a:r>
              <a:rPr lang="en-US" b="1" smtClean="0"/>
              <a:t> right or freedom from the First Amendment?</a:t>
            </a:r>
            <a:r>
              <a:rPr lang="en-US" smtClean="0"/>
              <a:t> </a:t>
            </a:r>
          </a:p>
        </p:txBody>
      </p:sp>
    </p:spTree>
    <p:extLst>
      <p:ext uri="{BB962C8B-B14F-4D97-AF65-F5344CB8AC3E}">
        <p14:creationId xmlns:p14="http://schemas.microsoft.com/office/powerpoint/2010/main" val="10049515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Rot="1" noChangeAspect="1" noTextEdit="1"/>
          </p:cNvSpPr>
          <p:nvPr>
            <p:ph type="sldImg"/>
          </p:nvPr>
        </p:nvSpPr>
        <p:spPr bwMode="auto">
          <a:noFill/>
          <a:ln>
            <a:solidFill>
              <a:srgbClr val="000000"/>
            </a:solidFill>
            <a:miter lim="800000"/>
            <a:headEnd/>
            <a:tailEnd/>
          </a:ln>
        </p:spPr>
      </p:sp>
      <p:sp>
        <p:nvSpPr>
          <p:cNvPr id="98306"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First Amendment allows for freedom of speech, freedom of religion, freedom of assembly, freedom of the press, and freedom to petition the government. </a:t>
            </a:r>
          </a:p>
        </p:txBody>
      </p:sp>
    </p:spTree>
    <p:extLst>
      <p:ext uri="{BB962C8B-B14F-4D97-AF65-F5344CB8AC3E}">
        <p14:creationId xmlns:p14="http://schemas.microsoft.com/office/powerpoint/2010/main" val="24494441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noTextEdit="1"/>
          </p:cNvSpPr>
          <p:nvPr>
            <p:ph type="sldImg"/>
          </p:nvPr>
        </p:nvSpPr>
        <p:spPr bwMode="auto">
          <a:noFill/>
          <a:ln>
            <a:solidFill>
              <a:srgbClr val="000000"/>
            </a:solidFill>
            <a:miter lim="800000"/>
            <a:headEnd/>
            <a:tailEnd/>
          </a:ln>
        </p:spPr>
      </p:sp>
      <p:sp>
        <p:nvSpPr>
          <p:cNvPr id="10035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10. What is freedom of religion?</a:t>
            </a:r>
          </a:p>
          <a:p>
            <a:endParaRPr lang="en-US" smtClean="0"/>
          </a:p>
        </p:txBody>
      </p:sp>
    </p:spTree>
    <p:extLst>
      <p:ext uri="{BB962C8B-B14F-4D97-AF65-F5344CB8AC3E}">
        <p14:creationId xmlns:p14="http://schemas.microsoft.com/office/powerpoint/2010/main" val="2787637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bwMode="auto">
          <a:noFill/>
          <a:ln>
            <a:solidFill>
              <a:srgbClr val="000000"/>
            </a:solidFill>
            <a:miter lim="800000"/>
            <a:headEnd/>
            <a:tailEnd/>
          </a:ln>
        </p:spPr>
      </p:sp>
      <p:sp>
        <p:nvSpPr>
          <p:cNvPr id="10240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Freedom of religion means you can practice any religion you want, or not practice a religion. </a:t>
            </a:r>
          </a:p>
        </p:txBody>
      </p:sp>
    </p:spTree>
    <p:extLst>
      <p:ext uri="{BB962C8B-B14F-4D97-AF65-F5344CB8AC3E}">
        <p14:creationId xmlns:p14="http://schemas.microsoft.com/office/powerpoint/2010/main" val="2205439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smtClean="0"/>
              <a:t>The Constitution was written at the Constitutional Convention.</a:t>
            </a:r>
          </a:p>
          <a:p>
            <a:pPr>
              <a:buFontTx/>
              <a:buChar char="•"/>
            </a:pPr>
            <a:r>
              <a:rPr lang="en-US" smtClean="0"/>
              <a:t>The Founding Fathers wrote the Constitution at the Constitutional Convention.</a:t>
            </a:r>
          </a:p>
        </p:txBody>
      </p:sp>
    </p:spTree>
    <p:extLst>
      <p:ext uri="{BB962C8B-B14F-4D97-AF65-F5344CB8AC3E}">
        <p14:creationId xmlns:p14="http://schemas.microsoft.com/office/powerpoint/2010/main" val="20682575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TextEdit="1"/>
          </p:cNvSpPr>
          <p:nvPr>
            <p:ph type="sldImg"/>
          </p:nvPr>
        </p:nvSpPr>
        <p:spPr bwMode="auto">
          <a:noFill/>
          <a:ln>
            <a:solidFill>
              <a:srgbClr val="000000"/>
            </a:solidFill>
            <a:miter lim="800000"/>
            <a:headEnd/>
            <a:tailEnd/>
          </a:ln>
        </p:spPr>
      </p:sp>
      <p:sp>
        <p:nvSpPr>
          <p:cNvPr id="104450"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U.S. government is based on the idea of self-government. The Declaration of Independence states that all men are born equal and a nation's citizens, not a king or other ruler, must be allowed to make their own laws. That is why the first three words of the Constitution are "We the people." As President Abraham Lincoln said, the U.S. has "a government of the people, by the people, for the people."  </a:t>
            </a:r>
          </a:p>
        </p:txBody>
      </p:sp>
    </p:spTree>
    <p:extLst>
      <p:ext uri="{BB962C8B-B14F-4D97-AF65-F5344CB8AC3E}">
        <p14:creationId xmlns:p14="http://schemas.microsoft.com/office/powerpoint/2010/main" val="7141050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Rot="1" noChangeAspect="1" noTextEdit="1"/>
          </p:cNvSpPr>
          <p:nvPr>
            <p:ph type="sldImg"/>
          </p:nvPr>
        </p:nvSpPr>
        <p:spPr bwMode="auto">
          <a:noFill/>
          <a:ln>
            <a:solidFill>
              <a:srgbClr val="000000"/>
            </a:solidFill>
            <a:miter lim="800000"/>
            <a:headEnd/>
            <a:tailEnd/>
          </a:ln>
        </p:spPr>
      </p:sp>
      <p:sp>
        <p:nvSpPr>
          <p:cNvPr id="10649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3. The idea of self-government is in the first three words of the Constitution. What are these words?</a:t>
            </a:r>
            <a:r>
              <a:rPr lang="en-US" smtClean="0"/>
              <a:t> </a:t>
            </a:r>
          </a:p>
        </p:txBody>
      </p:sp>
    </p:spTree>
    <p:extLst>
      <p:ext uri="{BB962C8B-B14F-4D97-AF65-F5344CB8AC3E}">
        <p14:creationId xmlns:p14="http://schemas.microsoft.com/office/powerpoint/2010/main" val="3908890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TextEdit="1"/>
          </p:cNvSpPr>
          <p:nvPr>
            <p:ph type="sldImg"/>
          </p:nvPr>
        </p:nvSpPr>
        <p:spPr bwMode="auto">
          <a:noFill/>
          <a:ln>
            <a:solidFill>
              <a:srgbClr val="000000"/>
            </a:solidFill>
            <a:miter lim="800000"/>
            <a:headEnd/>
            <a:tailEnd/>
          </a:ln>
        </p:spPr>
      </p:sp>
      <p:sp>
        <p:nvSpPr>
          <p:cNvPr id="10854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"We the People" are the first three words of the Constitution and embody the American idea of self-government. </a:t>
            </a:r>
          </a:p>
        </p:txBody>
      </p:sp>
    </p:spTree>
    <p:extLst>
      <p:ext uri="{BB962C8B-B14F-4D97-AF65-F5344CB8AC3E}">
        <p14:creationId xmlns:p14="http://schemas.microsoft.com/office/powerpoint/2010/main" val="40957310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Rot="1" noChangeAspect="1" noTextEdit="1"/>
          </p:cNvSpPr>
          <p:nvPr>
            <p:ph type="sldImg"/>
          </p:nvPr>
        </p:nvSpPr>
        <p:spPr bwMode="auto">
          <a:noFill/>
          <a:ln>
            <a:solidFill>
              <a:srgbClr val="000000"/>
            </a:solidFill>
            <a:miter lim="800000"/>
            <a:headEnd/>
            <a:tailEnd/>
          </a:ln>
        </p:spPr>
      </p:sp>
      <p:sp>
        <p:nvSpPr>
          <p:cNvPr id="94210" name="Rectangle 3"/>
          <p:cNvSpPr>
            <a:spLocks noGrp="1"/>
          </p:cNvSpPr>
          <p:nvPr>
            <p:ph type="body" idx="1"/>
          </p:nvPr>
        </p:nvSpPr>
        <p:spPr bwMode="auto">
          <a:noFill/>
        </p:spPr>
        <p:txBody>
          <a:bodyPr wrap="square" lIns="93172" tIns="46587" rIns="93172" bIns="46587" numCol="1" anchor="t" anchorCtr="0" compatLnSpc="1">
            <a:prstTxWarp prst="textNoShape">
              <a:avLst/>
            </a:prstTxWarp>
          </a:bodyPr>
          <a:lstStyle/>
          <a:p>
            <a:pPr marL="232943" indent="-232943"/>
            <a:r>
              <a:rPr lang="en-US" smtClean="0"/>
              <a:t>The economic system of the United States is based on free market capitalism. In capitalism, businesses are privately-owned and operated for profit. In a market economy, what is produced and how much is charged is determined through free competition and the interaction of supply and demand. </a:t>
            </a:r>
          </a:p>
        </p:txBody>
      </p:sp>
    </p:spTree>
    <p:extLst>
      <p:ext uri="{BB962C8B-B14F-4D97-AF65-F5344CB8AC3E}">
        <p14:creationId xmlns:p14="http://schemas.microsoft.com/office/powerpoint/2010/main" val="2171086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p:cNvSpPr>
            <a:spLocks noGrp="1" noRot="1" noChangeAspect="1" noTextEdit="1"/>
          </p:cNvSpPr>
          <p:nvPr>
            <p:ph type="sldImg"/>
          </p:nvPr>
        </p:nvSpPr>
        <p:spPr bwMode="auto">
          <a:noFill/>
          <a:ln>
            <a:solidFill>
              <a:srgbClr val="000000"/>
            </a:solidFill>
            <a:miter lim="800000"/>
            <a:headEnd/>
            <a:tailEnd/>
          </a:ln>
        </p:spPr>
      </p:sp>
      <p:sp>
        <p:nvSpPr>
          <p:cNvPr id="112642" name="Rectangle 3"/>
          <p:cNvSpPr>
            <a:spLocks noGrp="1"/>
          </p:cNvSpPr>
          <p:nvPr>
            <p:ph type="body" idx="1"/>
          </p:nvPr>
        </p:nvSpPr>
        <p:spPr bwMode="auto">
          <a:noFill/>
        </p:spPr>
        <p:txBody>
          <a:bodyPr wrap="square" lIns="93172" tIns="46587" rIns="93172" bIns="46587" numCol="1" anchor="t" anchorCtr="0" compatLnSpc="1">
            <a:prstTxWarp prst="textNoShape">
              <a:avLst/>
            </a:prstTxWarp>
          </a:bodyPr>
          <a:lstStyle/>
          <a:p>
            <a:pPr marL="228600" indent="-228600"/>
            <a:r>
              <a:rPr lang="en-US" b="1" smtClean="0"/>
              <a:t>Question 11. What is the economic system in the United States?</a:t>
            </a:r>
            <a:endParaRPr lang="en-US" smtClean="0"/>
          </a:p>
        </p:txBody>
      </p:sp>
    </p:spTree>
    <p:extLst>
      <p:ext uri="{BB962C8B-B14F-4D97-AF65-F5344CB8AC3E}">
        <p14:creationId xmlns:p14="http://schemas.microsoft.com/office/powerpoint/2010/main" val="12782131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TextEdit="1"/>
          </p:cNvSpPr>
          <p:nvPr>
            <p:ph type="sldImg"/>
          </p:nvPr>
        </p:nvSpPr>
        <p:spPr bwMode="auto">
          <a:noFill/>
          <a:ln>
            <a:solidFill>
              <a:srgbClr val="000000"/>
            </a:solidFill>
            <a:miter lim="800000"/>
            <a:headEnd/>
            <a:tailEnd/>
          </a:ln>
        </p:spPr>
      </p:sp>
      <p:sp>
        <p:nvSpPr>
          <p:cNvPr id="114690"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economic system in the United States is a</a:t>
            </a:r>
          </a:p>
          <a:p>
            <a:pPr>
              <a:buFontTx/>
              <a:buChar char="•"/>
            </a:pPr>
            <a:r>
              <a:rPr lang="en-US" smtClean="0"/>
              <a:t>capitalist economy</a:t>
            </a:r>
          </a:p>
          <a:p>
            <a:pPr>
              <a:buFontTx/>
              <a:buChar char="•"/>
            </a:pPr>
            <a:r>
              <a:rPr lang="en-US" smtClean="0"/>
              <a:t>market economy</a:t>
            </a:r>
          </a:p>
          <a:p>
            <a:r>
              <a:rPr lang="en-US" smtClean="0"/>
              <a:t>The economic system in the United States is capitalist with a market economy. </a:t>
            </a:r>
          </a:p>
          <a:p>
            <a:pPr eaLnBrk="1" hangingPunct="1"/>
            <a:endParaRPr lang="en-US" smtClean="0"/>
          </a:p>
        </p:txBody>
      </p:sp>
    </p:spTree>
    <p:extLst>
      <p:ext uri="{BB962C8B-B14F-4D97-AF65-F5344CB8AC3E}">
        <p14:creationId xmlns:p14="http://schemas.microsoft.com/office/powerpoint/2010/main" val="1814450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Rot="1" noChangeAspect="1" noTextEdit="1"/>
          </p:cNvSpPr>
          <p:nvPr>
            <p:ph type="sldImg"/>
          </p:nvPr>
        </p:nvSpPr>
        <p:spPr bwMode="auto">
          <a:noFill/>
          <a:ln>
            <a:solidFill>
              <a:srgbClr val="000000"/>
            </a:solidFill>
            <a:miter lim="800000"/>
            <a:headEnd/>
            <a:tailEnd/>
          </a:ln>
        </p:spPr>
      </p:sp>
      <p:sp>
        <p:nvSpPr>
          <p:cNvPr id="116738"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mn-lt"/>
                <a:ea typeface="+mn-ea"/>
                <a:cs typeface="+mn-cs"/>
              </a:rPr>
              <a:t>In addition to being a foundation for self-government, the Constitution promotes the rule of law. The rule of law means everyone must obey the laws of the nation. No one is above the law, not individuals, not leaders and not the government. In the words of one Founding Father, the United States is "a government of laws, and not of men." </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687542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Rot="1" noChangeAspect="1" noTextEdit="1"/>
          </p:cNvSpPr>
          <p:nvPr>
            <p:ph type="sldImg"/>
          </p:nvPr>
        </p:nvSpPr>
        <p:spPr bwMode="auto">
          <a:noFill/>
          <a:ln>
            <a:solidFill>
              <a:srgbClr val="000000"/>
            </a:solidFill>
            <a:miter lim="800000"/>
            <a:headEnd/>
            <a:tailEnd/>
          </a:ln>
        </p:spPr>
      </p:sp>
      <p:sp>
        <p:nvSpPr>
          <p:cNvPr id="118786"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12. What is the “rule of law”?</a:t>
            </a:r>
            <a:r>
              <a:rPr lang="en-US" smtClean="0"/>
              <a:t> </a:t>
            </a:r>
          </a:p>
        </p:txBody>
      </p:sp>
    </p:spTree>
    <p:extLst>
      <p:ext uri="{BB962C8B-B14F-4D97-AF65-F5344CB8AC3E}">
        <p14:creationId xmlns:p14="http://schemas.microsoft.com/office/powerpoint/2010/main" val="37365435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Rot="1" noChangeAspect="1" noTextEdit="1"/>
          </p:cNvSpPr>
          <p:nvPr>
            <p:ph type="sldImg"/>
          </p:nvPr>
        </p:nvSpPr>
        <p:spPr bwMode="auto">
          <a:noFill/>
          <a:ln>
            <a:solidFill>
              <a:srgbClr val="000000"/>
            </a:solidFill>
            <a:miter lim="800000"/>
            <a:headEnd/>
            <a:tailEnd/>
          </a:ln>
        </p:spPr>
      </p:sp>
      <p:sp>
        <p:nvSpPr>
          <p:cNvPr id="120834"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smtClean="0"/>
              <a:t>The rule of law means:</a:t>
            </a:r>
          </a:p>
          <a:p>
            <a:pPr marL="228600" indent="-228600">
              <a:buFontTx/>
              <a:buChar char="•"/>
            </a:pPr>
            <a:r>
              <a:rPr lang="en-US" smtClean="0"/>
              <a:t>Everyone must follow the law.</a:t>
            </a:r>
          </a:p>
          <a:p>
            <a:pPr marL="228600" indent="-228600">
              <a:buFontTx/>
              <a:buChar char="•"/>
            </a:pPr>
            <a:r>
              <a:rPr lang="en-US" smtClean="0"/>
              <a:t>Leaders must obey the law.</a:t>
            </a:r>
          </a:p>
          <a:p>
            <a:pPr marL="228600" indent="-228600">
              <a:buFontTx/>
              <a:buChar char="•"/>
            </a:pPr>
            <a:r>
              <a:rPr lang="en-US" smtClean="0"/>
              <a:t>The government must obey the law. </a:t>
            </a:r>
          </a:p>
          <a:p>
            <a:pPr marL="228600" indent="-228600">
              <a:buFontTx/>
              <a:buChar char="•"/>
            </a:pPr>
            <a:r>
              <a:rPr lang="en-US" smtClean="0"/>
              <a:t>No one is above the law. </a:t>
            </a:r>
          </a:p>
        </p:txBody>
      </p:sp>
    </p:spTree>
    <p:extLst>
      <p:ext uri="{BB962C8B-B14F-4D97-AF65-F5344CB8AC3E}">
        <p14:creationId xmlns:p14="http://schemas.microsoft.com/office/powerpoint/2010/main" val="37686081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lIns="93167" tIns="46585" rIns="93167" bIns="46585" numCol="1" anchor="t" anchorCtr="0" compatLnSpc="1">
            <a:prstTxWarp prst="textNoShape">
              <a:avLst/>
            </a:prstTxWarp>
          </a:bodyPr>
          <a:lstStyle/>
          <a:p>
            <a:r>
              <a:rPr lang="en-US" dirty="0" smtClean="0"/>
              <a:t>There are many ways a citizen can become involved in their democracy. This participation is so important that many of the activities are protected by the Constitution. Some ways to participate include:</a:t>
            </a:r>
          </a:p>
          <a:p>
            <a:pPr>
              <a:buFontTx/>
              <a:buChar char="•"/>
            </a:pPr>
            <a:r>
              <a:rPr lang="en-US" altLang="ko-KR" dirty="0" smtClean="0">
                <a:ea typeface="굴림" pitchFamily="34" charset="-127"/>
              </a:rPr>
              <a:t>voting</a:t>
            </a:r>
          </a:p>
          <a:p>
            <a:pPr>
              <a:buFontTx/>
              <a:buChar char="•"/>
            </a:pPr>
            <a:r>
              <a:rPr lang="en-US" altLang="ko-KR" dirty="0" smtClean="0">
                <a:ea typeface="굴림" pitchFamily="34" charset="-127"/>
              </a:rPr>
              <a:t>joining a political party, community group, or civic group</a:t>
            </a:r>
          </a:p>
          <a:p>
            <a:pPr>
              <a:buFontTx/>
              <a:buChar char="•"/>
            </a:pPr>
            <a:r>
              <a:rPr lang="en-US" altLang="ko-KR" dirty="0" smtClean="0">
                <a:ea typeface="굴림" pitchFamily="34" charset="-127"/>
              </a:rPr>
              <a:t>helping with a campaign</a:t>
            </a:r>
          </a:p>
          <a:p>
            <a:pPr>
              <a:buFontTx/>
              <a:buChar char="•"/>
            </a:pPr>
            <a:r>
              <a:rPr lang="en-US" altLang="ko-KR" dirty="0" smtClean="0">
                <a:ea typeface="굴림" pitchFamily="34" charset="-127"/>
              </a:rPr>
              <a:t>giving an elected official your opinion on an issue</a:t>
            </a:r>
          </a:p>
          <a:p>
            <a:pPr>
              <a:buFontTx/>
              <a:buChar char="•"/>
            </a:pPr>
            <a:r>
              <a:rPr lang="en-US" altLang="ko-KR" dirty="0" smtClean="0">
                <a:ea typeface="굴림" pitchFamily="34" charset="-127"/>
              </a:rPr>
              <a:t>calling Senators and Representatives</a:t>
            </a:r>
          </a:p>
          <a:p>
            <a:pPr>
              <a:buFontTx/>
              <a:buChar char="•"/>
            </a:pPr>
            <a:r>
              <a:rPr lang="en-US" altLang="ko-KR" dirty="0" smtClean="0">
                <a:ea typeface="굴림" pitchFamily="34" charset="-127"/>
              </a:rPr>
              <a:t>publicly supporting or opposing an issue or policy</a:t>
            </a:r>
          </a:p>
          <a:p>
            <a:pPr>
              <a:buFontTx/>
              <a:buChar char="•"/>
            </a:pPr>
            <a:r>
              <a:rPr lang="en-US" altLang="ko-KR" dirty="0" smtClean="0">
                <a:ea typeface="굴림" pitchFamily="34" charset="-127"/>
              </a:rPr>
              <a:t>running for office</a:t>
            </a:r>
          </a:p>
          <a:p>
            <a:pPr>
              <a:buFontTx/>
              <a:buChar char="•"/>
            </a:pPr>
            <a:r>
              <a:rPr lang="en-US" altLang="ko-KR" dirty="0" smtClean="0">
                <a:ea typeface="굴림" pitchFamily="34" charset="-127"/>
              </a:rPr>
              <a:t>and writing to a newspaper</a:t>
            </a:r>
            <a:endParaRPr lang="en-US" dirty="0" smtClean="0">
              <a:ea typeface="굴림" pitchFamily="34" charset="-127"/>
            </a:endParaRPr>
          </a:p>
        </p:txBody>
      </p:sp>
    </p:spTree>
    <p:extLst>
      <p:ext uri="{BB962C8B-B14F-4D97-AF65-F5344CB8AC3E}">
        <p14:creationId xmlns:p14="http://schemas.microsoft.com/office/powerpoint/2010/main" val="100368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bwMode="auto">
          <a:noFill/>
          <a:ln>
            <a:solidFill>
              <a:srgbClr val="000000"/>
            </a:solidFill>
            <a:miter lim="800000"/>
            <a:headEnd/>
            <a:tailEnd/>
          </a:ln>
        </p:spPr>
      </p:sp>
      <p:sp>
        <p:nvSpPr>
          <p:cNvPr id="24578"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66. When was the Constitution written? </a:t>
            </a:r>
          </a:p>
          <a:p>
            <a:endParaRPr lang="en-US" smtClean="0"/>
          </a:p>
        </p:txBody>
      </p:sp>
    </p:spTree>
    <p:extLst>
      <p:ext uri="{BB962C8B-B14F-4D97-AF65-F5344CB8AC3E}">
        <p14:creationId xmlns:p14="http://schemas.microsoft.com/office/powerpoint/2010/main" val="17659265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TextEdit="1"/>
          </p:cNvSpPr>
          <p:nvPr>
            <p:ph type="sldImg"/>
          </p:nvPr>
        </p:nvSpPr>
        <p:spPr bwMode="auto">
          <a:noFill/>
          <a:ln>
            <a:solidFill>
              <a:srgbClr val="000000"/>
            </a:solidFill>
            <a:miter lim="800000"/>
            <a:headEnd/>
            <a:tailEnd/>
          </a:ln>
        </p:spPr>
      </p:sp>
      <p:sp>
        <p:nvSpPr>
          <p:cNvPr id="124930" name="Rectangle 3"/>
          <p:cNvSpPr>
            <a:spLocks noGrp="1"/>
          </p:cNvSpPr>
          <p:nvPr>
            <p:ph type="body" idx="1"/>
          </p:nvPr>
        </p:nvSpPr>
        <p:spPr bwMode="auto">
          <a:noFill/>
        </p:spPr>
        <p:txBody>
          <a:bodyPr wrap="square" numCol="1" anchor="t" anchorCtr="0" compatLnSpc="1">
            <a:prstTxWarp prst="textNoShape">
              <a:avLst/>
            </a:prstTxWarp>
          </a:bodyPr>
          <a:lstStyle/>
          <a:p>
            <a:r>
              <a:rPr lang="en-US" altLang="ko-KR" b="1" smtClean="0">
                <a:ea typeface="Gulim" pitchFamily="34" charset="-127"/>
              </a:rPr>
              <a:t>Question 55. What are </a:t>
            </a:r>
            <a:r>
              <a:rPr lang="en-US" altLang="ko-KR" b="1" u="sng" smtClean="0">
                <a:ea typeface="Gulim" pitchFamily="34" charset="-127"/>
              </a:rPr>
              <a:t>two</a:t>
            </a:r>
            <a:r>
              <a:rPr lang="en-US" altLang="ko-KR" b="1" smtClean="0">
                <a:ea typeface="Gulim" pitchFamily="34" charset="-127"/>
              </a:rPr>
              <a:t> ways that Americans can participate in their democracy?</a:t>
            </a:r>
          </a:p>
          <a:p>
            <a:endParaRPr lang="en-US" smtClean="0"/>
          </a:p>
        </p:txBody>
      </p:sp>
    </p:spTree>
    <p:extLst>
      <p:ext uri="{BB962C8B-B14F-4D97-AF65-F5344CB8AC3E}">
        <p14:creationId xmlns:p14="http://schemas.microsoft.com/office/powerpoint/2010/main" val="37670529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TextEdit="1"/>
          </p:cNvSpPr>
          <p:nvPr>
            <p:ph type="sldImg"/>
          </p:nvPr>
        </p:nvSpPr>
        <p:spPr bwMode="auto">
          <a:noFill/>
          <a:ln>
            <a:solidFill>
              <a:srgbClr val="000000"/>
            </a:solidFill>
            <a:miter lim="800000"/>
            <a:headEnd/>
            <a:tailEnd/>
          </a:ln>
        </p:spPr>
      </p:sp>
      <p:sp>
        <p:nvSpPr>
          <p:cNvPr id="126978" name="Rectangle 3"/>
          <p:cNvSpPr>
            <a:spLocks noGrp="1"/>
          </p:cNvSpPr>
          <p:nvPr>
            <p:ph type="body" idx="1"/>
          </p:nvPr>
        </p:nvSpPr>
        <p:spPr bwMode="auto">
          <a:noFill/>
        </p:spPr>
        <p:txBody>
          <a:bodyPr wrap="square" numCol="1" anchor="t" anchorCtr="0" compatLnSpc="1">
            <a:prstTxWarp prst="textNoShape">
              <a:avLst/>
            </a:prstTxWarp>
          </a:bodyPr>
          <a:lstStyle/>
          <a:p>
            <a:pPr marL="228600" indent="-228600"/>
            <a:r>
              <a:rPr lang="en-US" altLang="ko-KR" smtClean="0">
                <a:ea typeface="Gulim" pitchFamily="34" charset="-127"/>
              </a:rPr>
              <a:t>There are many ways Americans can participate in their democracy including voting, joining various types of groups, helping with a campaign, publicly sharing opinions, and running for office. </a:t>
            </a:r>
          </a:p>
        </p:txBody>
      </p:sp>
    </p:spTree>
    <p:extLst>
      <p:ext uri="{BB962C8B-B14F-4D97-AF65-F5344CB8AC3E}">
        <p14:creationId xmlns:p14="http://schemas.microsoft.com/office/powerpoint/2010/main" val="4053837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TextEdit="1"/>
          </p:cNvSpPr>
          <p:nvPr>
            <p:ph type="sldImg"/>
          </p:nvPr>
        </p:nvSpPr>
        <p:spPr bwMode="auto">
          <a:noFill/>
          <a:ln>
            <a:solidFill>
              <a:srgbClr val="000000"/>
            </a:solidFill>
            <a:miter lim="800000"/>
            <a:headEnd/>
            <a:tailEnd/>
          </a:ln>
        </p:spPr>
      </p:sp>
      <p:sp>
        <p:nvSpPr>
          <p:cNvPr id="26626"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The Constitution was written in 1787. </a:t>
            </a:r>
          </a:p>
        </p:txBody>
      </p:sp>
    </p:spTree>
    <p:extLst>
      <p:ext uri="{BB962C8B-B14F-4D97-AF65-F5344CB8AC3E}">
        <p14:creationId xmlns:p14="http://schemas.microsoft.com/office/powerpoint/2010/main" val="4058085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68. What was </a:t>
            </a:r>
            <a:r>
              <a:rPr lang="en-US" b="1" u="sng" smtClean="0"/>
              <a:t>one</a:t>
            </a:r>
            <a:r>
              <a:rPr lang="en-US" b="1" smtClean="0"/>
              <a:t> thing Benjamin Franklin is famous for? </a:t>
            </a:r>
          </a:p>
          <a:p>
            <a:endParaRPr lang="en-US" smtClean="0"/>
          </a:p>
        </p:txBody>
      </p:sp>
    </p:spTree>
    <p:extLst>
      <p:ext uri="{BB962C8B-B14F-4D97-AF65-F5344CB8AC3E}">
        <p14:creationId xmlns:p14="http://schemas.microsoft.com/office/powerpoint/2010/main" val="790437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TextEdit="1"/>
          </p:cNvSpPr>
          <p:nvPr>
            <p:ph type="sldImg"/>
          </p:nvPr>
        </p:nvSpPr>
        <p:spPr bwMode="auto">
          <a:noFill/>
          <a:ln>
            <a:solidFill>
              <a:srgbClr val="000000"/>
            </a:solidFill>
            <a:miter lim="800000"/>
            <a:headEnd/>
            <a:tailEnd/>
          </a:ln>
        </p:spPr>
      </p:sp>
      <p:sp>
        <p:nvSpPr>
          <p:cNvPr id="3072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Benjamin Franklin was one of the most influential of the United States' Founding Fathers. He was a U.S. diplomat, the oldest member of the Constitutional Convention, the first Postmaster General of the United States, and the writer of “Poor Richard’s Almanac. He also started the first free libraries. </a:t>
            </a:r>
          </a:p>
        </p:txBody>
      </p:sp>
    </p:spTree>
    <p:extLst>
      <p:ext uri="{BB962C8B-B14F-4D97-AF65-F5344CB8AC3E}">
        <p14:creationId xmlns:p14="http://schemas.microsoft.com/office/powerpoint/2010/main" val="712599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505D723-AAA7-4560-8610-D2B3B5894FC2}" type="datetime1">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5F7046-809E-4C21-A604-50EB561ED11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38FCC9D-81A3-40C2-9878-B6EEF4548AB5}" type="datetime1">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672EA8-5740-4012-AD26-B849442DBD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0947EC-210E-40F5-9E9A-39CED3E619DB}" type="datetime1">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04B93-2BF5-4BDB-AC60-9F4A484740E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6A6CA3-CBB6-4832-83C3-D7526434CB31}" type="datetime1">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5019F6-4E18-451F-BEB0-E949D05F08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DC55D68-96B9-46EF-8EF7-15E3D4E1ABCA}" type="datetime1">
              <a:rPr lang="en-US"/>
              <a:pPr>
                <a:defRPr/>
              </a:pPr>
              <a:t>1/5/2017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F87EED-E2FF-4C95-B026-24999C4B010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98ADE51-2EBA-4C29-ACBB-35C98AD68505}" type="datetime1">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A3CF966-4C59-406D-A761-73A398DA349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9B4C936-CFEA-4072-88B6-B38B57B886C0}" type="datetime1">
              <a:rPr lang="en-US"/>
              <a:pPr>
                <a:defRPr/>
              </a:pPr>
              <a:t>1/5/2017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DD95E7C-1622-4502-B8D9-E4E0DA3F093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13BF03-C444-468B-97FC-57CEF4D99BD5}" type="datetime1">
              <a:rPr lang="en-US"/>
              <a:pPr>
                <a:defRPr/>
              </a:pPr>
              <a:t>1/5/2017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CE427EE-B993-44D8-9E1D-B158C3AF99B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B49FACD-7B7C-455C-A7F4-F89789B7EB39}" type="datetime1">
              <a:rPr lang="en-US"/>
              <a:pPr>
                <a:defRPr/>
              </a:pPr>
              <a:t>1/5/2017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85364F8-0713-4902-962C-D4D7D829DAF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436ADA-2AEA-45A8-B0BB-EDEF034C0BC9}" type="datetime1">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08C2B84-453D-4DAD-BAAD-B27A2FD25A6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E594C84-6E13-446C-91A1-EDCFE60354BA}" type="datetime1">
              <a:rPr lang="en-US"/>
              <a:pPr>
                <a:defRPr/>
              </a:pPr>
              <a:t>1/5/2017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13FE1FD-B4FF-4770-A4F8-26C94D2701F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6930783-7D18-4355-92A3-C4E72235C45B}" type="datetime1">
              <a:rPr lang="en-US"/>
              <a:pPr>
                <a:defRPr/>
              </a:pPr>
              <a:t>1/5/2017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52DEF1-8CE1-46BF-918B-07CA5420C6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dirty="0">
                <a:solidFill>
                  <a:srgbClr val="142F50"/>
                </a:solidFill>
                <a:effectLst>
                  <a:outerShdw blurRad="38100" dist="38100" dir="2700000" algn="tl">
                    <a:srgbClr val="C0C0C0"/>
                  </a:outerShdw>
                </a:effectLst>
              </a:rPr>
              <a:t>Lesson </a:t>
            </a:r>
            <a:r>
              <a:rPr lang="en-US" sz="6600" b="1" dirty="0" smtClean="0">
                <a:solidFill>
                  <a:srgbClr val="142F50"/>
                </a:solidFill>
                <a:effectLst>
                  <a:outerShdw blurRad="38100" dist="38100" dir="2700000" algn="tl">
                    <a:srgbClr val="C0C0C0"/>
                  </a:outerShdw>
                </a:effectLst>
              </a:rPr>
              <a:t>2</a:t>
            </a:r>
            <a:r>
              <a:rPr lang="en-US" sz="6600" b="1" dirty="0" smtClean="0">
                <a:solidFill>
                  <a:srgbClr val="142F50"/>
                </a:solidFill>
                <a:effectLst>
                  <a:outerShdw blurRad="38100" dist="38100" dir="2700000" algn="tl">
                    <a:srgbClr val="000000"/>
                  </a:outerShdw>
                </a:effectLst>
              </a:rPr>
              <a:t/>
            </a:r>
            <a:br>
              <a:rPr lang="en-US" sz="6600" b="1" dirty="0" smtClean="0">
                <a:solidFill>
                  <a:srgbClr val="142F50"/>
                </a:solidFill>
                <a:effectLst>
                  <a:outerShdw blurRad="38100" dist="38100" dir="2700000" algn="tl">
                    <a:srgbClr val="000000"/>
                  </a:outerShdw>
                </a:effectLst>
              </a:rPr>
            </a:br>
            <a:r>
              <a:rPr lang="en-US" sz="6600" b="1" dirty="0" smtClean="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2185214"/>
          </a:xfrm>
          <a:prstGeom prst="rect">
            <a:avLst/>
          </a:prstGeom>
          <a:noFill/>
          <a:ln w="9525">
            <a:noFill/>
            <a:miter lim="800000"/>
            <a:headEnd/>
            <a:tailEnd/>
          </a:ln>
        </p:spPr>
        <p:txBody>
          <a:bodyPr>
            <a:spAutoFit/>
          </a:bodyPr>
          <a:lstStyle/>
          <a:p>
            <a:pPr algn="ctr"/>
            <a:r>
              <a:rPr lang="en-US" sz="4000" b="1" dirty="0" smtClean="0">
                <a:latin typeface="Calibri" pitchFamily="34" charset="0"/>
              </a:rPr>
              <a:t>Principles of American Democracy</a:t>
            </a:r>
            <a:endParaRPr lang="en-US" sz="4000" b="1" dirty="0">
              <a:latin typeface="Calibri" pitchFamily="34" charset="0"/>
            </a:endParaRPr>
          </a:p>
          <a:p>
            <a:pPr algn="ctr"/>
            <a:endParaRPr lang="en-US" sz="3200" b="1" dirty="0">
              <a:latin typeface="Calibri" pitchFamily="34" charset="0"/>
            </a:endParaRPr>
          </a:p>
          <a:p>
            <a:pPr algn="ctr"/>
            <a:r>
              <a:rPr lang="en-US" sz="3200" b="1" dirty="0">
                <a:latin typeface="Calibri" pitchFamily="34" charset="0"/>
              </a:rPr>
              <a:t>Questions: </a:t>
            </a:r>
            <a:r>
              <a:rPr lang="en-US" sz="3200" b="1" dirty="0" smtClean="0">
                <a:latin typeface="Calibri" pitchFamily="34" charset="0"/>
              </a:rPr>
              <a:t>65, 66, 68, 1, 2, 13, 14, 41, 42, 67, </a:t>
            </a:r>
            <a:r>
              <a:rPr lang="en-US" sz="3200" b="1" dirty="0">
                <a:latin typeface="Calibri" pitchFamily="34" charset="0"/>
              </a:rPr>
              <a:t>69, 70</a:t>
            </a:r>
            <a:r>
              <a:rPr lang="en-US" sz="3200" b="1" dirty="0" smtClean="0">
                <a:latin typeface="Calibri" pitchFamily="34" charset="0"/>
              </a:rPr>
              <a:t>, 4, 7, 5, 6, 10, 3, 11, 12, 55 </a:t>
            </a:r>
            <a:endParaRPr lang="en-US" sz="3200" b="1" dirty="0">
              <a:latin typeface="Calibri" pitchFamily="34" charset="0"/>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1/5/2017</a:t>
            </a:fld>
            <a:endParaRPr lang="en-US"/>
          </a:p>
        </p:txBody>
      </p:sp>
    </p:spTree>
    <p:extLst>
      <p:ext uri="{BB962C8B-B14F-4D97-AF65-F5344CB8AC3E}">
        <p14:creationId xmlns:p14="http://schemas.microsoft.com/office/powerpoint/2010/main" val="1196261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we-the-people"/>
          <p:cNvPicPr>
            <a:picLocks noChangeAspect="1" noChangeArrowheads="1"/>
          </p:cNvPicPr>
          <p:nvPr/>
        </p:nvPicPr>
        <p:blipFill>
          <a:blip r:embed="rId3" cstate="print"/>
          <a:srcRect/>
          <a:stretch>
            <a:fillRect/>
          </a:stretch>
        </p:blipFill>
        <p:spPr bwMode="auto">
          <a:xfrm>
            <a:off x="86868" y="1080455"/>
            <a:ext cx="8980932" cy="5641020"/>
          </a:xfrm>
          <a:prstGeom prst="rect">
            <a:avLst/>
          </a:prstGeom>
          <a:noFill/>
          <a:ln w="9525">
            <a:noFill/>
            <a:miter lim="800000"/>
            <a:headEnd/>
            <a:tailEnd/>
          </a:ln>
        </p:spPr>
      </p:pic>
      <p:sp>
        <p:nvSpPr>
          <p:cNvPr id="31749"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040E4C0-72E0-4E3D-9BED-DE84630BBBCA}" type="slidenum">
              <a:rPr lang="en-US" sz="1200">
                <a:solidFill>
                  <a:srgbClr val="898989"/>
                </a:solidFill>
                <a:latin typeface="Calibri" pitchFamily="34" charset="0"/>
                <a:cs typeface="Arial" charset="0"/>
              </a:rPr>
              <a:pPr algn="r"/>
              <a:t>10</a:t>
            </a:fld>
            <a:endParaRPr lang="en-US" sz="1200">
              <a:solidFill>
                <a:srgbClr val="898989"/>
              </a:solidFill>
              <a:latin typeface="Calibri" pitchFamily="34" charset="0"/>
              <a:cs typeface="Arial" charset="0"/>
            </a:endParaRPr>
          </a:p>
        </p:txBody>
      </p:sp>
      <p:sp>
        <p:nvSpPr>
          <p:cNvPr id="7" name="Text Box 6"/>
          <p:cNvSpPr txBox="1">
            <a:spLocks noChangeArrowheads="1"/>
          </p:cNvSpPr>
          <p:nvPr/>
        </p:nvSpPr>
        <p:spPr bwMode="auto">
          <a:xfrm>
            <a:off x="457200" y="1949469"/>
            <a:ext cx="8229600" cy="2499467"/>
          </a:xfrm>
          <a:prstGeom prst="rect">
            <a:avLst/>
          </a:prstGeom>
          <a:solidFill>
            <a:schemeClr val="bg1">
              <a:lumMod val="85000"/>
            </a:schemeClr>
          </a:solidFill>
          <a:ln w="9525">
            <a:noFill/>
            <a:miter lim="800000"/>
            <a:headEnd/>
            <a:tailEnd/>
          </a:ln>
        </p:spPr>
        <p:txBody>
          <a:bodyPr wrap="square">
            <a:spAutoFit/>
          </a:bodyPr>
          <a:lstStyle/>
          <a:p>
            <a:pPr marL="457200" indent="-457200">
              <a:lnSpc>
                <a:spcPct val="150000"/>
              </a:lnSpc>
              <a:buFont typeface="Arial" pitchFamily="34" charset="0"/>
              <a:buChar char="•"/>
            </a:pPr>
            <a:r>
              <a:rPr lang="en-US" sz="3600" b="1" dirty="0" smtClean="0">
                <a:latin typeface="+mn-lt"/>
              </a:rPr>
              <a:t>sets </a:t>
            </a:r>
            <a:r>
              <a:rPr lang="en-US" sz="3600" b="1" dirty="0">
                <a:latin typeface="+mn-lt"/>
              </a:rPr>
              <a:t>up the government</a:t>
            </a:r>
          </a:p>
          <a:p>
            <a:pPr marL="457200" indent="-457200">
              <a:lnSpc>
                <a:spcPct val="150000"/>
              </a:lnSpc>
              <a:buFont typeface="Arial" pitchFamily="34" charset="0"/>
              <a:buChar char="•"/>
            </a:pPr>
            <a:r>
              <a:rPr lang="en-US" sz="3600" b="1" dirty="0" smtClean="0">
                <a:latin typeface="+mn-lt"/>
              </a:rPr>
              <a:t>defines </a:t>
            </a:r>
            <a:r>
              <a:rPr lang="en-US" sz="3600" b="1" dirty="0">
                <a:latin typeface="+mn-lt"/>
              </a:rPr>
              <a:t>the government</a:t>
            </a:r>
          </a:p>
          <a:p>
            <a:pPr marL="457200" indent="-457200">
              <a:lnSpc>
                <a:spcPct val="150000"/>
              </a:lnSpc>
              <a:buFont typeface="Arial" pitchFamily="34" charset="0"/>
              <a:buChar char="•"/>
            </a:pPr>
            <a:r>
              <a:rPr lang="en-US" sz="3600" b="1" dirty="0" smtClean="0">
                <a:latin typeface="+mn-lt"/>
              </a:rPr>
              <a:t>protects </a:t>
            </a:r>
            <a:r>
              <a:rPr lang="en-US" sz="3600" b="1" dirty="0">
                <a:latin typeface="+mn-lt"/>
              </a:rPr>
              <a:t>the basic rights of </a:t>
            </a:r>
            <a:r>
              <a:rPr lang="en-US" sz="3600" b="1" dirty="0" smtClean="0">
                <a:latin typeface="+mn-lt"/>
              </a:rPr>
              <a:t>Americans</a:t>
            </a:r>
          </a:p>
        </p:txBody>
      </p:sp>
      <p:sp>
        <p:nvSpPr>
          <p:cNvPr id="8" name="TextBox 7"/>
          <p:cNvSpPr txBox="1"/>
          <p:nvPr/>
        </p:nvSpPr>
        <p:spPr>
          <a:xfrm>
            <a:off x="86868" y="228600"/>
            <a:ext cx="8980932" cy="1446550"/>
          </a:xfrm>
          <a:prstGeom prst="rect">
            <a:avLst/>
          </a:prstGeom>
          <a:gradFill flip="none" rotWithShape="1">
            <a:gsLst>
              <a:gs pos="99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latin typeface="+mn-lt"/>
              </a:rPr>
              <a:t>The U.S. Constitution is</a:t>
            </a:r>
          </a:p>
          <a:p>
            <a:pPr algn="ctr"/>
            <a:r>
              <a:rPr lang="en-US" sz="4400" b="1" dirty="0" smtClean="0">
                <a:latin typeface="+mn-lt"/>
              </a:rPr>
              <a:t>the Supreme Law of the Land</a:t>
            </a:r>
            <a:endParaRPr lang="en-US" sz="4400" b="1" dirty="0">
              <a:latin typeface="+mn-lt"/>
            </a:endParaRPr>
          </a:p>
        </p:txBody>
      </p:sp>
    </p:spTree>
    <p:extLst>
      <p:ext uri="{BB962C8B-B14F-4D97-AF65-F5344CB8AC3E}">
        <p14:creationId xmlns:p14="http://schemas.microsoft.com/office/powerpoint/2010/main" val="25365551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3C275A5-EF7D-4AB3-898A-725BD4E87AFA}" type="slidenum">
              <a:rPr lang="en-US" sz="1200">
                <a:solidFill>
                  <a:schemeClr val="tx1">
                    <a:tint val="75000"/>
                  </a:schemeClr>
                </a:solidFill>
                <a:latin typeface="+mn-lt"/>
              </a:rPr>
              <a:pPr algn="r" fontAlgn="auto">
                <a:spcBef>
                  <a:spcPts val="0"/>
                </a:spcBef>
                <a:spcAft>
                  <a:spcPts val="0"/>
                </a:spcAft>
                <a:defRPr/>
              </a:pPr>
              <a:t>11</a:t>
            </a:fld>
            <a:endParaRPr lang="en-US" sz="1200">
              <a:solidFill>
                <a:schemeClr val="tx1">
                  <a:tint val="75000"/>
                </a:schemeClr>
              </a:solidFill>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02D73402-427E-4A66-8752-A0B60536377D}" type="slidenum">
              <a:rPr lang="en-US"/>
              <a:pPr>
                <a:defRPr/>
              </a:pPr>
              <a:t>12</a:t>
            </a:fld>
            <a:endParaRPr lang="en-US"/>
          </a:p>
        </p:txBody>
      </p:sp>
      <p:sp>
        <p:nvSpPr>
          <p:cNvPr id="35843"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a:t>
            </a:r>
            <a:endParaRPr lang="en-US"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461D711-D848-4E3E-83BB-E92AD29FA749}" type="slidenum">
              <a:rPr lang="en-US" sz="1200">
                <a:solidFill>
                  <a:schemeClr val="tx1">
                    <a:tint val="75000"/>
                  </a:schemeClr>
                </a:solidFill>
                <a:latin typeface="+mn-lt"/>
              </a:rPr>
              <a:pPr algn="r" fontAlgn="auto">
                <a:spcBef>
                  <a:spcPts val="0"/>
                </a:spcBef>
                <a:spcAft>
                  <a:spcPts val="0"/>
                </a:spcAft>
                <a:defRPr/>
              </a:pPr>
              <a:t>13</a:t>
            </a:fld>
            <a:endParaRPr lang="en-US" sz="1200">
              <a:solidFill>
                <a:schemeClr val="tx1">
                  <a:tint val="75000"/>
                </a:schemeClr>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41986"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41987"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68FABEF0-AC6D-4990-9BBC-245E661B7D78}" type="slidenum">
              <a:rPr lang="en-US"/>
              <a:pPr>
                <a:defRPr/>
              </a:pPr>
              <a:t>14</a:t>
            </a:fld>
            <a:endParaRPr lang="en-US"/>
          </a:p>
        </p:txBody>
      </p:sp>
      <p:sp>
        <p:nvSpPr>
          <p:cNvPr id="4198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#2</a:t>
            </a:r>
            <a:endParaRPr lang="en-US"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5"/>
          <p:cNvSpPr txBox="1">
            <a:spLocks noChangeArrowheads="1"/>
          </p:cNvSpPr>
          <p:nvPr/>
        </p:nvSpPr>
        <p:spPr bwMode="auto">
          <a:xfrm>
            <a:off x="457200" y="0"/>
            <a:ext cx="8226425" cy="1311275"/>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000" b="1" dirty="0">
                <a:latin typeface="Calibri" pitchFamily="34" charset="0"/>
              </a:rPr>
              <a:t>The Constitution Defines the Government and its Powers</a:t>
            </a:r>
          </a:p>
        </p:txBody>
      </p:sp>
      <p:pic>
        <p:nvPicPr>
          <p:cNvPr id="31746" name="Picture 4" descr="Const &amp; Govt_federal"/>
          <p:cNvPicPr>
            <a:picLocks noChangeAspect="1" noChangeArrowheads="1"/>
          </p:cNvPicPr>
          <p:nvPr/>
        </p:nvPicPr>
        <p:blipFill>
          <a:blip r:embed="rId3" cstate="print"/>
          <a:srcRect/>
          <a:stretch>
            <a:fillRect/>
          </a:stretch>
        </p:blipFill>
        <p:spPr bwMode="auto">
          <a:xfrm>
            <a:off x="457200" y="1371600"/>
            <a:ext cx="8226425" cy="5189538"/>
          </a:xfrm>
          <a:prstGeom prst="rect">
            <a:avLst/>
          </a:prstGeom>
          <a:noFill/>
          <a:ln w="9525">
            <a:noFill/>
            <a:miter lim="800000"/>
            <a:headEnd/>
            <a:tailEnd/>
          </a:ln>
        </p:spPr>
      </p:pic>
      <p:sp>
        <p:nvSpPr>
          <p:cNvPr id="31747" name="Text Box 5"/>
          <p:cNvSpPr txBox="1">
            <a:spLocks noChangeArrowheads="1"/>
          </p:cNvSpPr>
          <p:nvPr/>
        </p:nvSpPr>
        <p:spPr bwMode="auto">
          <a:xfrm>
            <a:off x="4191000" y="5867400"/>
            <a:ext cx="990600" cy="304800"/>
          </a:xfrm>
          <a:prstGeom prst="rect">
            <a:avLst/>
          </a:prstGeom>
          <a:noFill/>
          <a:ln w="9525">
            <a:noFill/>
            <a:miter lim="800000"/>
            <a:headEnd/>
            <a:tailEnd/>
          </a:ln>
        </p:spPr>
        <p:txBody>
          <a:bodyPr>
            <a:spAutoFit/>
          </a:bodyPr>
          <a:lstStyle/>
          <a:p>
            <a:pPr>
              <a:spcBef>
                <a:spcPct val="50000"/>
              </a:spcBef>
            </a:pPr>
            <a:r>
              <a:rPr lang="en-US" sz="1400" b="1">
                <a:latin typeface="Calibri" pitchFamily="34" charset="0"/>
                <a:cs typeface="Arial" charset="0"/>
              </a:rPr>
              <a:t>CABINET</a:t>
            </a:r>
          </a:p>
        </p:txBody>
      </p:sp>
      <p:sp>
        <p:nvSpPr>
          <p:cNvPr id="31748" name="Text Box 6"/>
          <p:cNvSpPr txBox="1">
            <a:spLocks noChangeArrowheads="1"/>
          </p:cNvSpPr>
          <p:nvPr/>
        </p:nvSpPr>
        <p:spPr bwMode="auto">
          <a:xfrm>
            <a:off x="6400800" y="5638800"/>
            <a:ext cx="1752600" cy="822325"/>
          </a:xfrm>
          <a:prstGeom prst="rect">
            <a:avLst/>
          </a:prstGeom>
          <a:noFill/>
          <a:ln w="9525">
            <a:noFill/>
            <a:miter lim="800000"/>
            <a:headEnd/>
            <a:tailEnd/>
          </a:ln>
        </p:spPr>
        <p:txBody>
          <a:bodyPr>
            <a:spAutoFit/>
          </a:bodyPr>
          <a:lstStyle/>
          <a:p>
            <a:pPr algn="ctr"/>
            <a:r>
              <a:rPr lang="en-US" sz="1000" b="1">
                <a:latin typeface="Calibri" pitchFamily="34" charset="0"/>
              </a:rPr>
              <a:t>|</a:t>
            </a:r>
          </a:p>
          <a:p>
            <a:pPr algn="ctr"/>
            <a:r>
              <a:rPr lang="en-US" sz="1400" b="1">
                <a:latin typeface="Calibri" pitchFamily="34" charset="0"/>
              </a:rPr>
              <a:t>APPELLATE COURTS</a:t>
            </a:r>
          </a:p>
          <a:p>
            <a:pPr algn="ctr"/>
            <a:r>
              <a:rPr lang="en-US" sz="1000" b="1">
                <a:latin typeface="Calibri" pitchFamily="34" charset="0"/>
              </a:rPr>
              <a:t>|</a:t>
            </a:r>
          </a:p>
          <a:p>
            <a:pPr algn="ctr"/>
            <a:r>
              <a:rPr lang="en-US" sz="1400" b="1">
                <a:latin typeface="Calibri" pitchFamily="34" charset="0"/>
              </a:rPr>
              <a:t>FEDERAL COURTS</a:t>
            </a:r>
            <a:endParaRPr lang="en-US" sz="1400" b="1">
              <a:latin typeface="Calibri" pitchFamily="34" charset="0"/>
              <a:cs typeface="Arial" charset="0"/>
            </a:endParaRPr>
          </a:p>
        </p:txBody>
      </p:sp>
      <p:sp>
        <p:nvSpPr>
          <p:cNvPr id="31749"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040E4C0-72E0-4E3D-9BED-DE84630BBBCA}" type="slidenum">
              <a:rPr lang="en-US" sz="1200">
                <a:solidFill>
                  <a:srgbClr val="898989"/>
                </a:solidFill>
                <a:latin typeface="Calibri" pitchFamily="34" charset="0"/>
                <a:cs typeface="Arial" charset="0"/>
              </a:rPr>
              <a:pPr algn="r"/>
              <a:t>15</a:t>
            </a:fld>
            <a:endParaRPr lang="en-US" sz="1200">
              <a:solidFill>
                <a:srgbClr val="898989"/>
              </a:solidFill>
              <a:latin typeface="Calibri" pitchFamily="34" charset="0"/>
              <a:cs typeface="Arial" charset="0"/>
            </a:endParaRPr>
          </a:p>
        </p:txBody>
      </p:sp>
    </p:spTree>
    <p:extLst>
      <p:ext uri="{BB962C8B-B14F-4D97-AF65-F5344CB8AC3E}">
        <p14:creationId xmlns:p14="http://schemas.microsoft.com/office/powerpoint/2010/main" val="36361659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38124B9-6B70-4DB2-9E60-6582BDC012DF}" type="slidenum">
              <a:rPr lang="en-US" sz="1200">
                <a:solidFill>
                  <a:schemeClr val="tx1">
                    <a:tint val="75000"/>
                  </a:schemeClr>
                </a:solidFill>
                <a:latin typeface="+mn-lt"/>
              </a:rPr>
              <a:pPr algn="r" fontAlgn="auto">
                <a:spcBef>
                  <a:spcPts val="0"/>
                </a:spcBef>
                <a:spcAft>
                  <a:spcPts val="0"/>
                </a:spcAft>
                <a:defRPr/>
              </a:pPr>
              <a:t>16</a:t>
            </a:fld>
            <a:endParaRPr lang="en-US" sz="1200">
              <a:solidFill>
                <a:schemeClr val="tx1">
                  <a:tint val="75000"/>
                </a:schemeClr>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p:cNvPicPr>
            <a:picLocks noGrp="1" noChangeAspect="1" noChangeArrowheads="1"/>
          </p:cNvPicPr>
          <p:nvPr>
            <p:ph idx="4294967295"/>
          </p:nvPr>
        </p:nvPicPr>
        <p:blipFill>
          <a:blip r:embed="rId3" cstate="print"/>
          <a:srcRect/>
          <a:stretch>
            <a:fillRect/>
          </a:stretch>
        </p:blipFill>
        <p:spPr>
          <a:xfrm>
            <a:off x="533400" y="533400"/>
            <a:ext cx="8153400" cy="6003925"/>
          </a:xfrm>
        </p:spPr>
      </p:pic>
      <p:sp>
        <p:nvSpPr>
          <p:cNvPr id="4608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#13</a:t>
            </a:r>
            <a:endParaRPr lang="en-US" b="1" dirty="0"/>
          </a:p>
        </p:txBody>
      </p:sp>
      <p:sp>
        <p:nvSpPr>
          <p:cNvPr id="4608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6B52910-A47B-4AFA-BD94-6CDF32CB5F85}" type="slidenum">
              <a:rPr lang="en-US" sz="1200">
                <a:solidFill>
                  <a:srgbClr val="898989"/>
                </a:solidFill>
                <a:latin typeface="Calibri" pitchFamily="34" charset="0"/>
              </a:rPr>
              <a:pPr algn="r"/>
              <a:t>17</a:t>
            </a:fld>
            <a:endParaRPr lang="en-US" sz="1200">
              <a:solidFill>
                <a:srgbClr val="898989"/>
              </a:solidFill>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2AB5204-6700-4A5E-8516-F685147EEC39}" type="slidenum">
              <a:rPr lang="en-US" sz="1000">
                <a:solidFill>
                  <a:srgbClr val="898989"/>
                </a:solidFill>
                <a:latin typeface="Calibri" pitchFamily="34" charset="0"/>
                <a:cs typeface="Arial" charset="0"/>
              </a:rPr>
              <a:pPr algn="r"/>
              <a:t>18</a:t>
            </a:fld>
            <a:endParaRPr lang="en-US" sz="1000">
              <a:solidFill>
                <a:srgbClr val="898989"/>
              </a:solidFill>
              <a:latin typeface="Calibri" pitchFamily="34" charset="0"/>
              <a:cs typeface="Arial" charset="0"/>
            </a:endParaRPr>
          </a:p>
        </p:txBody>
      </p:sp>
      <p:cxnSp>
        <p:nvCxnSpPr>
          <p:cNvPr id="13" name="Straight Arrow Connector 12"/>
          <p:cNvCxnSpPr/>
          <p:nvPr/>
        </p:nvCxnSpPr>
        <p:spPr>
          <a:xfrm rot="11700000" flipV="1">
            <a:off x="3886200" y="5047488"/>
            <a:ext cx="1600200" cy="439738"/>
          </a:xfrm>
          <a:prstGeom prst="straightConnector1">
            <a:avLst/>
          </a:prstGeom>
          <a:ln>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17" name="Straight Arrow Connector 16"/>
          <p:cNvCxnSpPr/>
          <p:nvPr/>
        </p:nvCxnSpPr>
        <p:spPr>
          <a:xfrm rot="-6720000" flipH="1">
            <a:off x="5684521" y="3472406"/>
            <a:ext cx="1600200" cy="438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 name="Straight Arrow Connector 12"/>
          <p:cNvCxnSpPr/>
          <p:nvPr/>
        </p:nvCxnSpPr>
        <p:spPr>
          <a:xfrm rot="14880000" flipV="1">
            <a:off x="5799481" y="3351217"/>
            <a:ext cx="1600200" cy="43973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3" name="Straight Arrow Connector 12"/>
          <p:cNvCxnSpPr/>
          <p:nvPr/>
        </p:nvCxnSpPr>
        <p:spPr>
          <a:xfrm rot="8820000" flipV="1">
            <a:off x="1600201" y="3267869"/>
            <a:ext cx="1600200" cy="43973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4" name="Straight Arrow Connector 16"/>
          <p:cNvCxnSpPr/>
          <p:nvPr/>
        </p:nvCxnSpPr>
        <p:spPr>
          <a:xfrm rot="8820000" flipH="1">
            <a:off x="1752600" y="3375601"/>
            <a:ext cx="1600200" cy="43815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5" name="Straight Arrow Connector 16"/>
          <p:cNvCxnSpPr/>
          <p:nvPr/>
        </p:nvCxnSpPr>
        <p:spPr>
          <a:xfrm rot="11700000" flipH="1">
            <a:off x="3867912" y="5294376"/>
            <a:ext cx="1600200" cy="438150"/>
          </a:xfrm>
          <a:prstGeom prst="straightConnector1">
            <a:avLst/>
          </a:prstGeom>
          <a:ln>
            <a:solidFill>
              <a:schemeClr val="accent6"/>
            </a:solidFill>
            <a:tailEnd type="arrow"/>
          </a:ln>
        </p:spPr>
        <p:style>
          <a:lnRef idx="3">
            <a:schemeClr val="dk1"/>
          </a:lnRef>
          <a:fillRef idx="0">
            <a:schemeClr val="dk1"/>
          </a:fillRef>
          <a:effectRef idx="2">
            <a:schemeClr val="dk1"/>
          </a:effectRef>
          <a:fontRef idx="minor">
            <a:schemeClr val="tx1"/>
          </a:fontRef>
        </p:style>
      </p:cxnSp>
      <p:sp>
        <p:nvSpPr>
          <p:cNvPr id="29711" name="Rectangle 15"/>
          <p:cNvSpPr>
            <a:spLocks noChangeArrowheads="1"/>
          </p:cNvSpPr>
          <p:nvPr/>
        </p:nvSpPr>
        <p:spPr bwMode="auto">
          <a:xfrm rot="-2880000">
            <a:off x="1325357" y="3122838"/>
            <a:ext cx="1660525" cy="336550"/>
          </a:xfrm>
          <a:prstGeom prst="rect">
            <a:avLst/>
          </a:prstGeom>
          <a:noFill/>
          <a:ln w="38100" algn="ctr">
            <a:noFill/>
            <a:miter lim="800000"/>
            <a:headEnd/>
            <a:tailEnd/>
          </a:ln>
          <a:effectLst>
            <a:outerShdw dist="23000" dir="5400000" rotWithShape="0">
              <a:srgbClr val="000000">
                <a:alpha val="34999"/>
              </a:srgbClr>
            </a:outerShdw>
          </a:effectLst>
        </p:spPr>
        <p:txBody>
          <a:bodyPr>
            <a:spAutoFit/>
          </a:bodyPr>
          <a:lstStyle/>
          <a:p>
            <a:pPr algn="ctr"/>
            <a:r>
              <a:rPr lang="en-US" sz="1600" b="1" dirty="0">
                <a:solidFill>
                  <a:schemeClr val="bg1"/>
                </a:solidFill>
                <a:latin typeface="Calibri" pitchFamily="34" charset="0"/>
                <a:cs typeface="Arial" charset="0"/>
              </a:rPr>
              <a:t>Can </a:t>
            </a:r>
            <a:r>
              <a:rPr lang="en-US" sz="1600" b="1" dirty="0" smtClean="0">
                <a:solidFill>
                  <a:schemeClr val="bg1"/>
                </a:solidFill>
                <a:latin typeface="Calibri" pitchFamily="34" charset="0"/>
                <a:cs typeface="Arial" charset="0"/>
              </a:rPr>
              <a:t>veto a bill</a:t>
            </a:r>
            <a:endParaRPr lang="en-US" sz="1600" b="1" dirty="0">
              <a:solidFill>
                <a:schemeClr val="bg1"/>
              </a:solidFill>
              <a:latin typeface="Calibri" pitchFamily="34" charset="0"/>
              <a:cs typeface="Arial" charset="0"/>
            </a:endParaRPr>
          </a:p>
        </p:txBody>
      </p:sp>
      <p:sp>
        <p:nvSpPr>
          <p:cNvPr id="29712" name="Text Box 16"/>
          <p:cNvSpPr txBox="1">
            <a:spLocks noChangeArrowheads="1"/>
          </p:cNvSpPr>
          <p:nvPr/>
        </p:nvSpPr>
        <p:spPr bwMode="auto">
          <a:xfrm>
            <a:off x="3474721" y="5620096"/>
            <a:ext cx="2507054" cy="338554"/>
          </a:xfrm>
          <a:prstGeom prst="rect">
            <a:avLst/>
          </a:prstGeom>
          <a:noFill/>
          <a:ln w="38100" algn="ctr">
            <a:noFill/>
            <a:miter lim="800000"/>
            <a:headEnd/>
            <a:tailEnd/>
          </a:ln>
          <a:effectLst>
            <a:outerShdw dist="23000" dir="5400000" rotWithShape="0">
              <a:srgbClr val="000000">
                <a:alpha val="34999"/>
              </a:srgbClr>
            </a:outerShdw>
          </a:effectLst>
        </p:spPr>
        <p:txBody>
          <a:bodyPr wrap="square">
            <a:spAutoFit/>
          </a:bodyPr>
          <a:lstStyle/>
          <a:p>
            <a:pPr algn="ctr">
              <a:defRPr/>
            </a:pPr>
            <a:r>
              <a:rPr lang="en-US" sz="1600" b="1" dirty="0">
                <a:solidFill>
                  <a:schemeClr val="bg1"/>
                </a:solidFill>
                <a:latin typeface="Calibri" pitchFamily="34" charset="0"/>
                <a:cs typeface="Arial" charset="0"/>
              </a:rPr>
              <a:t>Approves federal judges</a:t>
            </a:r>
          </a:p>
        </p:txBody>
      </p:sp>
      <p:sp>
        <p:nvSpPr>
          <p:cNvPr id="29713" name="Rectangle 17"/>
          <p:cNvSpPr>
            <a:spLocks noChangeArrowheads="1"/>
          </p:cNvSpPr>
          <p:nvPr/>
        </p:nvSpPr>
        <p:spPr bwMode="auto">
          <a:xfrm rot="3180000">
            <a:off x="5161348" y="3638883"/>
            <a:ext cx="2197100" cy="338137"/>
          </a:xfrm>
          <a:prstGeom prst="rect">
            <a:avLst/>
          </a:prstGeom>
          <a:noFill/>
          <a:ln w="38100" algn="ctr">
            <a:noFill/>
            <a:miter lim="800000"/>
            <a:headEnd/>
            <a:tailEnd/>
          </a:ln>
          <a:effectLst>
            <a:outerShdw dist="23000" dir="5400000" rotWithShape="0">
              <a:srgbClr val="000000">
                <a:alpha val="34999"/>
              </a:srgbClr>
            </a:outerShdw>
          </a:effectLst>
        </p:spPr>
        <p:txBody>
          <a:bodyPr wrap="none">
            <a:spAutoFit/>
          </a:bodyPr>
          <a:lstStyle/>
          <a:p>
            <a:pPr algn="ctr">
              <a:defRPr/>
            </a:pPr>
            <a:r>
              <a:rPr lang="en-US" sz="1600" b="1" dirty="0">
                <a:solidFill>
                  <a:schemeClr val="bg1"/>
                </a:solidFill>
                <a:latin typeface="Calibri" pitchFamily="34" charset="0"/>
                <a:cs typeface="Arial" charset="0"/>
              </a:rPr>
              <a:t>Appoints federal judges</a:t>
            </a:r>
          </a:p>
        </p:txBody>
      </p:sp>
      <p:sp>
        <p:nvSpPr>
          <p:cNvPr id="29714" name="Rectangle 18"/>
          <p:cNvSpPr>
            <a:spLocks noChangeArrowheads="1"/>
          </p:cNvSpPr>
          <p:nvPr/>
        </p:nvSpPr>
        <p:spPr bwMode="auto">
          <a:xfrm>
            <a:off x="3451934" y="4557385"/>
            <a:ext cx="2537460" cy="581025"/>
          </a:xfrm>
          <a:prstGeom prst="rect">
            <a:avLst/>
          </a:prstGeom>
          <a:noFill/>
          <a:ln w="38100" algn="ctr">
            <a:noFill/>
            <a:miter lim="800000"/>
            <a:headEnd/>
            <a:tailEnd/>
          </a:ln>
          <a:effectLst>
            <a:outerShdw dist="23000" dir="5400000" rotWithShape="0">
              <a:srgbClr val="000000">
                <a:alpha val="34999"/>
              </a:srgbClr>
            </a:outerShdw>
          </a:effectLst>
        </p:spPr>
        <p:txBody>
          <a:bodyPr wrap="square">
            <a:spAutoFit/>
          </a:bodyPr>
          <a:lstStyle/>
          <a:p>
            <a:pPr algn="ctr">
              <a:defRPr/>
            </a:pPr>
            <a:r>
              <a:rPr lang="en-US" sz="1600" b="1" dirty="0">
                <a:solidFill>
                  <a:schemeClr val="bg1"/>
                </a:solidFill>
                <a:latin typeface="Calibri" pitchFamily="34" charset="0"/>
                <a:cs typeface="Arial" charset="0"/>
              </a:rPr>
              <a:t>Can declare </a:t>
            </a:r>
            <a:r>
              <a:rPr lang="en-US" sz="1600" b="1" dirty="0" smtClean="0">
                <a:solidFill>
                  <a:schemeClr val="bg1"/>
                </a:solidFill>
                <a:latin typeface="Calibri" pitchFamily="34" charset="0"/>
                <a:cs typeface="Arial" charset="0"/>
              </a:rPr>
              <a:t>a law </a:t>
            </a:r>
            <a:endParaRPr lang="en-US" sz="1600" b="1" dirty="0">
              <a:solidFill>
                <a:schemeClr val="bg1"/>
              </a:solidFill>
              <a:latin typeface="Calibri" pitchFamily="34" charset="0"/>
              <a:cs typeface="Arial" charset="0"/>
            </a:endParaRPr>
          </a:p>
          <a:p>
            <a:pPr algn="ctr">
              <a:defRPr/>
            </a:pPr>
            <a:r>
              <a:rPr lang="en-US" sz="1600" b="1" dirty="0">
                <a:solidFill>
                  <a:schemeClr val="bg1"/>
                </a:solidFill>
                <a:latin typeface="Calibri" pitchFamily="34" charset="0"/>
                <a:cs typeface="Arial" charset="0"/>
              </a:rPr>
              <a:t>unconstitutional</a:t>
            </a:r>
          </a:p>
        </p:txBody>
      </p:sp>
      <p:sp>
        <p:nvSpPr>
          <p:cNvPr id="18" name="Text Box 16"/>
          <p:cNvSpPr txBox="1">
            <a:spLocks noChangeArrowheads="1"/>
          </p:cNvSpPr>
          <p:nvPr/>
        </p:nvSpPr>
        <p:spPr bwMode="auto">
          <a:xfrm rot="18720000">
            <a:off x="1716770" y="3566421"/>
            <a:ext cx="2176686" cy="584775"/>
          </a:xfrm>
          <a:prstGeom prst="rect">
            <a:avLst/>
          </a:prstGeom>
          <a:noFill/>
          <a:ln w="38100" algn="ctr">
            <a:noFill/>
            <a:miter lim="800000"/>
            <a:headEnd/>
            <a:tailEnd/>
          </a:ln>
          <a:effectLst>
            <a:outerShdw dist="23000" dir="5400000" rotWithShape="0">
              <a:srgbClr val="000000">
                <a:alpha val="34998"/>
              </a:srgbClr>
            </a:outerShdw>
          </a:effectLst>
        </p:spPr>
        <p:txBody>
          <a:bodyPr wrap="none">
            <a:spAutoFit/>
          </a:bodyPr>
          <a:lstStyle/>
          <a:p>
            <a:pPr algn="ctr">
              <a:defRPr/>
            </a:pPr>
            <a:r>
              <a:rPr lang="en-US" sz="1600" b="1" dirty="0">
                <a:solidFill>
                  <a:schemeClr val="bg1"/>
                </a:solidFill>
                <a:latin typeface="Calibri" pitchFamily="34" charset="0"/>
                <a:cs typeface="Arial" charset="0"/>
              </a:rPr>
              <a:t>Can </a:t>
            </a:r>
            <a:r>
              <a:rPr lang="en-US" sz="1600" b="1" dirty="0" smtClean="0">
                <a:solidFill>
                  <a:schemeClr val="bg1"/>
                </a:solidFill>
                <a:latin typeface="Calibri" pitchFamily="34" charset="0"/>
                <a:cs typeface="Arial" charset="0"/>
              </a:rPr>
              <a:t>reject a treaty</a:t>
            </a:r>
            <a:endParaRPr lang="en-US" sz="1600" b="1" dirty="0">
              <a:solidFill>
                <a:schemeClr val="bg1"/>
              </a:solidFill>
              <a:latin typeface="Calibri" pitchFamily="34" charset="0"/>
              <a:cs typeface="Arial" charset="0"/>
            </a:endParaRPr>
          </a:p>
          <a:p>
            <a:pPr algn="ctr">
              <a:defRPr/>
            </a:pPr>
            <a:r>
              <a:rPr lang="en-US" sz="1600" b="1" dirty="0" smtClean="0">
                <a:solidFill>
                  <a:schemeClr val="bg1"/>
                </a:solidFill>
                <a:latin typeface="Calibri" pitchFamily="34" charset="0"/>
                <a:cs typeface="Arial" charset="0"/>
              </a:rPr>
              <a:t>signed by the president</a:t>
            </a:r>
            <a:endParaRPr lang="en-US" sz="1600" b="1" dirty="0">
              <a:solidFill>
                <a:schemeClr val="bg1"/>
              </a:solidFill>
              <a:latin typeface="Calibri" pitchFamily="34" charset="0"/>
              <a:cs typeface="Arial" charset="0"/>
            </a:endParaRPr>
          </a:p>
        </p:txBody>
      </p:sp>
      <p:sp>
        <p:nvSpPr>
          <p:cNvPr id="19" name="Rectangle 18"/>
          <p:cNvSpPr>
            <a:spLocks noChangeArrowheads="1"/>
          </p:cNvSpPr>
          <p:nvPr/>
        </p:nvSpPr>
        <p:spPr bwMode="auto">
          <a:xfrm rot="3180000">
            <a:off x="5693887" y="3122656"/>
            <a:ext cx="2578100" cy="585787"/>
          </a:xfrm>
          <a:prstGeom prst="rect">
            <a:avLst/>
          </a:prstGeom>
          <a:noFill/>
          <a:ln w="38100" algn="ctr">
            <a:noFill/>
            <a:miter lim="800000"/>
            <a:headEnd/>
            <a:tailEnd/>
          </a:ln>
          <a:effectLst>
            <a:outerShdw dist="23000" dir="5400000" rotWithShape="0">
              <a:srgbClr val="000000">
                <a:alpha val="34999"/>
              </a:srgbClr>
            </a:outerShdw>
          </a:effectLst>
        </p:spPr>
        <p:txBody>
          <a:bodyPr>
            <a:spAutoFit/>
          </a:bodyPr>
          <a:lstStyle/>
          <a:p>
            <a:pPr algn="ctr">
              <a:defRPr/>
            </a:pPr>
            <a:r>
              <a:rPr lang="en-US" sz="1600" b="1" dirty="0">
                <a:solidFill>
                  <a:schemeClr val="bg1"/>
                </a:solidFill>
                <a:latin typeface="Calibri" pitchFamily="34" charset="0"/>
                <a:cs typeface="Arial" charset="0"/>
              </a:rPr>
              <a:t>Can declare an executive </a:t>
            </a:r>
          </a:p>
          <a:p>
            <a:pPr algn="ctr">
              <a:defRPr/>
            </a:pPr>
            <a:r>
              <a:rPr lang="en-US" sz="1600" b="1" dirty="0">
                <a:solidFill>
                  <a:schemeClr val="bg1"/>
                </a:solidFill>
                <a:latin typeface="Calibri" pitchFamily="34" charset="0"/>
                <a:cs typeface="Arial" charset="0"/>
              </a:rPr>
              <a:t>action unconstitutional</a:t>
            </a:r>
          </a:p>
        </p:txBody>
      </p:sp>
      <p:sp>
        <p:nvSpPr>
          <p:cNvPr id="128017" name="TextBox 5"/>
          <p:cNvSpPr txBox="1">
            <a:spLocks noChangeArrowheads="1"/>
          </p:cNvSpPr>
          <p:nvPr/>
        </p:nvSpPr>
        <p:spPr bwMode="auto">
          <a:xfrm>
            <a:off x="358140" y="5000625"/>
            <a:ext cx="3124200" cy="822325"/>
          </a:xfrm>
          <a:prstGeom prst="rect">
            <a:avLst/>
          </a:prstGeom>
          <a:solidFill>
            <a:schemeClr val="bg2"/>
          </a:solidFill>
          <a:ln w="9525">
            <a:noFill/>
            <a:miter lim="800000"/>
            <a:headEnd/>
            <a:tailEnd/>
          </a:ln>
        </p:spPr>
        <p:txBody>
          <a:bodyPr>
            <a:spAutoFit/>
          </a:bodyPr>
          <a:lstStyle/>
          <a:p>
            <a:pPr algn="ctr"/>
            <a:r>
              <a:rPr lang="en-US" sz="2400" b="1" dirty="0">
                <a:cs typeface="Arial" charset="0"/>
              </a:rPr>
              <a:t>CONGRESS</a:t>
            </a:r>
          </a:p>
          <a:p>
            <a:pPr algn="ctr"/>
            <a:r>
              <a:rPr lang="en-US" sz="2400" b="1" dirty="0">
                <a:cs typeface="Arial" charset="0"/>
              </a:rPr>
              <a:t>(Legislative Branch)</a:t>
            </a:r>
          </a:p>
        </p:txBody>
      </p:sp>
      <p:sp>
        <p:nvSpPr>
          <p:cNvPr id="128018" name="TextBox 19"/>
          <p:cNvSpPr txBox="1">
            <a:spLocks noChangeArrowheads="1"/>
          </p:cNvSpPr>
          <p:nvPr/>
        </p:nvSpPr>
        <p:spPr bwMode="auto">
          <a:xfrm>
            <a:off x="3040454" y="1851342"/>
            <a:ext cx="2971800" cy="822325"/>
          </a:xfrm>
          <a:prstGeom prst="rect">
            <a:avLst/>
          </a:prstGeom>
          <a:solidFill>
            <a:schemeClr val="bg2"/>
          </a:solidFill>
          <a:ln w="9525">
            <a:noFill/>
            <a:miter lim="800000"/>
            <a:headEnd/>
            <a:tailEnd/>
          </a:ln>
        </p:spPr>
        <p:txBody>
          <a:bodyPr>
            <a:spAutoFit/>
          </a:bodyPr>
          <a:lstStyle/>
          <a:p>
            <a:pPr algn="ctr"/>
            <a:r>
              <a:rPr lang="en-US" sz="2400" b="1" dirty="0">
                <a:cs typeface="Arial" charset="0"/>
              </a:rPr>
              <a:t>PRESIDENT</a:t>
            </a:r>
          </a:p>
          <a:p>
            <a:pPr algn="ctr"/>
            <a:r>
              <a:rPr lang="en-US" sz="2400" b="1" dirty="0">
                <a:cs typeface="Arial" charset="0"/>
              </a:rPr>
              <a:t>(Executive Branch)</a:t>
            </a:r>
          </a:p>
        </p:txBody>
      </p:sp>
      <p:sp>
        <p:nvSpPr>
          <p:cNvPr id="128019" name="TextBox 20"/>
          <p:cNvSpPr txBox="1">
            <a:spLocks noChangeArrowheads="1"/>
          </p:cNvSpPr>
          <p:nvPr/>
        </p:nvSpPr>
        <p:spPr bwMode="auto">
          <a:xfrm>
            <a:off x="5973252" y="5000624"/>
            <a:ext cx="2865948" cy="830997"/>
          </a:xfrm>
          <a:prstGeom prst="rect">
            <a:avLst/>
          </a:prstGeom>
          <a:solidFill>
            <a:schemeClr val="bg2"/>
          </a:solidFill>
          <a:ln w="9525">
            <a:noFill/>
            <a:miter lim="800000"/>
            <a:headEnd/>
            <a:tailEnd/>
          </a:ln>
        </p:spPr>
        <p:txBody>
          <a:bodyPr wrap="square">
            <a:spAutoFit/>
          </a:bodyPr>
          <a:lstStyle/>
          <a:p>
            <a:pPr algn="ctr"/>
            <a:r>
              <a:rPr lang="en-US" sz="2400" b="1" dirty="0" smtClean="0">
                <a:cs typeface="Arial" charset="0"/>
              </a:rPr>
              <a:t>THE COURTS</a:t>
            </a:r>
            <a:endParaRPr lang="en-US" sz="2400" b="1" dirty="0">
              <a:cs typeface="Arial" charset="0"/>
            </a:endParaRPr>
          </a:p>
          <a:p>
            <a:pPr algn="ctr"/>
            <a:r>
              <a:rPr lang="en-US" sz="2400" b="1" dirty="0">
                <a:cs typeface="Arial" charset="0"/>
              </a:rPr>
              <a:t>(Judicial Branch)</a:t>
            </a:r>
          </a:p>
        </p:txBody>
      </p:sp>
      <p:sp>
        <p:nvSpPr>
          <p:cNvPr id="20" name="Text Box 6"/>
          <p:cNvSpPr txBox="1">
            <a:spLocks noChangeAspect="1" noChangeArrowheads="1"/>
          </p:cNvSpPr>
          <p:nvPr/>
        </p:nvSpPr>
        <p:spPr bwMode="auto">
          <a:xfrm>
            <a:off x="0" y="0"/>
            <a:ext cx="9144000" cy="1323439"/>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000" b="1" dirty="0" smtClean="0">
                <a:latin typeface="Calibri" pitchFamily="34" charset="0"/>
                <a:cs typeface="Arial" charset="0"/>
              </a:rPr>
              <a:t>Separation of Powers / </a:t>
            </a:r>
          </a:p>
          <a:p>
            <a:pPr algn="ctr"/>
            <a:r>
              <a:rPr lang="en-US" sz="4000" b="1" dirty="0" smtClean="0">
                <a:latin typeface="Calibri" pitchFamily="34" charset="0"/>
                <a:cs typeface="Arial" charset="0"/>
              </a:rPr>
              <a:t>Checks and Balances</a:t>
            </a:r>
            <a:endParaRPr lang="en-US" sz="4000" b="1" dirty="0">
              <a:latin typeface="Calibri" pitchFamily="34" charset="0"/>
              <a:cs typeface="Arial" charset="0"/>
            </a:endParaRPr>
          </a:p>
        </p:txBody>
      </p:sp>
    </p:spTree>
    <p:extLst>
      <p:ext uri="{BB962C8B-B14F-4D97-AF65-F5344CB8AC3E}">
        <p14:creationId xmlns:p14="http://schemas.microsoft.com/office/powerpoint/2010/main" val="2938963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7B33D35-11E1-4570-B637-F9987520E4D9}" type="slidenum">
              <a:rPr lang="en-US" sz="1200">
                <a:solidFill>
                  <a:srgbClr val="898989"/>
                </a:solidFill>
                <a:latin typeface="Calibri" pitchFamily="34" charset="0"/>
                <a:cs typeface="Arial" charset="0"/>
              </a:rPr>
              <a:pPr algn="r"/>
              <a:t>19</a:t>
            </a:fld>
            <a:endParaRPr lang="en-US" sz="1200">
              <a:solidFill>
                <a:srgbClr val="898989"/>
              </a:solidFill>
              <a:latin typeface="Calibri" pitchFamily="34"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036955"/>
            <a:ext cx="8360229" cy="5486400"/>
          </a:xfrm>
          <a:prstGeom prst="rect">
            <a:avLst/>
          </a:prstGeom>
        </p:spPr>
      </p:pic>
      <p:sp>
        <p:nvSpPr>
          <p:cNvPr id="2" name="Slide Number Placeholder 1"/>
          <p:cNvSpPr>
            <a:spLocks noGrp="1"/>
          </p:cNvSpPr>
          <p:nvPr>
            <p:ph type="sldNum" sz="quarter" idx="12"/>
          </p:nvPr>
        </p:nvSpPr>
        <p:spPr/>
        <p:txBody>
          <a:bodyPr/>
          <a:lstStyle/>
          <a:p>
            <a:pPr>
              <a:defRPr/>
            </a:pPr>
            <a:fld id="{E7DFE0E7-9D44-4B2F-AFEE-543DCEEF0E00}" type="slidenum">
              <a:rPr lang="en-US" smtClean="0"/>
              <a:pPr>
                <a:defRPr/>
              </a:pPr>
              <a:t>2</a:t>
            </a:fld>
            <a:endParaRPr lang="en-US"/>
          </a:p>
        </p:txBody>
      </p:sp>
      <p:sp>
        <p:nvSpPr>
          <p:cNvPr id="6" name="TextBox 5"/>
          <p:cNvSpPr txBox="1"/>
          <p:nvPr/>
        </p:nvSpPr>
        <p:spPr>
          <a:xfrm>
            <a:off x="381001" y="304800"/>
            <a:ext cx="8360228" cy="707886"/>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000" b="1" dirty="0" smtClean="0">
                <a:latin typeface="+mn-lt"/>
              </a:rPr>
              <a:t>The Constitutional Convention (1787)</a:t>
            </a:r>
            <a:endParaRPr lang="en-US" sz="4000" b="1" dirty="0">
              <a:latin typeface="+mn-lt"/>
            </a:endParaRPr>
          </a:p>
        </p:txBody>
      </p:sp>
    </p:spTree>
    <p:extLst>
      <p:ext uri="{BB962C8B-B14F-4D97-AF65-F5344CB8AC3E}">
        <p14:creationId xmlns:p14="http://schemas.microsoft.com/office/powerpoint/2010/main" val="21118298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222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cs typeface="Arial" charset="0"/>
              </a:rPr>
              <a:t>Question </a:t>
            </a:r>
            <a:r>
              <a:rPr lang="en-US" b="1" dirty="0" smtClean="0">
                <a:cs typeface="Arial" charset="0"/>
              </a:rPr>
              <a:t>#14</a:t>
            </a:r>
            <a:endParaRPr lang="en-US" b="1" dirty="0">
              <a:cs typeface="Arial" charset="0"/>
            </a:endParaRPr>
          </a:p>
        </p:txBody>
      </p:sp>
      <p:sp>
        <p:nvSpPr>
          <p:cNvPr id="5222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CA1F47B-CE08-4EE1-971E-CA554AACC5DC}" type="slidenum">
              <a:rPr lang="en-US" sz="1200">
                <a:solidFill>
                  <a:srgbClr val="898989"/>
                </a:solidFill>
                <a:latin typeface="Calibri" pitchFamily="34" charset="0"/>
                <a:cs typeface="Arial" charset="0"/>
              </a:rPr>
              <a:pPr algn="r"/>
              <a:t>20</a:t>
            </a:fld>
            <a:endParaRPr lang="en-US" sz="1200">
              <a:solidFill>
                <a:srgbClr val="898989"/>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7"/>
          <p:cNvSpPr>
            <a:spLocks noChangeArrowheads="1"/>
          </p:cNvSpPr>
          <p:nvPr/>
        </p:nvSpPr>
        <p:spPr bwMode="auto">
          <a:xfrm>
            <a:off x="3429000" y="1295400"/>
            <a:ext cx="5410200" cy="5029200"/>
          </a:xfrm>
          <a:prstGeom prst="ellipse">
            <a:avLst/>
          </a:prstGeom>
          <a:noFill/>
          <a:ln w="57150">
            <a:solidFill>
              <a:schemeClr val="tx1"/>
            </a:solidFill>
            <a:round/>
            <a:headEnd/>
            <a:tailEnd/>
          </a:ln>
        </p:spPr>
        <p:txBody>
          <a:bodyPr wrap="none" anchor="ctr"/>
          <a:lstStyle/>
          <a:p>
            <a:endParaRPr lang="en-US"/>
          </a:p>
        </p:txBody>
      </p:sp>
      <p:sp>
        <p:nvSpPr>
          <p:cNvPr id="23555" name="Oval 7"/>
          <p:cNvSpPr>
            <a:spLocks noChangeArrowheads="1"/>
          </p:cNvSpPr>
          <p:nvPr/>
        </p:nvSpPr>
        <p:spPr bwMode="auto">
          <a:xfrm>
            <a:off x="304800" y="1295400"/>
            <a:ext cx="5410200" cy="5029200"/>
          </a:xfrm>
          <a:prstGeom prst="ellipse">
            <a:avLst/>
          </a:prstGeom>
          <a:noFill/>
          <a:ln w="57150">
            <a:solidFill>
              <a:schemeClr val="tx1"/>
            </a:solidFill>
            <a:round/>
            <a:headEnd/>
            <a:tailEnd/>
          </a:ln>
        </p:spPr>
        <p:txBody>
          <a:bodyPr wrap="none" anchor="ctr"/>
          <a:lstStyle/>
          <a:p>
            <a:endParaRPr lang="en-US"/>
          </a:p>
        </p:txBody>
      </p:sp>
      <p:sp>
        <p:nvSpPr>
          <p:cNvPr id="13" name="Oval 7"/>
          <p:cNvSpPr>
            <a:spLocks noChangeArrowheads="1"/>
          </p:cNvSpPr>
          <p:nvPr/>
        </p:nvSpPr>
        <p:spPr bwMode="auto">
          <a:xfrm>
            <a:off x="527134" y="2170430"/>
            <a:ext cx="2971801" cy="4016375"/>
          </a:xfrm>
          <a:prstGeom prst="ellipse">
            <a:avLst/>
          </a:prstGeom>
          <a:solidFill>
            <a:schemeClr val="bg2"/>
          </a:solidFill>
          <a:ln w="57150">
            <a:solidFill>
              <a:srgbClr val="3366FF"/>
            </a:solidFill>
            <a:round/>
            <a:headEnd/>
            <a:tailEnd/>
          </a:ln>
        </p:spPr>
        <p:txBody>
          <a:bodyPr wrap="none" anchor="ctr"/>
          <a:lstStyle/>
          <a:p>
            <a:endParaRPr lang="en-US"/>
          </a:p>
        </p:txBody>
      </p:sp>
      <p:sp>
        <p:nvSpPr>
          <p:cNvPr id="2355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237045A-A3F1-4D3A-A3E2-67687FD55ECB}" type="slidenum">
              <a:rPr lang="en-US" sz="1200">
                <a:solidFill>
                  <a:srgbClr val="898989"/>
                </a:solidFill>
                <a:latin typeface="Calibri" pitchFamily="34" charset="0"/>
                <a:cs typeface="Arial" charset="0"/>
              </a:rPr>
              <a:pPr algn="r"/>
              <a:t>21</a:t>
            </a:fld>
            <a:endParaRPr lang="en-US" sz="1200">
              <a:solidFill>
                <a:srgbClr val="898989"/>
              </a:solidFill>
              <a:latin typeface="Calibri" pitchFamily="34" charset="0"/>
              <a:cs typeface="Arial" charset="0"/>
            </a:endParaRPr>
          </a:p>
        </p:txBody>
      </p:sp>
      <p:sp>
        <p:nvSpPr>
          <p:cNvPr id="23557" name="Text Box 6"/>
          <p:cNvSpPr txBox="1">
            <a:spLocks noChangeArrowheads="1"/>
          </p:cNvSpPr>
          <p:nvPr/>
        </p:nvSpPr>
        <p:spPr bwMode="auto">
          <a:xfrm>
            <a:off x="1965325" y="1636713"/>
            <a:ext cx="184150" cy="366712"/>
          </a:xfrm>
          <a:prstGeom prst="rect">
            <a:avLst/>
          </a:prstGeom>
          <a:noFill/>
          <a:ln w="9525">
            <a:noFill/>
            <a:miter lim="800000"/>
            <a:headEnd/>
            <a:tailEnd/>
          </a:ln>
        </p:spPr>
        <p:txBody>
          <a:bodyPr wrap="none">
            <a:spAutoFit/>
          </a:bodyPr>
          <a:lstStyle/>
          <a:p>
            <a:endParaRPr lang="en-US"/>
          </a:p>
        </p:txBody>
      </p:sp>
      <p:sp>
        <p:nvSpPr>
          <p:cNvPr id="23559" name="Text Box 8"/>
          <p:cNvSpPr txBox="1">
            <a:spLocks noChangeArrowheads="1"/>
          </p:cNvSpPr>
          <p:nvPr/>
        </p:nvSpPr>
        <p:spPr bwMode="auto">
          <a:xfrm>
            <a:off x="5585460" y="2417157"/>
            <a:ext cx="3276600" cy="3785652"/>
          </a:xfrm>
          <a:prstGeom prst="rect">
            <a:avLst/>
          </a:prstGeom>
          <a:noFill/>
          <a:ln w="9525">
            <a:noFill/>
            <a:miter lim="800000"/>
            <a:headEnd/>
            <a:tailEnd/>
          </a:ln>
        </p:spPr>
        <p:txBody>
          <a:bodyPr wrap="square">
            <a:spAutoFit/>
          </a:bodyPr>
          <a:lstStyle/>
          <a:p>
            <a:pPr algn="ctr">
              <a:buFontTx/>
              <a:buChar char="•"/>
            </a:pPr>
            <a:r>
              <a:rPr lang="en-US" sz="2000" b="1" dirty="0">
                <a:solidFill>
                  <a:schemeClr val="bg1"/>
                </a:solidFill>
                <a:latin typeface="Calibri" pitchFamily="34" charset="0"/>
              </a:rPr>
              <a:t>provide schooling and education</a:t>
            </a:r>
          </a:p>
          <a:p>
            <a:pPr algn="ctr">
              <a:buFontTx/>
              <a:buChar char="•"/>
            </a:pPr>
            <a:r>
              <a:rPr lang="en-US" sz="2000" b="1" dirty="0">
                <a:solidFill>
                  <a:schemeClr val="bg1"/>
                </a:solidFill>
                <a:latin typeface="Calibri" pitchFamily="34" charset="0"/>
              </a:rPr>
              <a:t>provide protection</a:t>
            </a:r>
          </a:p>
          <a:p>
            <a:pPr algn="ctr">
              <a:buFontTx/>
              <a:buChar char="•"/>
            </a:pPr>
            <a:r>
              <a:rPr lang="en-US" sz="2000" b="1" dirty="0">
                <a:solidFill>
                  <a:schemeClr val="bg1"/>
                </a:solidFill>
                <a:latin typeface="Calibri" pitchFamily="34" charset="0"/>
              </a:rPr>
              <a:t>provide safety</a:t>
            </a:r>
          </a:p>
          <a:p>
            <a:pPr algn="ctr">
              <a:buFontTx/>
              <a:buChar char="•"/>
            </a:pPr>
            <a:r>
              <a:rPr lang="en-US" sz="2000" b="1" dirty="0">
                <a:solidFill>
                  <a:schemeClr val="bg1"/>
                </a:solidFill>
                <a:latin typeface="Calibri" pitchFamily="34" charset="0"/>
              </a:rPr>
              <a:t>give a driver’s license</a:t>
            </a:r>
          </a:p>
          <a:p>
            <a:pPr algn="ctr">
              <a:buFontTx/>
              <a:buChar char="•"/>
            </a:pPr>
            <a:r>
              <a:rPr lang="en-US" sz="2000" b="1" dirty="0">
                <a:solidFill>
                  <a:schemeClr val="bg1"/>
                </a:solidFill>
                <a:latin typeface="Calibri" pitchFamily="34" charset="0"/>
              </a:rPr>
              <a:t>approve zoning </a:t>
            </a:r>
            <a:r>
              <a:rPr lang="en-US" sz="2000" b="1" dirty="0" smtClean="0">
                <a:solidFill>
                  <a:schemeClr val="bg1"/>
                </a:solidFill>
                <a:latin typeface="Calibri" pitchFamily="34" charset="0"/>
              </a:rPr>
              <a:t>&amp; land use</a:t>
            </a:r>
          </a:p>
          <a:p>
            <a:pPr algn="ct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conduct </a:t>
            </a:r>
            <a:r>
              <a:rPr lang="en-US" sz="2000" b="1" dirty="0" smtClean="0">
                <a:solidFill>
                  <a:schemeClr val="bg1"/>
                </a:solidFill>
                <a:latin typeface="Calibri" pitchFamily="34" charset="0"/>
              </a:rPr>
              <a:t>elections</a:t>
            </a:r>
          </a:p>
          <a:p>
            <a:pPr algn="ctr">
              <a:buFontTx/>
              <a:buChar char="•"/>
            </a:pPr>
            <a:r>
              <a:rPr lang="en-US" sz="2000" b="1" dirty="0" smtClean="0">
                <a:solidFill>
                  <a:schemeClr val="bg1"/>
                </a:solidFill>
                <a:latin typeface="Calibri" pitchFamily="34" charset="0"/>
              </a:rPr>
              <a:t>establish </a:t>
            </a:r>
            <a:r>
              <a:rPr lang="en-US" sz="2000" b="1" dirty="0">
                <a:solidFill>
                  <a:schemeClr val="bg1"/>
                </a:solidFill>
                <a:latin typeface="Calibri" pitchFamily="34" charset="0"/>
              </a:rPr>
              <a:t>local governments</a:t>
            </a:r>
          </a:p>
          <a:p>
            <a:pPr algn="ctr">
              <a:buFontTx/>
              <a:buChar char="•"/>
            </a:pPr>
            <a:r>
              <a:rPr lang="en-US" sz="2000" b="1" dirty="0" smtClean="0">
                <a:solidFill>
                  <a:schemeClr val="bg1"/>
                </a:solidFill>
                <a:latin typeface="Calibri" pitchFamily="34" charset="0"/>
              </a:rPr>
              <a:t>regulate </a:t>
            </a:r>
            <a:r>
              <a:rPr lang="en-US" sz="2000" b="1" dirty="0">
                <a:solidFill>
                  <a:schemeClr val="bg1"/>
                </a:solidFill>
                <a:latin typeface="Calibri" pitchFamily="34" charset="0"/>
              </a:rPr>
              <a:t>trade within a state</a:t>
            </a:r>
          </a:p>
          <a:p>
            <a:pPr algn="ctr">
              <a:buFontTx/>
              <a:buChar char="•"/>
            </a:pPr>
            <a:endParaRPr lang="en-US" sz="2000" b="1" dirty="0">
              <a:solidFill>
                <a:schemeClr val="bg1"/>
              </a:solidFill>
              <a:latin typeface="Calibri" pitchFamily="34" charset="0"/>
            </a:endParaRPr>
          </a:p>
        </p:txBody>
      </p:sp>
      <p:sp>
        <p:nvSpPr>
          <p:cNvPr id="23560" name="Text Box 9"/>
          <p:cNvSpPr txBox="1">
            <a:spLocks noChangeArrowheads="1"/>
          </p:cNvSpPr>
          <p:nvPr/>
        </p:nvSpPr>
        <p:spPr bwMode="auto">
          <a:xfrm>
            <a:off x="3429000" y="2819400"/>
            <a:ext cx="2286000" cy="3170099"/>
          </a:xfrm>
          <a:prstGeom prst="rect">
            <a:avLst/>
          </a:prstGeom>
          <a:noFill/>
          <a:ln w="9525">
            <a:noFill/>
            <a:miter lim="800000"/>
            <a:headEnd/>
            <a:tailEnd/>
          </a:ln>
        </p:spPr>
        <p:txBody>
          <a:bodyPr wrap="square">
            <a:spAutoFit/>
          </a:bodyPr>
          <a:lstStyle/>
          <a:p>
            <a:pPr algn="ctr">
              <a:buFontTx/>
              <a:buChar char="•"/>
            </a:pPr>
            <a:r>
              <a:rPr lang="en-US" sz="2000" b="1" dirty="0">
                <a:solidFill>
                  <a:schemeClr val="bg1"/>
                </a:solidFill>
                <a:latin typeface="Calibri" pitchFamily="34" charset="0"/>
              </a:rPr>
              <a:t>collect taxes</a:t>
            </a:r>
          </a:p>
          <a:p>
            <a:pPr algn="ctr">
              <a:buFontTx/>
              <a:buChar char="•"/>
            </a:pPr>
            <a:r>
              <a:rPr lang="en-US" sz="2000" b="1" dirty="0">
                <a:solidFill>
                  <a:schemeClr val="bg1"/>
                </a:solidFill>
                <a:latin typeface="Calibri" pitchFamily="34" charset="0"/>
              </a:rPr>
              <a:t>borrow money</a:t>
            </a:r>
          </a:p>
          <a:p>
            <a:pPr algn="ctr">
              <a:buFontTx/>
              <a:buChar char="•"/>
            </a:pPr>
            <a:r>
              <a:rPr lang="en-US" sz="2000" b="1" dirty="0" smtClean="0">
                <a:solidFill>
                  <a:schemeClr val="bg1"/>
                </a:solidFill>
                <a:latin typeface="Calibri" pitchFamily="34" charset="0"/>
              </a:rPr>
              <a:t>build </a:t>
            </a:r>
            <a:r>
              <a:rPr lang="en-US" sz="2000" b="1" dirty="0">
                <a:solidFill>
                  <a:schemeClr val="bg1"/>
                </a:solidFill>
                <a:latin typeface="Calibri" pitchFamily="34" charset="0"/>
              </a:rPr>
              <a:t>roads</a:t>
            </a:r>
          </a:p>
          <a:p>
            <a:pPr algn="ctr">
              <a:buFontTx/>
              <a:buChar char="•"/>
            </a:pPr>
            <a:r>
              <a:rPr lang="en-US" sz="2000" b="1" dirty="0">
                <a:solidFill>
                  <a:schemeClr val="bg1"/>
                </a:solidFill>
                <a:latin typeface="Calibri" pitchFamily="34" charset="0"/>
              </a:rPr>
              <a:t>establish courts</a:t>
            </a:r>
          </a:p>
          <a:p>
            <a:pPr algn="ctr">
              <a:buFontTx/>
              <a:buChar char="•"/>
            </a:pPr>
            <a:r>
              <a:rPr lang="en-US" sz="2000" b="1" dirty="0">
                <a:solidFill>
                  <a:schemeClr val="bg1"/>
                </a:solidFill>
                <a:latin typeface="Calibri" pitchFamily="34" charset="0"/>
              </a:rPr>
              <a:t>provide for the general </a:t>
            </a:r>
            <a:r>
              <a:rPr lang="en-US" sz="2000" b="1" dirty="0" smtClean="0">
                <a:solidFill>
                  <a:schemeClr val="bg1"/>
                </a:solidFill>
                <a:latin typeface="Calibri" pitchFamily="34" charset="0"/>
              </a:rPr>
              <a:t>welfare</a:t>
            </a: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charter </a:t>
            </a:r>
            <a:r>
              <a:rPr lang="en-US" sz="2000" b="1" dirty="0" smtClean="0">
                <a:solidFill>
                  <a:schemeClr val="bg1"/>
                </a:solidFill>
                <a:latin typeface="Calibri" pitchFamily="34" charset="0"/>
              </a:rPr>
              <a:t>banks and corporations</a:t>
            </a:r>
            <a:endParaRPr lang="en-US" sz="2000" b="1" dirty="0">
              <a:solidFill>
                <a:schemeClr val="bg1"/>
              </a:solidFill>
              <a:latin typeface="Calibri" pitchFamily="34" charset="0"/>
            </a:endParaRPr>
          </a:p>
          <a:p>
            <a:pPr algn="ctr">
              <a:buFontTx/>
              <a:buChar char="•"/>
            </a:pPr>
            <a:r>
              <a:rPr lang="en-US" sz="2000" b="1" dirty="0" smtClean="0">
                <a:solidFill>
                  <a:schemeClr val="bg1"/>
                </a:solidFill>
                <a:latin typeface="Calibri" pitchFamily="34" charset="0"/>
              </a:rPr>
              <a:t>make </a:t>
            </a:r>
            <a:r>
              <a:rPr lang="en-US" sz="2000" b="1" dirty="0">
                <a:solidFill>
                  <a:schemeClr val="bg1"/>
                </a:solidFill>
                <a:latin typeface="Calibri" pitchFamily="34" charset="0"/>
              </a:rPr>
              <a:t>and enforce </a:t>
            </a:r>
            <a:r>
              <a:rPr lang="en-US" sz="2000" b="1" dirty="0" smtClean="0">
                <a:solidFill>
                  <a:schemeClr val="bg1"/>
                </a:solidFill>
                <a:latin typeface="Calibri" pitchFamily="34" charset="0"/>
              </a:rPr>
              <a:t>laws</a:t>
            </a:r>
            <a:endParaRPr lang="en-US" sz="2000" b="1" dirty="0">
              <a:solidFill>
                <a:schemeClr val="bg1"/>
              </a:solidFill>
              <a:latin typeface="Calibri" pitchFamily="34" charset="0"/>
            </a:endParaRPr>
          </a:p>
        </p:txBody>
      </p:sp>
      <p:sp>
        <p:nvSpPr>
          <p:cNvPr id="23561" name="Text Box 10"/>
          <p:cNvSpPr txBox="1">
            <a:spLocks noChangeArrowheads="1"/>
          </p:cNvSpPr>
          <p:nvPr/>
        </p:nvSpPr>
        <p:spPr bwMode="auto">
          <a:xfrm>
            <a:off x="990600" y="1636713"/>
            <a:ext cx="7162800" cy="519112"/>
          </a:xfrm>
          <a:prstGeom prst="rect">
            <a:avLst/>
          </a:prstGeom>
          <a:noFill/>
          <a:ln w="9525">
            <a:noFill/>
            <a:miter lim="800000"/>
            <a:headEnd/>
            <a:tailEnd/>
          </a:ln>
        </p:spPr>
        <p:txBody>
          <a:bodyPr>
            <a:spAutoFit/>
          </a:bodyPr>
          <a:lstStyle/>
          <a:p>
            <a:r>
              <a:rPr lang="en-US" sz="2800" b="1" dirty="0">
                <a:solidFill>
                  <a:schemeClr val="bg2"/>
                </a:solidFill>
                <a:latin typeface="Calibri" pitchFamily="34" charset="0"/>
              </a:rPr>
              <a:t>              </a:t>
            </a:r>
            <a:r>
              <a:rPr lang="en-US" sz="2800" b="1" u="sng" dirty="0">
                <a:solidFill>
                  <a:schemeClr val="bg1"/>
                </a:solidFill>
                <a:latin typeface="Calibri" pitchFamily="34" charset="0"/>
              </a:rPr>
              <a:t>Federal</a:t>
            </a:r>
            <a:r>
              <a:rPr lang="en-US" sz="2800" b="1" dirty="0">
                <a:solidFill>
                  <a:schemeClr val="bg2"/>
                </a:solidFill>
                <a:latin typeface="Calibri" pitchFamily="34" charset="0"/>
              </a:rPr>
              <a:t>			      </a:t>
            </a:r>
            <a:r>
              <a:rPr lang="en-US" sz="2800" b="1" u="sng" dirty="0">
                <a:solidFill>
                  <a:schemeClr val="bg2"/>
                </a:solidFill>
                <a:latin typeface="Calibri" pitchFamily="34" charset="0"/>
              </a:rPr>
              <a:t>State </a:t>
            </a:r>
          </a:p>
        </p:txBody>
      </p:sp>
      <p:sp>
        <p:nvSpPr>
          <p:cNvPr id="23562" name="Text Box 11"/>
          <p:cNvSpPr txBox="1">
            <a:spLocks noChangeArrowheads="1"/>
          </p:cNvSpPr>
          <p:nvPr/>
        </p:nvSpPr>
        <p:spPr bwMode="auto">
          <a:xfrm>
            <a:off x="3886096" y="2163168"/>
            <a:ext cx="1359105" cy="523220"/>
          </a:xfrm>
          <a:prstGeom prst="rect">
            <a:avLst/>
          </a:prstGeom>
          <a:noFill/>
          <a:ln w="9525">
            <a:noFill/>
            <a:miter lim="800000"/>
            <a:headEnd/>
            <a:tailEnd/>
          </a:ln>
        </p:spPr>
        <p:txBody>
          <a:bodyPr wrap="square">
            <a:spAutoFit/>
          </a:bodyPr>
          <a:lstStyle/>
          <a:p>
            <a:pPr algn="ctr"/>
            <a:r>
              <a:rPr lang="en-US" sz="2800" b="1" u="sng" dirty="0" smtClean="0">
                <a:solidFill>
                  <a:schemeClr val="bg2"/>
                </a:solidFill>
                <a:latin typeface="Calibri" pitchFamily="34" charset="0"/>
              </a:rPr>
              <a:t>Shared</a:t>
            </a:r>
            <a:endParaRPr lang="en-US" sz="2800" b="1" u="sng" dirty="0">
              <a:solidFill>
                <a:schemeClr val="bg2"/>
              </a:solidFill>
              <a:latin typeface="Calibri" pitchFamily="34" charset="0"/>
            </a:endParaRPr>
          </a:p>
        </p:txBody>
      </p:sp>
      <p:sp>
        <p:nvSpPr>
          <p:cNvPr id="23558" name="Text Box 7"/>
          <p:cNvSpPr txBox="1">
            <a:spLocks noChangeArrowheads="1"/>
          </p:cNvSpPr>
          <p:nvPr/>
        </p:nvSpPr>
        <p:spPr bwMode="auto">
          <a:xfrm>
            <a:off x="575845" y="2417157"/>
            <a:ext cx="2874377" cy="3477875"/>
          </a:xfrm>
          <a:prstGeom prst="rect">
            <a:avLst/>
          </a:prstGeom>
          <a:noFill/>
          <a:ln w="9525">
            <a:noFill/>
            <a:miter lim="800000"/>
            <a:headEnd/>
            <a:tailEnd/>
          </a:ln>
        </p:spPr>
        <p:txBody>
          <a:bodyPr wrap="none">
            <a:spAutoFit/>
          </a:bodyPr>
          <a:lstStyle/>
          <a:p>
            <a:pPr algn="ctr">
              <a:buFontTx/>
              <a:buChar char="•"/>
            </a:pPr>
            <a:r>
              <a:rPr lang="en-US" sz="2000" b="1" dirty="0">
                <a:latin typeface="Calibri" pitchFamily="34" charset="0"/>
              </a:rPr>
              <a:t>print money</a:t>
            </a:r>
          </a:p>
          <a:p>
            <a:pPr algn="ctr">
              <a:buFontTx/>
              <a:buChar char="•"/>
            </a:pPr>
            <a:r>
              <a:rPr lang="en-US" sz="2000" b="1" dirty="0">
                <a:latin typeface="Calibri" pitchFamily="34" charset="0"/>
              </a:rPr>
              <a:t>declare war</a:t>
            </a:r>
          </a:p>
          <a:p>
            <a:pPr algn="ctr">
              <a:buFontTx/>
              <a:buChar char="•"/>
            </a:pPr>
            <a:r>
              <a:rPr lang="en-US" sz="2000" b="1" dirty="0">
                <a:latin typeface="Calibri" pitchFamily="34" charset="0"/>
              </a:rPr>
              <a:t>create an army</a:t>
            </a:r>
          </a:p>
          <a:p>
            <a:pPr algn="ctr">
              <a:buFontTx/>
              <a:buChar char="•"/>
            </a:pPr>
            <a:r>
              <a:rPr lang="en-US" sz="2000" b="1" dirty="0">
                <a:latin typeface="Calibri" pitchFamily="34" charset="0"/>
              </a:rPr>
              <a:t>make </a:t>
            </a:r>
            <a:r>
              <a:rPr lang="en-US" sz="2000" b="1" dirty="0" smtClean="0">
                <a:latin typeface="Calibri" pitchFamily="34" charset="0"/>
              </a:rPr>
              <a:t>treaties</a:t>
            </a:r>
          </a:p>
          <a:p>
            <a:pPr algn="ctr">
              <a:buFontTx/>
              <a:buChar char="•"/>
            </a:pPr>
            <a:endParaRPr lang="en-US" sz="2000" b="1" dirty="0">
              <a:latin typeface="Calibri" pitchFamily="34" charset="0"/>
            </a:endParaRPr>
          </a:p>
          <a:p>
            <a:pPr algn="ctr">
              <a:buFontTx/>
              <a:buChar char="•"/>
            </a:pPr>
            <a:r>
              <a:rPr lang="en-US" sz="2000" b="1" dirty="0">
                <a:latin typeface="Calibri" pitchFamily="34" charset="0"/>
              </a:rPr>
              <a:t>establish post </a:t>
            </a:r>
            <a:r>
              <a:rPr lang="en-US" sz="2000" b="1" dirty="0" smtClean="0">
                <a:latin typeface="Calibri" pitchFamily="34" charset="0"/>
              </a:rPr>
              <a:t>offices</a:t>
            </a:r>
            <a:endParaRPr lang="en-US" sz="2000" b="1" dirty="0">
              <a:latin typeface="Calibri" pitchFamily="34" charset="0"/>
            </a:endParaRPr>
          </a:p>
          <a:p>
            <a:pPr algn="ctr">
              <a:buFontTx/>
              <a:buChar char="•"/>
            </a:pPr>
            <a:r>
              <a:rPr lang="en-US" sz="2000" b="1" dirty="0">
                <a:latin typeface="Calibri" pitchFamily="34" charset="0"/>
              </a:rPr>
              <a:t>regulate trade between </a:t>
            </a:r>
          </a:p>
          <a:p>
            <a:pPr algn="ctr"/>
            <a:r>
              <a:rPr lang="en-US" sz="2000" b="1" dirty="0">
                <a:latin typeface="Calibri" pitchFamily="34" charset="0"/>
              </a:rPr>
              <a:t>states and countries</a:t>
            </a:r>
          </a:p>
          <a:p>
            <a:pPr algn="ctr">
              <a:buFontTx/>
              <a:buChar char="•"/>
            </a:pPr>
            <a:r>
              <a:rPr lang="en-US" sz="2000" b="1" dirty="0">
                <a:latin typeface="Calibri" pitchFamily="34" charset="0"/>
              </a:rPr>
              <a:t>establish rules for</a:t>
            </a:r>
          </a:p>
          <a:p>
            <a:pPr algn="ctr"/>
            <a:r>
              <a:rPr lang="en-US" sz="2000" b="1" dirty="0">
                <a:latin typeface="Calibri" pitchFamily="34" charset="0"/>
              </a:rPr>
              <a:t>naturalization</a:t>
            </a:r>
            <a:r>
              <a:rPr lang="en-US" sz="2000" dirty="0">
                <a:latin typeface="Calibri" pitchFamily="34" charset="0"/>
              </a:rPr>
              <a:t> </a:t>
            </a:r>
            <a:endParaRPr lang="en-US" sz="2000" b="1" dirty="0">
              <a:latin typeface="Calibri" pitchFamily="34" charset="0"/>
            </a:endParaRPr>
          </a:p>
          <a:p>
            <a:pPr algn="ctr">
              <a:buFontTx/>
              <a:buChar char="•"/>
            </a:pPr>
            <a:r>
              <a:rPr lang="en-US" sz="2000" b="1" dirty="0" smtClean="0">
                <a:latin typeface="Calibri" pitchFamily="34" charset="0"/>
              </a:rPr>
              <a:t>issue patents</a:t>
            </a:r>
            <a:endParaRPr lang="en-US" sz="2000" b="1" dirty="0">
              <a:latin typeface="Calibri" pitchFamily="34" charset="0"/>
            </a:endParaRPr>
          </a:p>
        </p:txBody>
      </p:sp>
      <p:sp>
        <p:nvSpPr>
          <p:cNvPr id="14" name="Text Box 6"/>
          <p:cNvSpPr txBox="1">
            <a:spLocks noChangeArrowheads="1"/>
          </p:cNvSpPr>
          <p:nvPr/>
        </p:nvSpPr>
        <p:spPr bwMode="auto">
          <a:xfrm>
            <a:off x="0" y="0"/>
            <a:ext cx="9144000" cy="1138773"/>
          </a:xfrm>
          <a:prstGeom prst="rect">
            <a:avLst/>
          </a:prstGeom>
          <a:gradFill>
            <a:gsLst>
              <a:gs pos="100000">
                <a:schemeClr val="accent1">
                  <a:tint val="44500"/>
                  <a:satMod val="160000"/>
                </a:schemeClr>
              </a:gs>
              <a:gs pos="100000">
                <a:schemeClr val="accent1">
                  <a:tint val="23500"/>
                  <a:satMod val="160000"/>
                </a:schemeClr>
              </a:gs>
            </a:gsLst>
            <a:lin ang="2700000" scaled="1"/>
          </a:gradFill>
          <a:ln w="9525">
            <a:noFill/>
            <a:miter lim="800000"/>
            <a:headEnd/>
            <a:tailEnd/>
          </a:ln>
        </p:spPr>
        <p:txBody>
          <a:bodyPr wrap="square">
            <a:spAutoFit/>
          </a:bodyPr>
          <a:lstStyle/>
          <a:p>
            <a:pPr algn="ctr"/>
            <a:r>
              <a:rPr lang="en-US" sz="4400" b="1" dirty="0" smtClean="0">
                <a:latin typeface="Calibri" pitchFamily="34" charset="0"/>
                <a:cs typeface="Arial" charset="0"/>
              </a:rPr>
              <a:t>A Federal System</a:t>
            </a:r>
          </a:p>
          <a:p>
            <a:pPr algn="ctr"/>
            <a:r>
              <a:rPr lang="en-US" sz="2400" b="1" dirty="0" smtClean="0">
                <a:latin typeface="Calibri" pitchFamily="34" charset="0"/>
                <a:cs typeface="Arial" charset="0"/>
              </a:rPr>
              <a:t>Separate and Shared Powers</a:t>
            </a:r>
            <a:endParaRPr lang="en-US" sz="2400" b="1" dirty="0">
              <a:latin typeface="Calibri" pitchFamily="34" charset="0"/>
              <a:cs typeface="Arial" charset="0"/>
            </a:endParaRPr>
          </a:p>
        </p:txBody>
      </p:sp>
    </p:spTree>
    <p:extLst>
      <p:ext uri="{BB962C8B-B14F-4D97-AF65-F5344CB8AC3E}">
        <p14:creationId xmlns:p14="http://schemas.microsoft.com/office/powerpoint/2010/main" val="1652366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Oval 7"/>
          <p:cNvSpPr>
            <a:spLocks noChangeArrowheads="1"/>
          </p:cNvSpPr>
          <p:nvPr/>
        </p:nvSpPr>
        <p:spPr bwMode="auto">
          <a:xfrm>
            <a:off x="304800" y="1295400"/>
            <a:ext cx="5410200" cy="5029200"/>
          </a:xfrm>
          <a:prstGeom prst="ellipse">
            <a:avLst/>
          </a:prstGeom>
          <a:noFill/>
          <a:ln w="57150">
            <a:solidFill>
              <a:schemeClr val="tx1"/>
            </a:solidFill>
            <a:round/>
            <a:headEnd/>
            <a:tailEnd/>
          </a:ln>
        </p:spPr>
        <p:txBody>
          <a:bodyPr wrap="none" anchor="ctr"/>
          <a:lstStyle/>
          <a:p>
            <a:endParaRPr lang="en-US"/>
          </a:p>
        </p:txBody>
      </p:sp>
      <p:sp>
        <p:nvSpPr>
          <p:cNvPr id="23556" name="Oval 7"/>
          <p:cNvSpPr>
            <a:spLocks noChangeArrowheads="1"/>
          </p:cNvSpPr>
          <p:nvPr/>
        </p:nvSpPr>
        <p:spPr bwMode="auto">
          <a:xfrm>
            <a:off x="3429000" y="1295400"/>
            <a:ext cx="5410200" cy="5029200"/>
          </a:xfrm>
          <a:prstGeom prst="ellipse">
            <a:avLst/>
          </a:prstGeom>
          <a:noFill/>
          <a:ln w="57150">
            <a:solidFill>
              <a:schemeClr val="tx1"/>
            </a:solidFill>
            <a:round/>
            <a:headEnd/>
            <a:tailEnd/>
          </a:ln>
        </p:spPr>
        <p:txBody>
          <a:bodyPr wrap="none" anchor="ctr"/>
          <a:lstStyle/>
          <a:p>
            <a:endParaRPr lang="en-US"/>
          </a:p>
        </p:txBody>
      </p:sp>
      <p:sp>
        <p:nvSpPr>
          <p:cNvPr id="14" name="Oval 7"/>
          <p:cNvSpPr>
            <a:spLocks noChangeArrowheads="1"/>
          </p:cNvSpPr>
          <p:nvPr/>
        </p:nvSpPr>
        <p:spPr bwMode="auto">
          <a:xfrm>
            <a:off x="5433060" y="2003425"/>
            <a:ext cx="3634740" cy="4199385"/>
          </a:xfrm>
          <a:prstGeom prst="ellipse">
            <a:avLst/>
          </a:prstGeom>
          <a:solidFill>
            <a:schemeClr val="bg2"/>
          </a:solidFill>
          <a:ln w="57150">
            <a:solidFill>
              <a:srgbClr val="3366FF"/>
            </a:solidFill>
            <a:round/>
            <a:headEnd/>
            <a:tailEnd/>
          </a:ln>
        </p:spPr>
        <p:txBody>
          <a:bodyPr wrap="none" anchor="ctr"/>
          <a:lstStyle/>
          <a:p>
            <a:endParaRPr lang="en-US" dirty="0"/>
          </a:p>
        </p:txBody>
      </p:sp>
      <p:sp>
        <p:nvSpPr>
          <p:cNvPr id="2355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237045A-A3F1-4D3A-A3E2-67687FD55ECB}" type="slidenum">
              <a:rPr lang="en-US" sz="1200">
                <a:solidFill>
                  <a:srgbClr val="898989"/>
                </a:solidFill>
                <a:latin typeface="Calibri" pitchFamily="34" charset="0"/>
                <a:cs typeface="Arial" charset="0"/>
              </a:rPr>
              <a:pPr algn="r"/>
              <a:t>22</a:t>
            </a:fld>
            <a:endParaRPr lang="en-US" sz="1200">
              <a:solidFill>
                <a:srgbClr val="898989"/>
              </a:solidFill>
              <a:latin typeface="Calibri" pitchFamily="34" charset="0"/>
              <a:cs typeface="Arial" charset="0"/>
            </a:endParaRPr>
          </a:p>
        </p:txBody>
      </p:sp>
      <p:sp>
        <p:nvSpPr>
          <p:cNvPr id="23557" name="Text Box 6"/>
          <p:cNvSpPr txBox="1">
            <a:spLocks noChangeArrowheads="1"/>
          </p:cNvSpPr>
          <p:nvPr/>
        </p:nvSpPr>
        <p:spPr bwMode="auto">
          <a:xfrm>
            <a:off x="1965325" y="1636713"/>
            <a:ext cx="184150" cy="366712"/>
          </a:xfrm>
          <a:prstGeom prst="rect">
            <a:avLst/>
          </a:prstGeom>
          <a:noFill/>
          <a:ln w="9525">
            <a:noFill/>
            <a:miter lim="800000"/>
            <a:headEnd/>
            <a:tailEnd/>
          </a:ln>
        </p:spPr>
        <p:txBody>
          <a:bodyPr wrap="none">
            <a:spAutoFit/>
          </a:bodyPr>
          <a:lstStyle/>
          <a:p>
            <a:endParaRPr lang="en-US"/>
          </a:p>
        </p:txBody>
      </p:sp>
      <p:sp>
        <p:nvSpPr>
          <p:cNvPr id="23559" name="Text Box 8"/>
          <p:cNvSpPr txBox="1">
            <a:spLocks noChangeArrowheads="1"/>
          </p:cNvSpPr>
          <p:nvPr/>
        </p:nvSpPr>
        <p:spPr bwMode="auto">
          <a:xfrm>
            <a:off x="5585460" y="2417157"/>
            <a:ext cx="3276600" cy="3785652"/>
          </a:xfrm>
          <a:prstGeom prst="rect">
            <a:avLst/>
          </a:prstGeom>
          <a:noFill/>
          <a:ln w="9525">
            <a:noFill/>
            <a:miter lim="800000"/>
            <a:headEnd/>
            <a:tailEnd/>
          </a:ln>
        </p:spPr>
        <p:txBody>
          <a:bodyPr wrap="square">
            <a:spAutoFit/>
          </a:bodyPr>
          <a:lstStyle/>
          <a:p>
            <a:pPr algn="ctr">
              <a:buFontTx/>
              <a:buChar char="•"/>
            </a:pPr>
            <a:r>
              <a:rPr lang="en-US" sz="2000" b="1" dirty="0">
                <a:latin typeface="Calibri" pitchFamily="34" charset="0"/>
              </a:rPr>
              <a:t>provide schooling and education</a:t>
            </a:r>
          </a:p>
          <a:p>
            <a:pPr algn="ctr">
              <a:buFontTx/>
              <a:buChar char="•"/>
            </a:pPr>
            <a:r>
              <a:rPr lang="en-US" sz="2000" b="1" dirty="0">
                <a:latin typeface="Calibri" pitchFamily="34" charset="0"/>
              </a:rPr>
              <a:t>provide protection</a:t>
            </a:r>
          </a:p>
          <a:p>
            <a:pPr algn="ctr">
              <a:buFontTx/>
              <a:buChar char="•"/>
            </a:pPr>
            <a:r>
              <a:rPr lang="en-US" sz="2000" b="1" dirty="0">
                <a:latin typeface="Calibri" pitchFamily="34" charset="0"/>
              </a:rPr>
              <a:t>provide safety</a:t>
            </a:r>
          </a:p>
          <a:p>
            <a:pPr algn="ctr">
              <a:buFontTx/>
              <a:buChar char="•"/>
            </a:pPr>
            <a:r>
              <a:rPr lang="en-US" sz="2000" b="1" dirty="0">
                <a:latin typeface="Calibri" pitchFamily="34" charset="0"/>
              </a:rPr>
              <a:t>give a driver’s license</a:t>
            </a:r>
          </a:p>
          <a:p>
            <a:pPr algn="ctr">
              <a:buFontTx/>
              <a:buChar char="•"/>
            </a:pPr>
            <a:r>
              <a:rPr lang="en-US" sz="2000" b="1" dirty="0">
                <a:latin typeface="Calibri" pitchFamily="34" charset="0"/>
              </a:rPr>
              <a:t>approve zoning </a:t>
            </a:r>
            <a:r>
              <a:rPr lang="en-US" sz="2000" b="1" dirty="0" smtClean="0">
                <a:latin typeface="Calibri" pitchFamily="34" charset="0"/>
              </a:rPr>
              <a:t>&amp; land use</a:t>
            </a:r>
          </a:p>
          <a:p>
            <a:pPr algn="ctr"/>
            <a:endParaRPr lang="en-US" sz="2000" b="1" dirty="0">
              <a:latin typeface="Calibri" pitchFamily="34" charset="0"/>
            </a:endParaRPr>
          </a:p>
          <a:p>
            <a:pPr algn="ctr">
              <a:buFontTx/>
              <a:buChar char="•"/>
            </a:pPr>
            <a:r>
              <a:rPr lang="en-US" sz="2000" b="1" dirty="0">
                <a:latin typeface="Calibri" pitchFamily="34" charset="0"/>
              </a:rPr>
              <a:t>conduct </a:t>
            </a:r>
            <a:r>
              <a:rPr lang="en-US" sz="2000" b="1" dirty="0" smtClean="0">
                <a:latin typeface="Calibri" pitchFamily="34" charset="0"/>
              </a:rPr>
              <a:t>elections</a:t>
            </a:r>
          </a:p>
          <a:p>
            <a:pPr algn="ctr">
              <a:buFontTx/>
              <a:buChar char="•"/>
            </a:pPr>
            <a:r>
              <a:rPr lang="en-US" sz="2000" b="1" dirty="0" smtClean="0">
                <a:latin typeface="Calibri" pitchFamily="34" charset="0"/>
              </a:rPr>
              <a:t>establish </a:t>
            </a:r>
            <a:r>
              <a:rPr lang="en-US" sz="2000" b="1" dirty="0">
                <a:latin typeface="Calibri" pitchFamily="34" charset="0"/>
              </a:rPr>
              <a:t>local governments</a:t>
            </a:r>
          </a:p>
          <a:p>
            <a:pPr algn="ctr">
              <a:buFontTx/>
              <a:buChar char="•"/>
            </a:pPr>
            <a:r>
              <a:rPr lang="en-US" sz="2000" b="1" dirty="0" smtClean="0">
                <a:latin typeface="Calibri" pitchFamily="34" charset="0"/>
              </a:rPr>
              <a:t>regulate </a:t>
            </a:r>
            <a:r>
              <a:rPr lang="en-US" sz="2000" b="1" dirty="0">
                <a:latin typeface="Calibri" pitchFamily="34" charset="0"/>
              </a:rPr>
              <a:t>trade within a state</a:t>
            </a:r>
          </a:p>
          <a:p>
            <a:pPr algn="ctr">
              <a:buFontTx/>
              <a:buChar char="•"/>
            </a:pPr>
            <a:endParaRPr lang="en-US" sz="2000" b="1" dirty="0">
              <a:latin typeface="Calibri" pitchFamily="34" charset="0"/>
            </a:endParaRPr>
          </a:p>
        </p:txBody>
      </p:sp>
      <p:sp>
        <p:nvSpPr>
          <p:cNvPr id="23560" name="Text Box 9"/>
          <p:cNvSpPr txBox="1">
            <a:spLocks noChangeArrowheads="1"/>
          </p:cNvSpPr>
          <p:nvPr/>
        </p:nvSpPr>
        <p:spPr bwMode="auto">
          <a:xfrm>
            <a:off x="3429000" y="2819400"/>
            <a:ext cx="2286000" cy="3170099"/>
          </a:xfrm>
          <a:prstGeom prst="rect">
            <a:avLst/>
          </a:prstGeom>
          <a:noFill/>
          <a:ln w="9525">
            <a:noFill/>
            <a:miter lim="800000"/>
            <a:headEnd/>
            <a:tailEnd/>
          </a:ln>
        </p:spPr>
        <p:txBody>
          <a:bodyPr wrap="square">
            <a:spAutoFit/>
          </a:bodyPr>
          <a:lstStyle/>
          <a:p>
            <a:pPr algn="ctr">
              <a:buFontTx/>
              <a:buChar char="•"/>
            </a:pPr>
            <a:r>
              <a:rPr lang="en-US" sz="2000" b="1" dirty="0">
                <a:solidFill>
                  <a:schemeClr val="bg1"/>
                </a:solidFill>
                <a:latin typeface="Calibri" pitchFamily="34" charset="0"/>
              </a:rPr>
              <a:t>collect taxes</a:t>
            </a:r>
          </a:p>
          <a:p>
            <a:pPr algn="ctr">
              <a:buFontTx/>
              <a:buChar char="•"/>
            </a:pPr>
            <a:r>
              <a:rPr lang="en-US" sz="2000" b="1" dirty="0">
                <a:solidFill>
                  <a:schemeClr val="bg1"/>
                </a:solidFill>
                <a:latin typeface="Calibri" pitchFamily="34" charset="0"/>
              </a:rPr>
              <a:t>borrow money</a:t>
            </a:r>
          </a:p>
          <a:p>
            <a:pPr algn="ctr">
              <a:buFontTx/>
              <a:buChar char="•"/>
            </a:pPr>
            <a:r>
              <a:rPr lang="en-US" sz="2000" b="1" dirty="0" smtClean="0">
                <a:solidFill>
                  <a:schemeClr val="bg1"/>
                </a:solidFill>
                <a:latin typeface="Calibri" pitchFamily="34" charset="0"/>
              </a:rPr>
              <a:t>build </a:t>
            </a:r>
            <a:r>
              <a:rPr lang="en-US" sz="2000" b="1" dirty="0">
                <a:solidFill>
                  <a:schemeClr val="bg1"/>
                </a:solidFill>
                <a:latin typeface="Calibri" pitchFamily="34" charset="0"/>
              </a:rPr>
              <a:t>roads</a:t>
            </a:r>
          </a:p>
          <a:p>
            <a:pPr algn="ctr">
              <a:buFontTx/>
              <a:buChar char="•"/>
            </a:pPr>
            <a:r>
              <a:rPr lang="en-US" sz="2000" b="1" dirty="0">
                <a:solidFill>
                  <a:schemeClr val="bg1"/>
                </a:solidFill>
                <a:latin typeface="Calibri" pitchFamily="34" charset="0"/>
              </a:rPr>
              <a:t>establish courts</a:t>
            </a:r>
          </a:p>
          <a:p>
            <a:pPr algn="ctr">
              <a:buFontTx/>
              <a:buChar char="•"/>
            </a:pPr>
            <a:r>
              <a:rPr lang="en-US" sz="2000" b="1" dirty="0">
                <a:solidFill>
                  <a:schemeClr val="bg1"/>
                </a:solidFill>
                <a:latin typeface="Calibri" pitchFamily="34" charset="0"/>
              </a:rPr>
              <a:t>provide for the general </a:t>
            </a:r>
            <a:r>
              <a:rPr lang="en-US" sz="2000" b="1" dirty="0" smtClean="0">
                <a:solidFill>
                  <a:schemeClr val="bg1"/>
                </a:solidFill>
                <a:latin typeface="Calibri" pitchFamily="34" charset="0"/>
              </a:rPr>
              <a:t>welfare</a:t>
            </a: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charter </a:t>
            </a:r>
            <a:r>
              <a:rPr lang="en-US" sz="2000" b="1" dirty="0" smtClean="0">
                <a:solidFill>
                  <a:schemeClr val="bg1"/>
                </a:solidFill>
                <a:latin typeface="Calibri" pitchFamily="34" charset="0"/>
              </a:rPr>
              <a:t>banks and corporations</a:t>
            </a:r>
            <a:endParaRPr lang="en-US" sz="2000" b="1" dirty="0">
              <a:solidFill>
                <a:schemeClr val="bg1"/>
              </a:solidFill>
              <a:latin typeface="Calibri" pitchFamily="34" charset="0"/>
            </a:endParaRPr>
          </a:p>
          <a:p>
            <a:pPr algn="ctr">
              <a:buFontTx/>
              <a:buChar char="•"/>
            </a:pPr>
            <a:r>
              <a:rPr lang="en-US" sz="2000" b="1" dirty="0" smtClean="0">
                <a:solidFill>
                  <a:schemeClr val="bg1"/>
                </a:solidFill>
                <a:latin typeface="Calibri" pitchFamily="34" charset="0"/>
              </a:rPr>
              <a:t>make </a:t>
            </a:r>
            <a:r>
              <a:rPr lang="en-US" sz="2000" b="1" dirty="0">
                <a:solidFill>
                  <a:schemeClr val="bg1"/>
                </a:solidFill>
                <a:latin typeface="Calibri" pitchFamily="34" charset="0"/>
              </a:rPr>
              <a:t>and enforce </a:t>
            </a:r>
            <a:r>
              <a:rPr lang="en-US" sz="2000" b="1" dirty="0" smtClean="0">
                <a:solidFill>
                  <a:schemeClr val="bg1"/>
                </a:solidFill>
                <a:latin typeface="Calibri" pitchFamily="34" charset="0"/>
              </a:rPr>
              <a:t>laws</a:t>
            </a:r>
            <a:endParaRPr lang="en-US" sz="2000" b="1" dirty="0">
              <a:solidFill>
                <a:schemeClr val="bg1"/>
              </a:solidFill>
              <a:latin typeface="Calibri" pitchFamily="34" charset="0"/>
            </a:endParaRPr>
          </a:p>
        </p:txBody>
      </p:sp>
      <p:sp>
        <p:nvSpPr>
          <p:cNvPr id="23561" name="Text Box 10"/>
          <p:cNvSpPr txBox="1">
            <a:spLocks noChangeArrowheads="1"/>
          </p:cNvSpPr>
          <p:nvPr/>
        </p:nvSpPr>
        <p:spPr bwMode="auto">
          <a:xfrm>
            <a:off x="990600" y="1636713"/>
            <a:ext cx="7162800" cy="519112"/>
          </a:xfrm>
          <a:prstGeom prst="rect">
            <a:avLst/>
          </a:prstGeom>
          <a:noFill/>
          <a:ln w="9525">
            <a:noFill/>
            <a:miter lim="800000"/>
            <a:headEnd/>
            <a:tailEnd/>
          </a:ln>
        </p:spPr>
        <p:txBody>
          <a:bodyPr>
            <a:spAutoFit/>
          </a:bodyPr>
          <a:lstStyle/>
          <a:p>
            <a:r>
              <a:rPr lang="en-US" sz="2800" b="1" dirty="0">
                <a:solidFill>
                  <a:schemeClr val="bg2"/>
                </a:solidFill>
                <a:latin typeface="Calibri" pitchFamily="34" charset="0"/>
              </a:rPr>
              <a:t>              </a:t>
            </a:r>
            <a:r>
              <a:rPr lang="en-US" sz="2800" b="1" u="sng" dirty="0">
                <a:solidFill>
                  <a:schemeClr val="bg1"/>
                </a:solidFill>
                <a:latin typeface="Calibri" pitchFamily="34" charset="0"/>
              </a:rPr>
              <a:t>Federal</a:t>
            </a:r>
            <a:r>
              <a:rPr lang="en-US" sz="2800" b="1" dirty="0">
                <a:solidFill>
                  <a:schemeClr val="bg2"/>
                </a:solidFill>
                <a:latin typeface="Calibri" pitchFamily="34" charset="0"/>
              </a:rPr>
              <a:t>			      </a:t>
            </a:r>
            <a:r>
              <a:rPr lang="en-US" sz="2800" b="1" u="sng" dirty="0">
                <a:solidFill>
                  <a:schemeClr val="bg2"/>
                </a:solidFill>
                <a:latin typeface="Calibri" pitchFamily="34" charset="0"/>
              </a:rPr>
              <a:t>State </a:t>
            </a:r>
          </a:p>
        </p:txBody>
      </p:sp>
      <p:sp>
        <p:nvSpPr>
          <p:cNvPr id="23562" name="Text Box 11"/>
          <p:cNvSpPr txBox="1">
            <a:spLocks noChangeArrowheads="1"/>
          </p:cNvSpPr>
          <p:nvPr/>
        </p:nvSpPr>
        <p:spPr bwMode="auto">
          <a:xfrm>
            <a:off x="3886096" y="2163168"/>
            <a:ext cx="1359105" cy="523220"/>
          </a:xfrm>
          <a:prstGeom prst="rect">
            <a:avLst/>
          </a:prstGeom>
          <a:noFill/>
          <a:ln w="9525">
            <a:noFill/>
            <a:miter lim="800000"/>
            <a:headEnd/>
            <a:tailEnd/>
          </a:ln>
        </p:spPr>
        <p:txBody>
          <a:bodyPr wrap="square">
            <a:spAutoFit/>
          </a:bodyPr>
          <a:lstStyle/>
          <a:p>
            <a:pPr algn="ctr"/>
            <a:r>
              <a:rPr lang="en-US" sz="2800" b="1" u="sng" dirty="0" smtClean="0">
                <a:solidFill>
                  <a:schemeClr val="bg2"/>
                </a:solidFill>
                <a:latin typeface="Calibri" pitchFamily="34" charset="0"/>
              </a:rPr>
              <a:t>Shared</a:t>
            </a:r>
            <a:endParaRPr lang="en-US" sz="2800" b="1" u="sng" dirty="0">
              <a:solidFill>
                <a:schemeClr val="bg2"/>
              </a:solidFill>
              <a:latin typeface="Calibri" pitchFamily="34" charset="0"/>
            </a:endParaRPr>
          </a:p>
        </p:txBody>
      </p:sp>
      <p:sp>
        <p:nvSpPr>
          <p:cNvPr id="23558" name="Text Box 7"/>
          <p:cNvSpPr txBox="1">
            <a:spLocks noChangeArrowheads="1"/>
          </p:cNvSpPr>
          <p:nvPr/>
        </p:nvSpPr>
        <p:spPr bwMode="auto">
          <a:xfrm>
            <a:off x="575845" y="2417157"/>
            <a:ext cx="2874377" cy="3477875"/>
          </a:xfrm>
          <a:prstGeom prst="rect">
            <a:avLst/>
          </a:prstGeom>
          <a:noFill/>
          <a:ln w="9525">
            <a:noFill/>
            <a:miter lim="800000"/>
            <a:headEnd/>
            <a:tailEnd/>
          </a:ln>
        </p:spPr>
        <p:txBody>
          <a:bodyPr wrap="none">
            <a:spAutoFit/>
          </a:bodyPr>
          <a:lstStyle/>
          <a:p>
            <a:pPr algn="ctr">
              <a:buFontTx/>
              <a:buChar char="•"/>
            </a:pPr>
            <a:r>
              <a:rPr lang="en-US" sz="2000" b="1" dirty="0">
                <a:solidFill>
                  <a:schemeClr val="bg1"/>
                </a:solidFill>
                <a:latin typeface="Calibri" pitchFamily="34" charset="0"/>
              </a:rPr>
              <a:t>print money</a:t>
            </a:r>
          </a:p>
          <a:p>
            <a:pPr algn="ctr">
              <a:buFontTx/>
              <a:buChar char="•"/>
            </a:pPr>
            <a:r>
              <a:rPr lang="en-US" sz="2000" b="1" dirty="0">
                <a:solidFill>
                  <a:schemeClr val="bg1"/>
                </a:solidFill>
                <a:latin typeface="Calibri" pitchFamily="34" charset="0"/>
              </a:rPr>
              <a:t>declare war</a:t>
            </a:r>
          </a:p>
          <a:p>
            <a:pPr algn="ctr">
              <a:buFontTx/>
              <a:buChar char="•"/>
            </a:pPr>
            <a:r>
              <a:rPr lang="en-US" sz="2000" b="1" dirty="0" smtClean="0">
                <a:solidFill>
                  <a:schemeClr val="bg1"/>
                </a:solidFill>
                <a:latin typeface="Calibri" pitchFamily="34" charset="0"/>
              </a:rPr>
              <a:t>create </a:t>
            </a:r>
            <a:r>
              <a:rPr lang="en-US" sz="2000" b="1" dirty="0">
                <a:solidFill>
                  <a:schemeClr val="bg1"/>
                </a:solidFill>
                <a:latin typeface="Calibri" pitchFamily="34" charset="0"/>
              </a:rPr>
              <a:t>an army</a:t>
            </a:r>
          </a:p>
          <a:p>
            <a:pPr algn="ctr">
              <a:buFontTx/>
              <a:buChar char="•"/>
            </a:pPr>
            <a:r>
              <a:rPr lang="en-US" sz="2000" b="1" dirty="0">
                <a:solidFill>
                  <a:schemeClr val="bg1"/>
                </a:solidFill>
                <a:latin typeface="Calibri" pitchFamily="34" charset="0"/>
              </a:rPr>
              <a:t>make </a:t>
            </a:r>
            <a:r>
              <a:rPr lang="en-US" sz="2000" b="1" dirty="0" smtClean="0">
                <a:solidFill>
                  <a:schemeClr val="bg1"/>
                </a:solidFill>
                <a:latin typeface="Calibri" pitchFamily="34" charset="0"/>
              </a:rPr>
              <a:t>treaties</a:t>
            </a:r>
          </a:p>
          <a:p>
            <a:pPr algn="ctr">
              <a:buFontTx/>
              <a:buChar char="•"/>
            </a:pP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establish post </a:t>
            </a:r>
            <a:r>
              <a:rPr lang="en-US" sz="2000" b="1" dirty="0" smtClean="0">
                <a:solidFill>
                  <a:schemeClr val="bg1"/>
                </a:solidFill>
                <a:latin typeface="Calibri" pitchFamily="34" charset="0"/>
              </a:rPr>
              <a:t>offices</a:t>
            </a: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regulate trade between </a:t>
            </a:r>
          </a:p>
          <a:p>
            <a:pPr algn="ctr"/>
            <a:r>
              <a:rPr lang="en-US" sz="2000" b="1" dirty="0">
                <a:solidFill>
                  <a:schemeClr val="bg1"/>
                </a:solidFill>
                <a:latin typeface="Calibri" pitchFamily="34" charset="0"/>
              </a:rPr>
              <a:t>states and countries</a:t>
            </a:r>
          </a:p>
          <a:p>
            <a:pPr algn="ctr">
              <a:buFontTx/>
              <a:buChar char="•"/>
            </a:pPr>
            <a:r>
              <a:rPr lang="en-US" sz="2000" b="1" dirty="0">
                <a:solidFill>
                  <a:schemeClr val="bg1"/>
                </a:solidFill>
                <a:latin typeface="Calibri" pitchFamily="34" charset="0"/>
              </a:rPr>
              <a:t>establish rules for</a:t>
            </a:r>
          </a:p>
          <a:p>
            <a:pPr algn="ctr"/>
            <a:r>
              <a:rPr lang="en-US" sz="2000" b="1" dirty="0">
                <a:solidFill>
                  <a:schemeClr val="bg1"/>
                </a:solidFill>
                <a:latin typeface="Calibri" pitchFamily="34" charset="0"/>
              </a:rPr>
              <a:t>naturalization</a:t>
            </a:r>
            <a:r>
              <a:rPr lang="en-US" sz="2000" dirty="0">
                <a:solidFill>
                  <a:schemeClr val="bg1"/>
                </a:solidFill>
                <a:latin typeface="Calibri" pitchFamily="34" charset="0"/>
              </a:rPr>
              <a:t> </a:t>
            </a:r>
            <a:endParaRPr lang="en-US" sz="2000" b="1" dirty="0">
              <a:solidFill>
                <a:schemeClr val="bg1"/>
              </a:solidFill>
              <a:latin typeface="Calibri" pitchFamily="34" charset="0"/>
            </a:endParaRPr>
          </a:p>
          <a:p>
            <a:pPr algn="ctr">
              <a:buFontTx/>
              <a:buChar char="•"/>
            </a:pPr>
            <a:r>
              <a:rPr lang="en-US" sz="2000" b="1" dirty="0" smtClean="0">
                <a:solidFill>
                  <a:schemeClr val="bg1"/>
                </a:solidFill>
                <a:latin typeface="Calibri" pitchFamily="34" charset="0"/>
              </a:rPr>
              <a:t>issue patents</a:t>
            </a:r>
            <a:endParaRPr lang="en-US" sz="2000" b="1" dirty="0">
              <a:solidFill>
                <a:schemeClr val="bg1"/>
              </a:solidFill>
              <a:latin typeface="Calibri" pitchFamily="34" charset="0"/>
            </a:endParaRPr>
          </a:p>
        </p:txBody>
      </p:sp>
      <p:sp>
        <p:nvSpPr>
          <p:cNvPr id="13" name="Text Box 6"/>
          <p:cNvSpPr txBox="1">
            <a:spLocks noChangeArrowheads="1"/>
          </p:cNvSpPr>
          <p:nvPr/>
        </p:nvSpPr>
        <p:spPr bwMode="auto">
          <a:xfrm>
            <a:off x="0" y="0"/>
            <a:ext cx="9144000" cy="1138773"/>
          </a:xfrm>
          <a:prstGeom prst="rect">
            <a:avLst/>
          </a:prstGeom>
          <a:gradFill>
            <a:gsLst>
              <a:gs pos="100000">
                <a:schemeClr val="accent1">
                  <a:tint val="44500"/>
                  <a:satMod val="160000"/>
                </a:schemeClr>
              </a:gs>
              <a:gs pos="100000">
                <a:schemeClr val="accent1">
                  <a:tint val="23500"/>
                  <a:satMod val="160000"/>
                </a:schemeClr>
              </a:gs>
            </a:gsLst>
            <a:lin ang="2700000" scaled="1"/>
          </a:gradFill>
          <a:ln w="9525">
            <a:noFill/>
            <a:miter lim="800000"/>
            <a:headEnd/>
            <a:tailEnd/>
          </a:ln>
        </p:spPr>
        <p:txBody>
          <a:bodyPr wrap="square">
            <a:spAutoFit/>
          </a:bodyPr>
          <a:lstStyle/>
          <a:p>
            <a:pPr algn="ctr"/>
            <a:r>
              <a:rPr lang="en-US" sz="4400" b="1" dirty="0" smtClean="0">
                <a:latin typeface="Calibri" pitchFamily="34" charset="0"/>
                <a:cs typeface="Arial" charset="0"/>
              </a:rPr>
              <a:t>A Federal System</a:t>
            </a:r>
          </a:p>
          <a:p>
            <a:pPr algn="ctr"/>
            <a:r>
              <a:rPr lang="en-US" sz="2400" b="1" dirty="0" smtClean="0">
                <a:latin typeface="Calibri" pitchFamily="34" charset="0"/>
                <a:cs typeface="Arial" charset="0"/>
              </a:rPr>
              <a:t>Separate and Shared Powers</a:t>
            </a:r>
            <a:endParaRPr lang="en-US" sz="2400" b="1" dirty="0">
              <a:latin typeface="Calibri" pitchFamily="34" charset="0"/>
              <a:cs typeface="Arial" charset="0"/>
            </a:endParaRPr>
          </a:p>
        </p:txBody>
      </p:sp>
    </p:spTree>
    <p:extLst>
      <p:ext uri="{BB962C8B-B14F-4D97-AF65-F5344CB8AC3E}">
        <p14:creationId xmlns:p14="http://schemas.microsoft.com/office/powerpoint/2010/main" val="2877232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56322"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56323"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56324"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FCCBC0D-9540-44D4-946D-31596C92A1C9}" type="slidenum">
              <a:rPr lang="en-US" sz="1200">
                <a:solidFill>
                  <a:srgbClr val="898989"/>
                </a:solidFill>
                <a:latin typeface="Calibri" pitchFamily="34" charset="0"/>
                <a:cs typeface="Arial" charset="0"/>
              </a:rPr>
              <a:pPr algn="r"/>
              <a:t>23</a:t>
            </a:fld>
            <a:endParaRPr lang="en-US" sz="1200">
              <a:solidFill>
                <a:srgbClr val="898989"/>
              </a:solidFill>
              <a:latin typeface="Calibri" pitchFamily="34" charset="0"/>
              <a:cs typeface="Arial" charset="0"/>
            </a:endParaRPr>
          </a:p>
        </p:txBody>
      </p:sp>
      <p:pic>
        <p:nvPicPr>
          <p:cNvPr id="56325" name="Picture 6" descr="41"/>
          <p:cNvPicPr>
            <a:picLocks noChangeArrowheads="1"/>
          </p:cNvPicPr>
          <p:nvPr/>
        </p:nvPicPr>
        <p:blipFill>
          <a:blip r:embed="rId6" cstate="print"/>
          <a:srcRect/>
          <a:stretch>
            <a:fillRect/>
          </a:stretch>
        </p:blipFill>
        <p:spPr bwMode="auto">
          <a:xfrm>
            <a:off x="533400" y="1004888"/>
            <a:ext cx="8126413"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837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Question </a:t>
            </a:r>
            <a:r>
              <a:rPr lang="en-US" b="1" dirty="0" smtClean="0">
                <a:latin typeface="Calibri" pitchFamily="34" charset="0"/>
              </a:rPr>
              <a:t>#41</a:t>
            </a:r>
            <a:endParaRPr lang="en-US" b="1" dirty="0">
              <a:latin typeface="Calibri" pitchFamily="34" charset="0"/>
            </a:endParaRPr>
          </a:p>
        </p:txBody>
      </p:sp>
      <p:sp>
        <p:nvSpPr>
          <p:cNvPr id="5837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009E3EA-D91F-4E34-8045-8186A8D85957}" type="slidenum">
              <a:rPr lang="en-US" sz="1200">
                <a:solidFill>
                  <a:srgbClr val="898989"/>
                </a:solidFill>
                <a:latin typeface="Calibri" pitchFamily="34" charset="0"/>
              </a:rPr>
              <a:pPr algn="r"/>
              <a:t>24</a:t>
            </a:fld>
            <a:endParaRPr lang="en-US" sz="1200">
              <a:solidFill>
                <a:srgbClr val="898989"/>
              </a:solidFill>
              <a:latin typeface="Calibri" pitchFamily="34" charset="0"/>
            </a:endParaRPr>
          </a:p>
        </p:txBody>
      </p:sp>
      <p:pic>
        <p:nvPicPr>
          <p:cNvPr id="58372" name="Picture 5" descr="41a"/>
          <p:cNvPicPr>
            <a:picLocks noChangeArrowheads="1"/>
          </p:cNvPicPr>
          <p:nvPr/>
        </p:nvPicPr>
        <p:blipFill>
          <a:blip r:embed="rId4" cstate="print"/>
          <a:srcRect/>
          <a:stretch>
            <a:fillRect/>
          </a:stretch>
        </p:blipFill>
        <p:spPr bwMode="auto">
          <a:xfrm>
            <a:off x="528638" y="1004888"/>
            <a:ext cx="8126412" cy="4954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560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0E6BF33-05EE-4FA0-8F2B-F105F51B7368}" type="slidenum">
              <a:rPr lang="en-US" sz="1200">
                <a:solidFill>
                  <a:srgbClr val="898989"/>
                </a:solidFill>
                <a:latin typeface="Calibri" pitchFamily="34" charset="0"/>
                <a:cs typeface="Arial" charset="0"/>
              </a:rPr>
              <a:pPr algn="r"/>
              <a:t>25</a:t>
            </a:fld>
            <a:endParaRPr lang="en-US" sz="1200">
              <a:solidFill>
                <a:srgbClr val="898989"/>
              </a:solidFill>
              <a:latin typeface="Calibri" pitchFamily="34" charset="0"/>
              <a:cs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765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Question </a:t>
            </a:r>
            <a:r>
              <a:rPr lang="en-US" b="1" dirty="0" smtClean="0">
                <a:latin typeface="Calibri" pitchFamily="34" charset="0"/>
              </a:rPr>
              <a:t>#42</a:t>
            </a:r>
            <a:endParaRPr lang="en-US" b="1" dirty="0">
              <a:latin typeface="Calibri" pitchFamily="34" charset="0"/>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77E08FE-345A-4536-A109-12BA533A192B}" type="slidenum">
              <a:rPr lang="en-US" sz="1200">
                <a:solidFill>
                  <a:schemeClr val="tx1">
                    <a:tint val="75000"/>
                  </a:schemeClr>
                </a:solidFill>
                <a:latin typeface="+mn-lt"/>
              </a:rPr>
              <a:pPr algn="r" fontAlgn="auto">
                <a:spcBef>
                  <a:spcPts val="0"/>
                </a:spcBef>
                <a:spcAft>
                  <a:spcPts val="0"/>
                </a:spcAft>
                <a:defRPr/>
              </a:pPr>
              <a:t>26</a:t>
            </a:fld>
            <a:endParaRPr lang="en-US" sz="1200">
              <a:solidFill>
                <a:schemeClr val="tx1">
                  <a:tint val="75000"/>
                </a:schemeClr>
              </a:solidFill>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67DDA7E4-008D-46F5-B467-D8270C752380}" type="slidenum">
              <a:rPr lang="en-US"/>
              <a:pPr>
                <a:defRPr/>
              </a:pPr>
              <a:t>27</a:t>
            </a:fld>
            <a:endParaRPr lang="en-US"/>
          </a:p>
        </p:txBody>
      </p:sp>
      <p:pic>
        <p:nvPicPr>
          <p:cNvPr id="60420" name="Picture 7" descr="448px-James_Madison,_by_Charles_Willson_Peale,_1783"/>
          <p:cNvPicPr>
            <a:picLocks noChangeAspect="1" noChangeArrowheads="1"/>
          </p:cNvPicPr>
          <p:nvPr/>
        </p:nvPicPr>
        <p:blipFill>
          <a:blip r:embed="rId3" cstate="print"/>
          <a:srcRect/>
          <a:stretch>
            <a:fillRect/>
          </a:stretch>
        </p:blipFill>
        <p:spPr bwMode="auto">
          <a:xfrm>
            <a:off x="228600" y="1676400"/>
            <a:ext cx="3108325" cy="4154488"/>
          </a:xfrm>
          <a:prstGeom prst="rect">
            <a:avLst/>
          </a:prstGeom>
          <a:noFill/>
          <a:ln w="9525">
            <a:noFill/>
            <a:miter lim="800000"/>
            <a:headEnd/>
            <a:tailEnd/>
          </a:ln>
        </p:spPr>
      </p:pic>
      <p:sp>
        <p:nvSpPr>
          <p:cNvPr id="9" name="Text Box 4"/>
          <p:cNvSpPr txBox="1">
            <a:spLocks noChangeArrowheads="1"/>
          </p:cNvSpPr>
          <p:nvPr/>
        </p:nvSpPr>
        <p:spPr bwMode="auto">
          <a:xfrm>
            <a:off x="304800" y="152399"/>
            <a:ext cx="8534400" cy="1138773"/>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000" b="1" dirty="0"/>
              <a:t>James Madison - Federalist</a:t>
            </a:r>
            <a:r>
              <a:rPr lang="en-US" sz="5400" b="1" dirty="0"/>
              <a:t/>
            </a:r>
            <a:br>
              <a:rPr lang="en-US" sz="5400" b="1" dirty="0"/>
            </a:br>
            <a:r>
              <a:rPr lang="en-US" sz="2800" b="1" dirty="0"/>
              <a:t>A United Nation Requires a Strong Government</a:t>
            </a:r>
            <a:endParaRPr lang="en-US" b="1" dirty="0">
              <a:latin typeface="Calibri" pitchFamily="34" charset="0"/>
            </a:endParaRPr>
          </a:p>
        </p:txBody>
      </p:sp>
      <p:pic>
        <p:nvPicPr>
          <p:cNvPr id="6" name="Picture 2" descr="http://mansfield.edu/student-affairs/media/images/Washington-DC.jpg"/>
          <p:cNvPicPr>
            <a:picLocks noGrp="1" noChangeAspect="1" noChangeArrowheads="1"/>
          </p:cNvPicPr>
          <p:nvPr>
            <p:ph sz="half" idx="4294967295"/>
          </p:nvPr>
        </p:nvPicPr>
        <p:blipFill>
          <a:blip r:embed="rId4" cstate="print"/>
          <a:srcRect l="4620" r="3360"/>
          <a:stretch>
            <a:fillRect/>
          </a:stretch>
        </p:blipFill>
        <p:spPr>
          <a:xfrm>
            <a:off x="3657600" y="1732216"/>
            <a:ext cx="5229225" cy="3919538"/>
          </a:xfrm>
        </p:spPr>
      </p:pic>
    </p:spTree>
    <p:extLst>
      <p:ext uri="{BB962C8B-B14F-4D97-AF65-F5344CB8AC3E}">
        <p14:creationId xmlns:p14="http://schemas.microsoft.com/office/powerpoint/2010/main" val="9465616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2"/>
          <p:cNvSpPr txBox="1">
            <a:spLocks noChangeArrowheads="1"/>
          </p:cNvSpPr>
          <p:nvPr/>
        </p:nvSpPr>
        <p:spPr bwMode="auto">
          <a:xfrm rot="-167524">
            <a:off x="2352675" y="5715000"/>
            <a:ext cx="184150" cy="584200"/>
          </a:xfrm>
          <a:prstGeom prst="rect">
            <a:avLst/>
          </a:prstGeom>
          <a:noFill/>
          <a:ln w="9525">
            <a:noFill/>
            <a:miter lim="800000"/>
            <a:headEnd/>
            <a:tailEnd/>
          </a:ln>
        </p:spPr>
        <p:txBody>
          <a:bodyPr wrap="none">
            <a:spAutoFit/>
          </a:bodyPr>
          <a:lstStyle/>
          <a:p>
            <a:endParaRPr lang="en-US" sz="3200">
              <a:latin typeface="Calibri" pitchFamily="34" charset="0"/>
            </a:endParaRPr>
          </a:p>
        </p:txBody>
      </p:sp>
      <p:sp>
        <p:nvSpPr>
          <p:cNvPr id="62466" name="TextBox 3"/>
          <p:cNvSpPr txBox="1">
            <a:spLocks noChangeArrowheads="1"/>
          </p:cNvSpPr>
          <p:nvPr/>
        </p:nvSpPr>
        <p:spPr bwMode="auto">
          <a:xfrm rot="10800000">
            <a:off x="6665913" y="5334000"/>
            <a:ext cx="184150" cy="584200"/>
          </a:xfrm>
          <a:prstGeom prst="rect">
            <a:avLst/>
          </a:prstGeom>
          <a:noFill/>
          <a:ln w="9525">
            <a:noFill/>
            <a:miter lim="800000"/>
            <a:headEnd/>
            <a:tailEnd/>
          </a:ln>
        </p:spPr>
        <p:txBody>
          <a:bodyPr wrap="none">
            <a:spAutoFit/>
          </a:bodyPr>
          <a:lstStyle/>
          <a:p>
            <a:endParaRPr lang="en-US" sz="3200">
              <a:latin typeface="Calibri" pitchFamily="34" charset="0"/>
            </a:endParaRPr>
          </a:p>
        </p:txBody>
      </p:sp>
      <p:sp>
        <p:nvSpPr>
          <p:cNvPr id="62467" name="TextBox 5"/>
          <p:cNvSpPr txBox="1">
            <a:spLocks noChangeArrowheads="1"/>
          </p:cNvSpPr>
          <p:nvPr/>
        </p:nvSpPr>
        <p:spPr bwMode="auto">
          <a:xfrm>
            <a:off x="2667000" y="5715000"/>
            <a:ext cx="184150" cy="701675"/>
          </a:xfrm>
          <a:prstGeom prst="rect">
            <a:avLst/>
          </a:prstGeom>
          <a:noFill/>
          <a:ln w="9525">
            <a:noFill/>
            <a:miter lim="800000"/>
            <a:headEnd/>
            <a:tailEnd/>
          </a:ln>
        </p:spPr>
        <p:txBody>
          <a:bodyPr wrap="none">
            <a:spAutoFit/>
          </a:bodyPr>
          <a:lstStyle/>
          <a:p>
            <a:endParaRPr lang="en-US" sz="4000" b="1">
              <a:latin typeface="Calibri" pitchFamily="34" charset="0"/>
            </a:endParaRPr>
          </a:p>
        </p:txBody>
      </p:sp>
      <p:sp>
        <p:nvSpPr>
          <p:cNvPr id="8" name="Slide Number Placeholder 7"/>
          <p:cNvSpPr>
            <a:spLocks noGrp="1"/>
          </p:cNvSpPr>
          <p:nvPr>
            <p:ph type="sldNum" sz="quarter" idx="12"/>
          </p:nvPr>
        </p:nvSpPr>
        <p:spPr/>
        <p:txBody>
          <a:bodyPr/>
          <a:lstStyle/>
          <a:p>
            <a:pPr>
              <a:defRPr/>
            </a:pPr>
            <a:fld id="{69D30D95-5F2D-4A83-B0D5-612E29C8A959}" type="slidenum">
              <a:rPr lang="en-US"/>
              <a:pPr>
                <a:defRPr/>
              </a:pPr>
              <a:t>28</a:t>
            </a:fld>
            <a:endParaRPr lang="en-US"/>
          </a:p>
        </p:txBody>
      </p:sp>
      <p:pic>
        <p:nvPicPr>
          <p:cNvPr id="62470" name="Picture 9" descr="503px-Thomas_Jefferson_by_Rembrandt_Peale,_1800-cropped"/>
          <p:cNvPicPr>
            <a:picLocks noChangeAspect="1" noChangeArrowheads="1"/>
          </p:cNvPicPr>
          <p:nvPr/>
        </p:nvPicPr>
        <p:blipFill>
          <a:blip r:embed="rId3" cstate="print"/>
          <a:srcRect/>
          <a:stretch>
            <a:fillRect/>
          </a:stretch>
        </p:blipFill>
        <p:spPr bwMode="auto">
          <a:xfrm>
            <a:off x="243372" y="1455737"/>
            <a:ext cx="4251325" cy="4551363"/>
          </a:xfrm>
          <a:prstGeom prst="rect">
            <a:avLst/>
          </a:prstGeom>
          <a:noFill/>
          <a:ln w="9525">
            <a:noFill/>
            <a:miter lim="800000"/>
            <a:headEnd/>
            <a:tailEnd/>
          </a:ln>
        </p:spPr>
      </p:pic>
      <p:sp>
        <p:nvSpPr>
          <p:cNvPr id="9" name="Text Box 4"/>
          <p:cNvSpPr txBox="1">
            <a:spLocks noChangeArrowheads="1"/>
          </p:cNvSpPr>
          <p:nvPr/>
        </p:nvSpPr>
        <p:spPr bwMode="auto">
          <a:xfrm>
            <a:off x="152400" y="152399"/>
            <a:ext cx="8839200" cy="1138773"/>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000" b="1" dirty="0" smtClean="0"/>
              <a:t>Thomas Jefferson - Anti-Federalist</a:t>
            </a:r>
            <a:r>
              <a:rPr lang="en-US" sz="5400" b="1" dirty="0"/>
              <a:t/>
            </a:r>
            <a:br>
              <a:rPr lang="en-US" sz="5400" b="1" dirty="0"/>
            </a:br>
            <a:r>
              <a:rPr lang="en-US" sz="2800" b="1" dirty="0" smtClean="0"/>
              <a:t>Limited Government; Guaranteed “Natural Rights”</a:t>
            </a:r>
            <a:endParaRPr lang="en-US" b="1" dirty="0">
              <a:latin typeface="Calibri" pitchFamily="34" charset="0"/>
            </a:endParaRPr>
          </a:p>
        </p:txBody>
      </p:sp>
      <p:pic>
        <p:nvPicPr>
          <p:cNvPr id="10" name="Picture 9" descr="Bill-of-Rights"/>
          <p:cNvPicPr>
            <a:picLocks noChangeAspect="1" noChangeArrowheads="1"/>
          </p:cNvPicPr>
          <p:nvPr/>
        </p:nvPicPr>
        <p:blipFill>
          <a:blip r:embed="rId4" cstate="print"/>
          <a:srcRect/>
          <a:stretch>
            <a:fillRect/>
          </a:stretch>
        </p:blipFill>
        <p:spPr bwMode="auto">
          <a:xfrm>
            <a:off x="4662487" y="1447800"/>
            <a:ext cx="4191000" cy="5091112"/>
          </a:xfrm>
          <a:prstGeom prst="rect">
            <a:avLst/>
          </a:prstGeom>
          <a:noFill/>
          <a:ln w="9525">
            <a:noFill/>
            <a:miter lim="800000"/>
            <a:headEnd/>
            <a:tailEnd/>
          </a:ln>
        </p:spPr>
      </p:pic>
    </p:spTree>
    <p:extLst>
      <p:ext uri="{BB962C8B-B14F-4D97-AF65-F5344CB8AC3E}">
        <p14:creationId xmlns:p14="http://schemas.microsoft.com/office/powerpoint/2010/main" val="40005723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8" descr="Federalist &amp; 3"/>
          <p:cNvPicPr>
            <a:picLocks noChangeAspect="1" noChangeArrowheads="1"/>
          </p:cNvPicPr>
          <p:nvPr/>
        </p:nvPicPr>
        <p:blipFill>
          <a:blip r:embed="rId3" cstate="print"/>
          <a:srcRect/>
          <a:stretch>
            <a:fillRect/>
          </a:stretch>
        </p:blipFill>
        <p:spPr bwMode="auto">
          <a:xfrm>
            <a:off x="1904999" y="919316"/>
            <a:ext cx="5791201" cy="5708142"/>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E9352AED-A00C-4347-B438-97B1F748DD41}" type="slidenum">
              <a:rPr lang="en-US"/>
              <a:pPr>
                <a:defRPr/>
              </a:pPr>
              <a:t>29</a:t>
            </a:fld>
            <a:endParaRPr lang="en-US"/>
          </a:p>
        </p:txBody>
      </p:sp>
      <p:sp>
        <p:nvSpPr>
          <p:cNvPr id="7" name="TextBox 6"/>
          <p:cNvSpPr txBox="1"/>
          <p:nvPr/>
        </p:nvSpPr>
        <p:spPr>
          <a:xfrm>
            <a:off x="1904999" y="192089"/>
            <a:ext cx="5791201"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i="1" dirty="0" smtClean="0">
                <a:latin typeface="+mn-lt"/>
              </a:rPr>
              <a:t>The Federalist Papers</a:t>
            </a:r>
            <a:endParaRPr lang="en-US" sz="4400" b="1" i="1" dirty="0">
              <a:latin typeface="+mn-lt"/>
            </a:endParaRPr>
          </a:p>
        </p:txBody>
      </p:sp>
    </p:spTree>
    <p:extLst>
      <p:ext uri="{BB962C8B-B14F-4D97-AF65-F5344CB8AC3E}">
        <p14:creationId xmlns:p14="http://schemas.microsoft.com/office/powerpoint/2010/main" val="3728541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7DFE0E7-9D44-4B2F-AFEE-543DCEEF0E00}" type="slidenum">
              <a:rPr lang="en-US" smtClean="0"/>
              <a:pPr>
                <a:defRPr/>
              </a:pPr>
              <a:t>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75386"/>
            <a:ext cx="4216400" cy="5384800"/>
          </a:xfrm>
          <a:prstGeom prst="rect">
            <a:avLst/>
          </a:prstGeom>
        </p:spPr>
      </p:pic>
      <p:sp>
        <p:nvSpPr>
          <p:cNvPr id="7" name="TextBox 6"/>
          <p:cNvSpPr txBox="1"/>
          <p:nvPr/>
        </p:nvSpPr>
        <p:spPr>
          <a:xfrm>
            <a:off x="457201" y="304800"/>
            <a:ext cx="82296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latin typeface="+mn-lt"/>
              </a:rPr>
              <a:t>Benjamin Franklin</a:t>
            </a:r>
            <a:endParaRPr lang="en-US" sz="4400" b="1" dirty="0">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0" y="1075386"/>
            <a:ext cx="3810001" cy="5393386"/>
          </a:xfrm>
          <a:prstGeom prst="rect">
            <a:avLst/>
          </a:prstGeom>
        </p:spPr>
      </p:pic>
    </p:spTree>
    <p:extLst>
      <p:ext uri="{BB962C8B-B14F-4D97-AF65-F5344CB8AC3E}">
        <p14:creationId xmlns:p14="http://schemas.microsoft.com/office/powerpoint/2010/main" val="8826155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0696233-5615-4A2E-99F0-420898C55C9E}" type="slidenum">
              <a:rPr lang="en-US" sz="1200">
                <a:solidFill>
                  <a:schemeClr val="tx1">
                    <a:tint val="75000"/>
                  </a:schemeClr>
                </a:solidFill>
                <a:latin typeface="+mn-lt"/>
              </a:rPr>
              <a:pPr algn="r" fontAlgn="auto">
                <a:spcBef>
                  <a:spcPts val="0"/>
                </a:spcBef>
                <a:spcAft>
                  <a:spcPts val="0"/>
                </a:spcAft>
                <a:defRPr/>
              </a:pPr>
              <a:t>30</a:t>
            </a:fld>
            <a:endParaRPr lang="en-US" sz="1200">
              <a:solidFill>
                <a:schemeClr val="tx1">
                  <a:tint val="75000"/>
                </a:schemeClr>
              </a:solidFill>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CE51FBC-ADAA-4FE1-8492-9CAA533B9B64}" type="slidenum">
              <a:rPr lang="en-US"/>
              <a:pPr>
                <a:defRPr/>
              </a:pPr>
              <a:t>31</a:t>
            </a:fld>
            <a:endParaRPr lang="en-US"/>
          </a:p>
        </p:txBody>
      </p:sp>
      <p:sp>
        <p:nvSpPr>
          <p:cNvPr id="68611"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#67</a:t>
            </a:r>
            <a:endParaRPr 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C4991EC-BAC8-4DC4-9641-EBD17E42D260}" type="slidenum">
              <a:rPr lang="en-US" sz="1200">
                <a:solidFill>
                  <a:schemeClr val="tx1">
                    <a:tint val="75000"/>
                  </a:schemeClr>
                </a:solidFill>
                <a:latin typeface="+mn-lt"/>
              </a:rPr>
              <a:pPr algn="r" fontAlgn="auto">
                <a:spcBef>
                  <a:spcPts val="0"/>
                </a:spcBef>
                <a:spcAft>
                  <a:spcPts val="0"/>
                </a:spcAft>
                <a:defRPr/>
              </a:pPr>
              <a:t>32</a:t>
            </a:fld>
            <a:endParaRPr lang="en-US" sz="1200">
              <a:solidFill>
                <a:schemeClr val="tx1">
                  <a:tint val="75000"/>
                </a:schemeClr>
              </a:solidFill>
              <a:latin typeface="+mn-lt"/>
            </a:endParaRPr>
          </a:p>
        </p:txBody>
      </p:sp>
      <p:pic>
        <p:nvPicPr>
          <p:cNvPr id="70658" name="Picture 4" descr="President_George_Washington"/>
          <p:cNvPicPr>
            <a:picLocks noChangeAspect="1" noChangeArrowheads="1"/>
          </p:cNvPicPr>
          <p:nvPr/>
        </p:nvPicPr>
        <p:blipFill>
          <a:blip r:embed="rId3" cstate="print"/>
          <a:srcRect/>
          <a:stretch>
            <a:fillRect/>
          </a:stretch>
        </p:blipFill>
        <p:spPr bwMode="auto">
          <a:xfrm>
            <a:off x="2894806" y="1390967"/>
            <a:ext cx="3354388" cy="5178425"/>
          </a:xfrm>
          <a:prstGeom prst="rect">
            <a:avLst/>
          </a:prstGeom>
          <a:noFill/>
          <a:ln w="9525">
            <a:noFill/>
            <a:miter lim="800000"/>
            <a:headEnd/>
            <a:tailEnd/>
          </a:ln>
        </p:spPr>
      </p:pic>
      <p:sp>
        <p:nvSpPr>
          <p:cNvPr id="6" name="Text Box 4"/>
          <p:cNvSpPr txBox="1">
            <a:spLocks noChangeArrowheads="1"/>
          </p:cNvSpPr>
          <p:nvPr/>
        </p:nvSpPr>
        <p:spPr bwMode="auto">
          <a:xfrm>
            <a:off x="390525" y="152399"/>
            <a:ext cx="8362950" cy="11887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smtClean="0">
                <a:latin typeface="Calibri" pitchFamily="34" charset="0"/>
              </a:rPr>
              <a:t>George Washington</a:t>
            </a:r>
            <a:endParaRPr lang="en-US" sz="4400" b="1" dirty="0">
              <a:latin typeface="Calibri" pitchFamily="34" charset="0"/>
            </a:endParaRPr>
          </a:p>
          <a:p>
            <a:pPr algn="ctr"/>
            <a:r>
              <a:rPr lang="en-US" sz="2800" b="1" dirty="0" smtClean="0">
                <a:latin typeface="Calibri" pitchFamily="34" charset="0"/>
              </a:rPr>
              <a:t>First President of the United States</a:t>
            </a:r>
            <a:endParaRPr lang="en-US" sz="2800" b="1" dirty="0">
              <a:latin typeface="Calibri" pitchFamily="34" charset="0"/>
            </a:endParaRPr>
          </a:p>
        </p:txBody>
      </p:sp>
    </p:spTree>
    <p:extLst>
      <p:ext uri="{BB962C8B-B14F-4D97-AF65-F5344CB8AC3E}">
        <p14:creationId xmlns:p14="http://schemas.microsoft.com/office/powerpoint/2010/main" val="2926174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43560" y="442912"/>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2E7A8B3-946E-431A-8C02-57B725AE13B7}" type="slidenum">
              <a:rPr lang="en-US" sz="1200">
                <a:solidFill>
                  <a:schemeClr val="tx1">
                    <a:tint val="75000"/>
                  </a:schemeClr>
                </a:solidFill>
                <a:latin typeface="+mn-lt"/>
              </a:rPr>
              <a:pPr algn="r" fontAlgn="auto">
                <a:spcBef>
                  <a:spcPts val="0"/>
                </a:spcBef>
                <a:spcAft>
                  <a:spcPts val="0"/>
                </a:spcAft>
                <a:defRPr/>
              </a:pPr>
              <a:t>33</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261166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809" name="Group 8"/>
          <p:cNvGrpSpPr>
            <a:grpSpLocks/>
          </p:cNvGrpSpPr>
          <p:nvPr/>
        </p:nvGrpSpPr>
        <p:grpSpPr bwMode="auto">
          <a:xfrm>
            <a:off x="533400" y="457200"/>
            <a:ext cx="8128000" cy="6096000"/>
            <a:chOff x="508000" y="381000"/>
            <a:chExt cx="8128000" cy="6096000"/>
          </a:xfrm>
        </p:grpSpPr>
        <p:pic>
          <p:nvPicPr>
            <p:cNvPr id="119812"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pic>
          <p:nvPicPr>
            <p:cNvPr id="119813" name="Picture 2" descr="President George Washington"/>
            <p:cNvPicPr>
              <a:picLocks noChangeAspect="1" noChangeArrowheads="1"/>
            </p:cNvPicPr>
            <p:nvPr/>
          </p:nvPicPr>
          <p:blipFill>
            <a:blip r:embed="rId4" cstate="print"/>
            <a:srcRect/>
            <a:stretch>
              <a:fillRect/>
            </a:stretch>
          </p:blipFill>
          <p:spPr bwMode="auto">
            <a:xfrm>
              <a:off x="4676655" y="945933"/>
              <a:ext cx="3959345" cy="4952999"/>
            </a:xfrm>
            <a:prstGeom prst="rect">
              <a:avLst/>
            </a:prstGeom>
            <a:noFill/>
            <a:ln w="9525">
              <a:noFill/>
              <a:miter lim="800000"/>
              <a:headEnd/>
              <a:tailEnd/>
            </a:ln>
          </p:spPr>
        </p:pic>
        <p:pic>
          <p:nvPicPr>
            <p:cNvPr id="119814" name="Picture 2"/>
            <p:cNvPicPr>
              <a:picLocks noChangeAspect="1" noChangeArrowheads="1"/>
            </p:cNvPicPr>
            <p:nvPr/>
          </p:nvPicPr>
          <p:blipFill>
            <a:blip r:embed="rId3" cstate="print"/>
            <a:srcRect l="3279" t="10338" r="46721" b="69743"/>
            <a:stretch>
              <a:fillRect/>
            </a:stretch>
          </p:blipFill>
          <p:spPr bwMode="auto">
            <a:xfrm>
              <a:off x="533400" y="4495800"/>
              <a:ext cx="4064000" cy="1214437"/>
            </a:xfrm>
            <a:prstGeom prst="rect">
              <a:avLst/>
            </a:prstGeom>
            <a:noFill/>
            <a:ln w="9525">
              <a:noFill/>
              <a:miter lim="800000"/>
              <a:headEnd/>
              <a:tailEnd/>
            </a:ln>
          </p:spPr>
        </p:pic>
      </p:gr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B555259-1C8F-430C-910B-83412CE2B9E3}" type="slidenum">
              <a:rPr lang="en-US" sz="1200">
                <a:solidFill>
                  <a:schemeClr val="tx1">
                    <a:tint val="75000"/>
                  </a:schemeClr>
                </a:solidFill>
                <a:latin typeface="+mn-lt"/>
              </a:rPr>
              <a:pPr algn="r" fontAlgn="auto">
                <a:spcBef>
                  <a:spcPts val="0"/>
                </a:spcBef>
                <a:spcAft>
                  <a:spcPts val="0"/>
                </a:spcAft>
                <a:defRPr/>
              </a:pPr>
              <a:t>34</a:t>
            </a:fld>
            <a:endParaRPr lang="en-US" sz="1200">
              <a:solidFill>
                <a:schemeClr val="tx1">
                  <a:tint val="75000"/>
                </a:schemeClr>
              </a:solidFill>
              <a:latin typeface="+mn-lt"/>
            </a:endParaRPr>
          </a:p>
        </p:txBody>
      </p:sp>
      <p:sp>
        <p:nvSpPr>
          <p:cNvPr id="119811" name="Text Box 4"/>
          <p:cNvSpPr txBox="1">
            <a:spLocks noChangeArrowheads="1"/>
          </p:cNvSpPr>
          <p:nvPr/>
        </p:nvSpPr>
        <p:spPr bwMode="auto">
          <a:xfrm>
            <a:off x="609600" y="90488"/>
            <a:ext cx="2971800" cy="366712"/>
          </a:xfrm>
          <a:prstGeom prst="rect">
            <a:avLst/>
          </a:prstGeom>
          <a:noFill/>
          <a:ln w="9525">
            <a:noFill/>
            <a:miter lim="800000"/>
            <a:headEnd/>
            <a:tailEnd/>
          </a:ln>
        </p:spPr>
        <p:txBody>
          <a:bodyPr>
            <a:spAutoFit/>
          </a:bodyPr>
          <a:lstStyle/>
          <a:p>
            <a:pPr>
              <a:spcBef>
                <a:spcPct val="50000"/>
              </a:spcBef>
            </a:pPr>
            <a:r>
              <a:rPr lang="en-US" b="1" dirty="0">
                <a:latin typeface="Arial" charset="0"/>
              </a:rPr>
              <a:t>Question </a:t>
            </a:r>
            <a:r>
              <a:rPr lang="en-US" b="1" dirty="0" smtClean="0">
                <a:latin typeface="Arial" charset="0"/>
              </a:rPr>
              <a:t>#69</a:t>
            </a:r>
            <a:endParaRPr lang="en-US" b="1" dirty="0">
              <a:latin typeface="Arial" charset="0"/>
            </a:endParaRPr>
          </a:p>
        </p:txBody>
      </p:sp>
    </p:spTree>
    <p:extLst>
      <p:ext uri="{BB962C8B-B14F-4D97-AF65-F5344CB8AC3E}">
        <p14:creationId xmlns:p14="http://schemas.microsoft.com/office/powerpoint/2010/main" val="3119243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3DB0A01-22CE-410E-B7EA-2F152FA807CD}" type="slidenum">
              <a:rPr lang="en-US" sz="1200">
                <a:solidFill>
                  <a:schemeClr val="tx1">
                    <a:tint val="75000"/>
                  </a:schemeClr>
                </a:solidFill>
                <a:latin typeface="+mn-lt"/>
              </a:rPr>
              <a:pPr algn="r" fontAlgn="auto">
                <a:spcBef>
                  <a:spcPts val="0"/>
                </a:spcBef>
                <a:spcAft>
                  <a:spcPts val="0"/>
                </a:spcAft>
                <a:defRPr/>
              </a:pPr>
              <a:t>35</a:t>
            </a:fld>
            <a:endParaRPr lang="en-US" sz="1200">
              <a:solidFill>
                <a:schemeClr val="tx1">
                  <a:tint val="75000"/>
                </a:schemeClr>
              </a:solidFill>
              <a:latin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8"/>
          <p:cNvGrpSpPr>
            <a:grpSpLocks/>
          </p:cNvGrpSpPr>
          <p:nvPr/>
        </p:nvGrpSpPr>
        <p:grpSpPr bwMode="auto">
          <a:xfrm>
            <a:off x="533400" y="457200"/>
            <a:ext cx="8128000" cy="6096000"/>
            <a:chOff x="508000" y="381000"/>
            <a:chExt cx="8128000" cy="6096000"/>
          </a:xfrm>
        </p:grpSpPr>
        <p:pic>
          <p:nvPicPr>
            <p:cNvPr id="74756" name="Picture 2"/>
            <p:cNvPicPr>
              <a:picLocks noChangeAspect="1" noChangeArrowheads="1"/>
            </p:cNvPicPr>
            <p:nvPr/>
          </p:nvPicPr>
          <p:blipFill>
            <a:blip r:embed="rId3" cstate="print"/>
            <a:srcRect/>
            <a:stretch>
              <a:fillRect/>
            </a:stretch>
          </p:blipFill>
          <p:spPr bwMode="auto">
            <a:xfrm>
              <a:off x="508000" y="381000"/>
              <a:ext cx="8128000" cy="6096000"/>
            </a:xfrm>
            <a:prstGeom prst="rect">
              <a:avLst/>
            </a:prstGeom>
            <a:noFill/>
            <a:ln w="9525">
              <a:noFill/>
              <a:miter lim="800000"/>
              <a:headEnd/>
              <a:tailEnd/>
            </a:ln>
          </p:spPr>
        </p:pic>
        <p:pic>
          <p:nvPicPr>
            <p:cNvPr id="74757" name="Picture 2" descr="President George Washington"/>
            <p:cNvPicPr>
              <a:picLocks noChangeAspect="1" noChangeArrowheads="1"/>
            </p:cNvPicPr>
            <p:nvPr/>
          </p:nvPicPr>
          <p:blipFill>
            <a:blip r:embed="rId4" cstate="print"/>
            <a:srcRect/>
            <a:stretch>
              <a:fillRect/>
            </a:stretch>
          </p:blipFill>
          <p:spPr bwMode="auto">
            <a:xfrm>
              <a:off x="4676655" y="945933"/>
              <a:ext cx="3959345" cy="4952999"/>
            </a:xfrm>
            <a:prstGeom prst="rect">
              <a:avLst/>
            </a:prstGeom>
            <a:noFill/>
            <a:ln w="9525">
              <a:noFill/>
              <a:miter lim="800000"/>
              <a:headEnd/>
              <a:tailEnd/>
            </a:ln>
          </p:spPr>
        </p:pic>
        <p:pic>
          <p:nvPicPr>
            <p:cNvPr id="74758" name="Picture 2"/>
            <p:cNvPicPr>
              <a:picLocks noChangeAspect="1" noChangeArrowheads="1"/>
            </p:cNvPicPr>
            <p:nvPr/>
          </p:nvPicPr>
          <p:blipFill>
            <a:blip r:embed="rId3" cstate="print"/>
            <a:srcRect l="3279" t="10338" r="46721" b="69743"/>
            <a:stretch>
              <a:fillRect/>
            </a:stretch>
          </p:blipFill>
          <p:spPr bwMode="auto">
            <a:xfrm>
              <a:off x="533400" y="4495800"/>
              <a:ext cx="4064000" cy="1214437"/>
            </a:xfrm>
            <a:prstGeom prst="rect">
              <a:avLst/>
            </a:prstGeom>
            <a:noFill/>
            <a:ln w="9525">
              <a:noFill/>
              <a:miter lim="800000"/>
              <a:headEnd/>
              <a:tailEnd/>
            </a:ln>
          </p:spPr>
        </p:pic>
      </p:grpSp>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FA3826-F74C-45C4-8E3B-474AA02A5FED}" type="slidenum">
              <a:rPr lang="en-US" sz="1200">
                <a:solidFill>
                  <a:schemeClr val="tx1">
                    <a:tint val="75000"/>
                  </a:schemeClr>
                </a:solidFill>
                <a:latin typeface="+mn-lt"/>
              </a:rPr>
              <a:pPr algn="r" fontAlgn="auto">
                <a:spcBef>
                  <a:spcPts val="0"/>
                </a:spcBef>
                <a:spcAft>
                  <a:spcPts val="0"/>
                </a:spcAft>
                <a:defRPr/>
              </a:pPr>
              <a:t>36</a:t>
            </a:fld>
            <a:endParaRPr lang="en-US" sz="1200">
              <a:solidFill>
                <a:schemeClr val="tx1">
                  <a:tint val="75000"/>
                </a:schemeClr>
              </a:solidFill>
              <a:latin typeface="+mn-lt"/>
            </a:endParaRPr>
          </a:p>
        </p:txBody>
      </p:sp>
      <p:sp>
        <p:nvSpPr>
          <p:cNvPr id="74755" name="Text Box 4"/>
          <p:cNvSpPr txBox="1">
            <a:spLocks noChangeArrowheads="1"/>
          </p:cNvSpPr>
          <p:nvPr/>
        </p:nvSpPr>
        <p:spPr bwMode="auto">
          <a:xfrm>
            <a:off x="609600" y="90488"/>
            <a:ext cx="29718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#70</a:t>
            </a:r>
            <a:endParaRPr lang="en-US"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388620" y="1029712"/>
            <a:ext cx="8382000" cy="5293757"/>
          </a:xfrm>
          <a:prstGeom prst="rect">
            <a:avLst/>
          </a:prstGeom>
          <a:solidFill>
            <a:schemeClr val="bg2"/>
          </a:solidFill>
          <a:ln w="9525">
            <a:noFill/>
            <a:miter lim="800000"/>
            <a:headEnd/>
            <a:tailEnd/>
          </a:ln>
        </p:spPr>
        <p:txBody>
          <a:bodyPr wrap="square">
            <a:spAutoFit/>
          </a:bodyPr>
          <a:lstStyle/>
          <a:p>
            <a:r>
              <a:rPr lang="en-US" sz="1600" b="1" dirty="0">
                <a:latin typeface="Calibri" pitchFamily="34" charset="0"/>
              </a:rPr>
              <a:t>1st - 10th Amendments: </a:t>
            </a:r>
            <a:r>
              <a:rPr lang="en-US" sz="1600" dirty="0">
                <a:latin typeface="Calibri" pitchFamily="34" charset="0"/>
              </a:rPr>
              <a:t>The Bill of Rights, 1791.</a:t>
            </a:r>
          </a:p>
          <a:p>
            <a:r>
              <a:rPr lang="en-US" sz="1600" b="1" dirty="0">
                <a:latin typeface="Calibri" pitchFamily="34" charset="0"/>
              </a:rPr>
              <a:t>11th Amendment:</a:t>
            </a:r>
            <a:r>
              <a:rPr lang="en-US" sz="1600" dirty="0">
                <a:latin typeface="Calibri" pitchFamily="34" charset="0"/>
              </a:rPr>
              <a:t> Grants states immunity from outside lawsuits, 1795.</a:t>
            </a:r>
            <a:endParaRPr lang="en-US" sz="1600" b="1" dirty="0">
              <a:latin typeface="Calibri" pitchFamily="34" charset="0"/>
            </a:endParaRPr>
          </a:p>
          <a:p>
            <a:r>
              <a:rPr lang="en-US" sz="1600" b="1" dirty="0">
                <a:latin typeface="Calibri" pitchFamily="34" charset="0"/>
              </a:rPr>
              <a:t>12th Amendment:</a:t>
            </a:r>
            <a:r>
              <a:rPr lang="en-US" sz="1600" dirty="0">
                <a:latin typeface="Calibri" pitchFamily="34" charset="0"/>
              </a:rPr>
              <a:t> Requires distinct votes for President and Vice President, 1804.</a:t>
            </a:r>
            <a:endParaRPr lang="en-US" sz="1600" b="1" dirty="0">
              <a:latin typeface="Calibri" pitchFamily="34" charset="0"/>
            </a:endParaRPr>
          </a:p>
          <a:p>
            <a:r>
              <a:rPr lang="en-US" sz="1600" b="1" dirty="0">
                <a:latin typeface="Calibri" pitchFamily="34" charset="0"/>
              </a:rPr>
              <a:t>13th Amendment: </a:t>
            </a:r>
            <a:r>
              <a:rPr lang="en-US" sz="1600" dirty="0">
                <a:latin typeface="Calibri" pitchFamily="34" charset="0"/>
              </a:rPr>
              <a:t>Abolished slavery, 1865.</a:t>
            </a:r>
          </a:p>
          <a:p>
            <a:r>
              <a:rPr lang="en-US" sz="1600" b="1" dirty="0">
                <a:latin typeface="Calibri" pitchFamily="34" charset="0"/>
              </a:rPr>
              <a:t>14th Amendment: </a:t>
            </a:r>
            <a:r>
              <a:rPr lang="en-US" sz="1600" dirty="0">
                <a:latin typeface="Calibri" pitchFamily="34" charset="0"/>
              </a:rPr>
              <a:t>Defines citizenship; includes clauses on due process and equal protection</a:t>
            </a:r>
            <a:r>
              <a:rPr lang="en-US" sz="1600" dirty="0" smtClean="0">
                <a:latin typeface="Calibri" pitchFamily="34" charset="0"/>
              </a:rPr>
              <a:t>, 1868</a:t>
            </a:r>
            <a:r>
              <a:rPr lang="en-US" sz="1600" dirty="0">
                <a:latin typeface="Calibri" pitchFamily="34" charset="0"/>
              </a:rPr>
              <a:t>.</a:t>
            </a:r>
          </a:p>
          <a:p>
            <a:r>
              <a:rPr lang="en-US" sz="1600" b="1" dirty="0">
                <a:latin typeface="Calibri" pitchFamily="34" charset="0"/>
              </a:rPr>
              <a:t>15th Amendment:</a:t>
            </a:r>
            <a:r>
              <a:rPr lang="en-US" sz="1600" dirty="0">
                <a:latin typeface="Calibri" pitchFamily="34" charset="0"/>
              </a:rPr>
              <a:t> Grants voting rights to male citizens of all races, 1870.</a:t>
            </a:r>
          </a:p>
          <a:p>
            <a:r>
              <a:rPr lang="en-US" sz="1600" b="1" dirty="0">
                <a:latin typeface="Calibri" pitchFamily="34" charset="0"/>
              </a:rPr>
              <a:t>16th Amendment:</a:t>
            </a:r>
            <a:r>
              <a:rPr lang="en-US" sz="1600" dirty="0">
                <a:latin typeface="Calibri" pitchFamily="34" charset="0"/>
              </a:rPr>
              <a:t> Authorizes a federal income tax, 1913.</a:t>
            </a:r>
            <a:endParaRPr lang="en-US" sz="1600" b="1" dirty="0">
              <a:latin typeface="Calibri" pitchFamily="34" charset="0"/>
            </a:endParaRPr>
          </a:p>
          <a:p>
            <a:r>
              <a:rPr lang="en-US" sz="1600" b="1" dirty="0">
                <a:latin typeface="Calibri" pitchFamily="34" charset="0"/>
              </a:rPr>
              <a:t>17th Amendment:</a:t>
            </a:r>
            <a:r>
              <a:rPr lang="en-US" sz="1600" dirty="0">
                <a:latin typeface="Calibri" pitchFamily="34" charset="0"/>
              </a:rPr>
              <a:t> Allows direct Senatorial elections by a state, 1913.</a:t>
            </a:r>
            <a:endParaRPr lang="en-US" sz="1600" b="1" dirty="0">
              <a:latin typeface="Calibri" pitchFamily="34" charset="0"/>
            </a:endParaRPr>
          </a:p>
          <a:p>
            <a:r>
              <a:rPr lang="en-US" sz="1600" b="1" i="1" dirty="0">
                <a:latin typeface="Calibri" pitchFamily="34" charset="0"/>
              </a:rPr>
              <a:t>18th Amendment:</a:t>
            </a:r>
            <a:r>
              <a:rPr lang="en-US" sz="1600" i="1" dirty="0">
                <a:latin typeface="Calibri" pitchFamily="34" charset="0"/>
              </a:rPr>
              <a:t> Enacted prohibition, 1919.</a:t>
            </a:r>
            <a:endParaRPr lang="en-US" sz="1600" b="1" i="1" dirty="0">
              <a:latin typeface="Calibri" pitchFamily="34" charset="0"/>
            </a:endParaRPr>
          </a:p>
          <a:p>
            <a:r>
              <a:rPr lang="en-US" sz="1600" b="1" dirty="0">
                <a:latin typeface="Calibri" pitchFamily="34" charset="0"/>
              </a:rPr>
              <a:t>19th Amendment:</a:t>
            </a:r>
            <a:r>
              <a:rPr lang="en-US" sz="1600" dirty="0">
                <a:latin typeface="Calibri" pitchFamily="34" charset="0"/>
              </a:rPr>
              <a:t> Grants voting rights to women, 1920.</a:t>
            </a:r>
          </a:p>
          <a:p>
            <a:r>
              <a:rPr lang="en-US" sz="1600" b="1" dirty="0">
                <a:latin typeface="Calibri" pitchFamily="34" charset="0"/>
              </a:rPr>
              <a:t>20th Amendment:</a:t>
            </a:r>
            <a:r>
              <a:rPr lang="en-US" sz="1600" dirty="0">
                <a:latin typeface="Calibri" pitchFamily="34" charset="0"/>
              </a:rPr>
              <a:t> "Lame Duck Amendment;" reduces </a:t>
            </a:r>
            <a:r>
              <a:rPr lang="en-US" sz="1600" dirty="0" smtClean="0">
                <a:latin typeface="Calibri" pitchFamily="34" charset="0"/>
              </a:rPr>
              <a:t>time </a:t>
            </a:r>
            <a:r>
              <a:rPr lang="en-US" sz="1600" dirty="0">
                <a:latin typeface="Calibri" pitchFamily="34" charset="0"/>
              </a:rPr>
              <a:t>between election and service of </a:t>
            </a:r>
          </a:p>
          <a:p>
            <a:r>
              <a:rPr lang="en-US" sz="1600" dirty="0">
                <a:latin typeface="Calibri" pitchFamily="34" charset="0"/>
              </a:rPr>
              <a:t>	elected officials, 1933.</a:t>
            </a:r>
            <a:endParaRPr lang="en-US" sz="1600" b="1" dirty="0">
              <a:latin typeface="Calibri" pitchFamily="34" charset="0"/>
            </a:endParaRPr>
          </a:p>
          <a:p>
            <a:r>
              <a:rPr lang="en-US" sz="1600" b="1" dirty="0">
                <a:latin typeface="Calibri" pitchFamily="34" charset="0"/>
              </a:rPr>
              <a:t>21st</a:t>
            </a:r>
            <a:r>
              <a:rPr lang="en-US" sz="1600" dirty="0">
                <a:latin typeface="Calibri" pitchFamily="34" charset="0"/>
              </a:rPr>
              <a:t> </a:t>
            </a:r>
            <a:r>
              <a:rPr lang="en-US" sz="1600" b="1" dirty="0">
                <a:latin typeface="Calibri" pitchFamily="34" charset="0"/>
              </a:rPr>
              <a:t>Amendment:</a:t>
            </a:r>
            <a:r>
              <a:rPr lang="en-US" sz="1600" dirty="0">
                <a:latin typeface="Calibri" pitchFamily="34" charset="0"/>
              </a:rPr>
              <a:t> Repealed the 18th</a:t>
            </a:r>
            <a:r>
              <a:rPr lang="en-US" sz="1600" b="1" dirty="0">
                <a:latin typeface="Calibri" pitchFamily="34" charset="0"/>
              </a:rPr>
              <a:t> </a:t>
            </a:r>
            <a:r>
              <a:rPr lang="en-US" sz="1600" dirty="0">
                <a:latin typeface="Calibri" pitchFamily="34" charset="0"/>
              </a:rPr>
              <a:t>Amendment, 1933.</a:t>
            </a:r>
            <a:endParaRPr lang="en-US" sz="1600" b="1" dirty="0">
              <a:latin typeface="Calibri" pitchFamily="34" charset="0"/>
            </a:endParaRPr>
          </a:p>
          <a:p>
            <a:r>
              <a:rPr lang="en-US" sz="1600" b="1" dirty="0">
                <a:latin typeface="Calibri" pitchFamily="34" charset="0"/>
              </a:rPr>
              <a:t>22nd</a:t>
            </a:r>
            <a:r>
              <a:rPr lang="en-US" sz="1600" dirty="0">
                <a:latin typeface="Calibri" pitchFamily="34" charset="0"/>
              </a:rPr>
              <a:t> </a:t>
            </a:r>
            <a:r>
              <a:rPr lang="en-US" sz="1600" b="1" dirty="0">
                <a:latin typeface="Calibri" pitchFamily="34" charset="0"/>
              </a:rPr>
              <a:t>Amendment:</a:t>
            </a:r>
            <a:r>
              <a:rPr lang="en-US" sz="1600" dirty="0">
                <a:latin typeface="Calibri" pitchFamily="34" charset="0"/>
              </a:rPr>
              <a:t> </a:t>
            </a:r>
            <a:r>
              <a:rPr lang="en-US" sz="1600" dirty="0" smtClean="0">
                <a:latin typeface="Calibri" pitchFamily="34" charset="0"/>
              </a:rPr>
              <a:t>Limits a president to two terms, </a:t>
            </a:r>
            <a:r>
              <a:rPr lang="en-US" sz="1600" dirty="0">
                <a:latin typeface="Calibri" pitchFamily="34" charset="0"/>
              </a:rPr>
              <a:t>1951.</a:t>
            </a:r>
            <a:endParaRPr lang="en-US" sz="1600" b="1" dirty="0">
              <a:latin typeface="Calibri" pitchFamily="34" charset="0"/>
            </a:endParaRPr>
          </a:p>
          <a:p>
            <a:r>
              <a:rPr lang="en-US" sz="1600" b="1" dirty="0">
                <a:latin typeface="Calibri" pitchFamily="34" charset="0"/>
              </a:rPr>
              <a:t>23rd Amendment:</a:t>
            </a:r>
            <a:r>
              <a:rPr lang="en-US" sz="1600" dirty="0">
                <a:latin typeface="Calibri" pitchFamily="34" charset="0"/>
              </a:rPr>
              <a:t> </a:t>
            </a:r>
            <a:r>
              <a:rPr lang="en-US" sz="1600" dirty="0" smtClean="0">
                <a:latin typeface="Calibri" pitchFamily="34" charset="0"/>
              </a:rPr>
              <a:t>Granted </a:t>
            </a:r>
            <a:r>
              <a:rPr lang="en-US" sz="1600" dirty="0">
                <a:latin typeface="Calibri" pitchFamily="34" charset="0"/>
              </a:rPr>
              <a:t>the District of Columbia electoral votes, 1961.</a:t>
            </a:r>
            <a:endParaRPr lang="en-US" sz="1600" b="1" dirty="0">
              <a:latin typeface="Calibri" pitchFamily="34" charset="0"/>
            </a:endParaRPr>
          </a:p>
          <a:p>
            <a:r>
              <a:rPr lang="en-US" sz="1600" b="1" dirty="0">
                <a:latin typeface="Calibri" pitchFamily="34" charset="0"/>
              </a:rPr>
              <a:t>24th Amendment:</a:t>
            </a:r>
            <a:r>
              <a:rPr lang="en-US" sz="1600" dirty="0">
                <a:latin typeface="Calibri" pitchFamily="34" charset="0"/>
              </a:rPr>
              <a:t> Prohibits poll taxes, 1964.</a:t>
            </a:r>
          </a:p>
          <a:p>
            <a:r>
              <a:rPr lang="en-US" sz="1600" b="1" dirty="0">
                <a:latin typeface="Calibri" pitchFamily="34" charset="0"/>
              </a:rPr>
              <a:t>25th Amendment:</a:t>
            </a:r>
            <a:r>
              <a:rPr lang="en-US" sz="1600" dirty="0">
                <a:latin typeface="Calibri" pitchFamily="34" charset="0"/>
              </a:rPr>
              <a:t> Clarifies procedures regarding succession of President and Vice President </a:t>
            </a:r>
          </a:p>
          <a:p>
            <a:r>
              <a:rPr lang="en-US" sz="1600" dirty="0">
                <a:latin typeface="Calibri" pitchFamily="34" charset="0"/>
              </a:rPr>
              <a:t>	upon death or inability to serve, 1967.</a:t>
            </a:r>
            <a:endParaRPr lang="en-US" sz="1600" b="1" dirty="0">
              <a:latin typeface="Calibri" pitchFamily="34" charset="0"/>
            </a:endParaRPr>
          </a:p>
          <a:p>
            <a:r>
              <a:rPr lang="en-US" sz="1600" b="1" dirty="0">
                <a:latin typeface="Calibri" pitchFamily="34" charset="0"/>
              </a:rPr>
              <a:t>26th Amendment:</a:t>
            </a:r>
            <a:r>
              <a:rPr lang="en-US" sz="1600" dirty="0">
                <a:latin typeface="Calibri" pitchFamily="34" charset="0"/>
              </a:rPr>
              <a:t> </a:t>
            </a:r>
            <a:r>
              <a:rPr lang="en-US" sz="1600" dirty="0" smtClean="0">
                <a:latin typeface="Calibri" pitchFamily="34" charset="0"/>
              </a:rPr>
              <a:t>Makes 18 the </a:t>
            </a:r>
            <a:r>
              <a:rPr lang="en-US" sz="1600" dirty="0">
                <a:latin typeface="Calibri" pitchFamily="34" charset="0"/>
              </a:rPr>
              <a:t>minimum legal voting age, 1971.</a:t>
            </a:r>
          </a:p>
          <a:p>
            <a:r>
              <a:rPr lang="en-US" sz="1600" b="1" dirty="0">
                <a:latin typeface="Calibri" pitchFamily="34" charset="0"/>
              </a:rPr>
              <a:t>27th Amendment:</a:t>
            </a:r>
            <a:r>
              <a:rPr lang="en-US" sz="1600" dirty="0">
                <a:latin typeface="Calibri" pitchFamily="34" charset="0"/>
              </a:rPr>
              <a:t> Allows changes in Congressional salary only after a general </a:t>
            </a:r>
            <a:r>
              <a:rPr lang="en-US" sz="1600" dirty="0" smtClean="0">
                <a:latin typeface="Calibri" pitchFamily="34" charset="0"/>
              </a:rPr>
              <a:t>election</a:t>
            </a:r>
            <a:r>
              <a:rPr lang="en-US" sz="1600" dirty="0">
                <a:latin typeface="Calibri" pitchFamily="34" charset="0"/>
              </a:rPr>
              <a:t> </a:t>
            </a:r>
            <a:r>
              <a:rPr lang="en-US" sz="1600" dirty="0" smtClean="0">
                <a:latin typeface="Calibri" pitchFamily="34" charset="0"/>
              </a:rPr>
              <a:t>(first</a:t>
            </a:r>
            <a:endParaRPr lang="en-US" sz="1600" dirty="0">
              <a:latin typeface="Calibri" pitchFamily="34" charset="0"/>
            </a:endParaRPr>
          </a:p>
          <a:p>
            <a:r>
              <a:rPr lang="en-US" altLang="ko-KR" sz="1600" dirty="0">
                <a:latin typeface="Calibri" pitchFamily="34" charset="0"/>
                <a:ea typeface="굴림" pitchFamily="34" charset="-127"/>
              </a:rPr>
              <a:t>	</a:t>
            </a:r>
            <a:r>
              <a:rPr lang="en-US" altLang="ko-KR" sz="1600" dirty="0" smtClean="0">
                <a:latin typeface="Calibri" pitchFamily="34" charset="0"/>
                <a:ea typeface="굴림" pitchFamily="34" charset="-127"/>
              </a:rPr>
              <a:t>submitted </a:t>
            </a:r>
            <a:r>
              <a:rPr lang="en-US" altLang="ko-KR" sz="1600" dirty="0">
                <a:latin typeface="Calibri" pitchFamily="34" charset="0"/>
                <a:ea typeface="굴림" pitchFamily="34" charset="-127"/>
              </a:rPr>
              <a:t>in 1789) </a:t>
            </a:r>
            <a:r>
              <a:rPr lang="en-US" sz="1600" dirty="0">
                <a:latin typeface="Calibri" pitchFamily="34" charset="0"/>
              </a:rPr>
              <a:t>1992.</a:t>
            </a:r>
          </a:p>
        </p:txBody>
      </p:sp>
      <p:sp>
        <p:nvSpPr>
          <p:cNvPr id="17409"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60A03A6-603B-4B80-955B-C548A622BEF2}" type="slidenum">
              <a:rPr lang="en-US" sz="1200">
                <a:solidFill>
                  <a:srgbClr val="898989"/>
                </a:solidFill>
                <a:latin typeface="Calibri" pitchFamily="34" charset="0"/>
              </a:rPr>
              <a:pPr algn="r"/>
              <a:t>37</a:t>
            </a:fld>
            <a:endParaRPr lang="en-US" sz="1200">
              <a:solidFill>
                <a:srgbClr val="898989"/>
              </a:solidFill>
              <a:latin typeface="Calibri" pitchFamily="34" charset="0"/>
            </a:endParaRPr>
          </a:p>
        </p:txBody>
      </p:sp>
      <p:sp>
        <p:nvSpPr>
          <p:cNvPr id="5" name="TextBox 4"/>
          <p:cNvSpPr txBox="1"/>
          <p:nvPr/>
        </p:nvSpPr>
        <p:spPr>
          <a:xfrm>
            <a:off x="381000" y="304800"/>
            <a:ext cx="8389619"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p:spPr>
        <p:txBody>
          <a:bodyPr wrap="square" rtlCol="0">
            <a:spAutoFit/>
          </a:bodyPr>
          <a:lstStyle/>
          <a:p>
            <a:pPr algn="ctr"/>
            <a:r>
              <a:rPr lang="en-US" sz="4400" b="1" dirty="0" smtClean="0">
                <a:latin typeface="+mn-lt"/>
              </a:rPr>
              <a:t>27 Constitutional Amendments</a:t>
            </a:r>
            <a:endParaRPr lang="en-US" sz="4400" b="1" dirty="0">
              <a:latin typeface="+mn-lt"/>
            </a:endParaRPr>
          </a:p>
        </p:txBody>
      </p:sp>
    </p:spTree>
    <p:extLst>
      <p:ext uri="{BB962C8B-B14F-4D97-AF65-F5344CB8AC3E}">
        <p14:creationId xmlns:p14="http://schemas.microsoft.com/office/powerpoint/2010/main" val="2318265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5ABAD7B-8946-48A9-9041-CA015F9D3B0F}" type="slidenum">
              <a:rPr lang="en-US" sz="1200">
                <a:solidFill>
                  <a:schemeClr val="tx1">
                    <a:tint val="75000"/>
                  </a:schemeClr>
                </a:solidFill>
                <a:latin typeface="+mn-lt"/>
              </a:rPr>
              <a:pPr algn="r" fontAlgn="auto">
                <a:spcBef>
                  <a:spcPts val="0"/>
                </a:spcBef>
                <a:spcAft>
                  <a:spcPts val="0"/>
                </a:spcAft>
                <a:defRPr/>
              </a:pPr>
              <a:t>38</a:t>
            </a:fld>
            <a:endParaRPr lang="en-US" sz="1200">
              <a:solidFill>
                <a:schemeClr val="tx1">
                  <a:tint val="75000"/>
                </a:schemeClr>
              </a:solidFill>
              <a:latin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9FB865AE-19E1-4E79-A5E0-3F30FC62DDAE}" type="slidenum">
              <a:rPr lang="en-US"/>
              <a:pPr>
                <a:defRPr/>
              </a:pPr>
              <a:t>39</a:t>
            </a:fld>
            <a:endParaRPr lang="en-US"/>
          </a:p>
        </p:txBody>
      </p:sp>
      <p:sp>
        <p:nvSpPr>
          <p:cNvPr id="8089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#4</a:t>
            </a:r>
            <a:endParaRPr lang="en-US"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E2B4EFD-F192-44F1-816A-1C4A9CE8ED03}" type="slidenum">
              <a:rPr lang="en-US" sz="1200">
                <a:solidFill>
                  <a:schemeClr val="tx1">
                    <a:tint val="75000"/>
                  </a:schemeClr>
                </a:solidFill>
                <a:latin typeface="+mn-lt"/>
              </a:rPr>
              <a:pPr algn="r" fontAlgn="auto">
                <a:spcBef>
                  <a:spcPts val="0"/>
                </a:spcBef>
                <a:spcAft>
                  <a:spcPts val="0"/>
                </a:spcAft>
                <a:defRPr/>
              </a:pPr>
              <a:t>4</a:t>
            </a:fld>
            <a:endParaRPr lang="en-US" sz="1200">
              <a:solidFill>
                <a:schemeClr val="tx1">
                  <a:tint val="75000"/>
                </a:schemeClr>
              </a:solidFill>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014DF9E-E0E7-4BA3-A82F-0410232A3885}" type="slidenum">
              <a:rPr lang="en-US" sz="1200">
                <a:solidFill>
                  <a:schemeClr val="tx1">
                    <a:tint val="75000"/>
                  </a:schemeClr>
                </a:solidFill>
                <a:latin typeface="+mn-lt"/>
              </a:rPr>
              <a:pPr algn="r" fontAlgn="auto">
                <a:spcBef>
                  <a:spcPts val="0"/>
                </a:spcBef>
                <a:spcAft>
                  <a:spcPts val="0"/>
                </a:spcAft>
                <a:defRPr/>
              </a:pPr>
              <a:t>40</a:t>
            </a:fld>
            <a:endParaRPr lang="en-US" sz="1200">
              <a:solidFill>
                <a:schemeClr val="tx1">
                  <a:tint val="75000"/>
                </a:schemeClr>
              </a:solidFill>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F934D2DF-3CC0-4CE0-8E04-A5BD37EE439A}" type="slidenum">
              <a:rPr lang="en-US"/>
              <a:pPr>
                <a:defRPr/>
              </a:pPr>
              <a:t>41</a:t>
            </a:fld>
            <a:endParaRPr lang="en-US"/>
          </a:p>
        </p:txBody>
      </p:sp>
      <p:sp>
        <p:nvSpPr>
          <p:cNvPr id="84995"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#7</a:t>
            </a:r>
            <a:endParaRPr lang="en-US"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4607EC8-28AE-4D8D-A612-D81752899630}" type="slidenum">
              <a:rPr lang="en-US" sz="1200">
                <a:solidFill>
                  <a:schemeClr val="tx1">
                    <a:tint val="75000"/>
                  </a:schemeClr>
                </a:solidFill>
                <a:latin typeface="+mn-lt"/>
              </a:rPr>
              <a:pPr algn="r" fontAlgn="auto">
                <a:spcBef>
                  <a:spcPts val="0"/>
                </a:spcBef>
                <a:spcAft>
                  <a:spcPts val="0"/>
                </a:spcAft>
                <a:defRPr/>
              </a:pPr>
              <a:t>42</a:t>
            </a:fld>
            <a:endParaRPr lang="en-US" sz="1200">
              <a:solidFill>
                <a:schemeClr val="tx1">
                  <a:tint val="75000"/>
                </a:schemeClr>
              </a:solidFill>
              <a:latin typeface="+mn-lt"/>
            </a:endParaRPr>
          </a:p>
        </p:txBody>
      </p:sp>
      <p:pic>
        <p:nvPicPr>
          <p:cNvPr id="87042" name="Picture 9" descr="Bill-of-Rights"/>
          <p:cNvPicPr>
            <a:picLocks noChangeAspect="1" noChangeArrowheads="1"/>
          </p:cNvPicPr>
          <p:nvPr/>
        </p:nvPicPr>
        <p:blipFill>
          <a:blip r:embed="rId3" cstate="print"/>
          <a:srcRect/>
          <a:stretch>
            <a:fillRect/>
          </a:stretch>
        </p:blipFill>
        <p:spPr bwMode="auto">
          <a:xfrm>
            <a:off x="4495800" y="1447800"/>
            <a:ext cx="4191000" cy="5091112"/>
          </a:xfrm>
          <a:prstGeom prst="rect">
            <a:avLst/>
          </a:prstGeom>
          <a:noFill/>
          <a:ln w="9525">
            <a:noFill/>
            <a:miter lim="800000"/>
            <a:headEnd/>
            <a:tailEnd/>
          </a:ln>
        </p:spPr>
      </p:pic>
      <p:pic>
        <p:nvPicPr>
          <p:cNvPr id="87043" name="Picture 11" descr="constitution_1"/>
          <p:cNvPicPr>
            <a:picLocks noChangeAspect="1" noChangeArrowheads="1"/>
          </p:cNvPicPr>
          <p:nvPr/>
        </p:nvPicPr>
        <p:blipFill>
          <a:blip r:embed="rId4" cstate="print"/>
          <a:srcRect/>
          <a:stretch>
            <a:fillRect/>
          </a:stretch>
        </p:blipFill>
        <p:spPr bwMode="auto">
          <a:xfrm>
            <a:off x="457200" y="1447800"/>
            <a:ext cx="3963988" cy="5091112"/>
          </a:xfrm>
          <a:prstGeom prst="rect">
            <a:avLst/>
          </a:prstGeom>
          <a:noFill/>
          <a:ln w="9525">
            <a:noFill/>
            <a:miter lim="800000"/>
            <a:headEnd/>
            <a:tailEnd/>
          </a:ln>
        </p:spPr>
      </p:pic>
      <p:sp>
        <p:nvSpPr>
          <p:cNvPr id="7" name="Text Box 4"/>
          <p:cNvSpPr txBox="1">
            <a:spLocks noChangeArrowheads="1"/>
          </p:cNvSpPr>
          <p:nvPr/>
        </p:nvSpPr>
        <p:spPr bwMode="auto">
          <a:xfrm>
            <a:off x="457200" y="152399"/>
            <a:ext cx="8229600" cy="11887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a:latin typeface="Calibri" pitchFamily="34" charset="0"/>
              </a:rPr>
              <a:t>The Constitution and </a:t>
            </a:r>
            <a:r>
              <a:rPr lang="en-US" sz="4400" b="1" dirty="0" smtClean="0">
                <a:latin typeface="Calibri" pitchFamily="34" charset="0"/>
              </a:rPr>
              <a:t>Bill </a:t>
            </a:r>
            <a:r>
              <a:rPr lang="en-US" sz="4400" b="1" dirty="0">
                <a:latin typeface="Calibri" pitchFamily="34" charset="0"/>
              </a:rPr>
              <a:t>of Rights</a:t>
            </a:r>
          </a:p>
          <a:p>
            <a:pPr algn="ctr"/>
            <a:r>
              <a:rPr lang="en-US" sz="2800" b="1" dirty="0">
                <a:latin typeface="Calibri" pitchFamily="34" charset="0"/>
              </a:rPr>
              <a:t>The Foundation of a Constitutional Democracy</a:t>
            </a:r>
          </a:p>
        </p:txBody>
      </p:sp>
    </p:spTree>
    <p:extLst>
      <p:ext uri="{BB962C8B-B14F-4D97-AF65-F5344CB8AC3E}">
        <p14:creationId xmlns:p14="http://schemas.microsoft.com/office/powerpoint/2010/main" val="962333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248E365-0C91-430B-9AA2-60FE65B0AC7C}" type="slidenum">
              <a:rPr lang="en-US" sz="1200">
                <a:solidFill>
                  <a:schemeClr val="tx1">
                    <a:tint val="75000"/>
                  </a:schemeClr>
                </a:solidFill>
                <a:latin typeface="+mn-lt"/>
              </a:rPr>
              <a:pPr algn="r" fontAlgn="auto">
                <a:spcBef>
                  <a:spcPts val="0"/>
                </a:spcBef>
                <a:spcAft>
                  <a:spcPts val="0"/>
                </a:spcAft>
                <a:defRPr/>
              </a:pPr>
              <a:t>43</a:t>
            </a:fld>
            <a:endParaRPr lang="en-US" sz="1200">
              <a:solidFill>
                <a:schemeClr val="tx1">
                  <a:tint val="75000"/>
                </a:schemeClr>
              </a:solidFill>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B6197072-B0B0-4019-862F-3995110E483B}" type="slidenum">
              <a:rPr lang="en-US"/>
              <a:pPr>
                <a:defRPr/>
              </a:pPr>
              <a:t>44</a:t>
            </a:fld>
            <a:endParaRPr lang="en-US"/>
          </a:p>
        </p:txBody>
      </p:sp>
      <p:sp>
        <p:nvSpPr>
          <p:cNvPr id="9113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#5</a:t>
            </a:r>
            <a:endParaRPr lang="en-US"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696FF1D-8DC4-4730-88B5-7FBFE69351D6}" type="slidenum">
              <a:rPr lang="en-US" sz="1200">
                <a:solidFill>
                  <a:schemeClr val="tx1">
                    <a:tint val="75000"/>
                  </a:schemeClr>
                </a:solidFill>
                <a:latin typeface="+mn-lt"/>
              </a:rPr>
              <a:pPr algn="r" fontAlgn="auto">
                <a:spcBef>
                  <a:spcPts val="0"/>
                </a:spcBef>
                <a:spcAft>
                  <a:spcPts val="0"/>
                </a:spcAft>
                <a:defRPr/>
              </a:pPr>
              <a:t>45</a:t>
            </a:fld>
            <a:endParaRPr lang="en-US" sz="1200">
              <a:solidFill>
                <a:schemeClr val="tx1">
                  <a:tint val="75000"/>
                </a:schemeClr>
              </a:solidFill>
              <a:latin typeface="+mn-lt"/>
            </a:endParaRPr>
          </a:p>
        </p:txBody>
      </p:sp>
      <p:sp>
        <p:nvSpPr>
          <p:cNvPr id="93188" name="Text Box 4"/>
          <p:cNvSpPr txBox="1">
            <a:spLocks noChangeArrowheads="1"/>
          </p:cNvSpPr>
          <p:nvPr/>
        </p:nvSpPr>
        <p:spPr bwMode="auto">
          <a:xfrm>
            <a:off x="299720" y="1143000"/>
            <a:ext cx="8485632" cy="5324535"/>
          </a:xfrm>
          <a:prstGeom prst="rect">
            <a:avLst/>
          </a:prstGeom>
          <a:solidFill>
            <a:schemeClr val="bg2"/>
          </a:solidFill>
          <a:ln w="9525">
            <a:noFill/>
            <a:miter lim="800000"/>
            <a:headEnd/>
            <a:tailEnd/>
          </a:ln>
        </p:spPr>
        <p:txBody>
          <a:bodyPr wrap="square">
            <a:spAutoFit/>
          </a:bodyPr>
          <a:lstStyle/>
          <a:p>
            <a:pPr algn="ctr"/>
            <a:endParaRPr lang="en-US" sz="2000" i="1" dirty="0" smtClean="0">
              <a:latin typeface="Calibri" pitchFamily="34" charset="0"/>
            </a:endParaRPr>
          </a:p>
          <a:p>
            <a:pPr algn="ctr"/>
            <a:r>
              <a:rPr lang="en-US" sz="5000" i="1" dirty="0" smtClean="0">
                <a:latin typeface="Angsana New" pitchFamily="18" charset="-34"/>
                <a:cs typeface="Angsana New" pitchFamily="18" charset="-34"/>
              </a:rPr>
              <a:t>Congress shall make no law respecting an establishment of religion, or prohibiting the free exercise thereof; or abridging the freedom of speech, or of the press; or the right of the people peaceably to assemble, and to petition the Government for a redress of grievances. </a:t>
            </a:r>
            <a:endParaRPr lang="en-US" sz="5000" i="1" dirty="0">
              <a:latin typeface="Angsana New" pitchFamily="18" charset="-34"/>
              <a:cs typeface="Angsana New" pitchFamily="18" charset="-34"/>
            </a:endParaRPr>
          </a:p>
          <a:p>
            <a:pPr algn="ctr"/>
            <a:endParaRPr lang="en-US" sz="2000" i="1" dirty="0">
              <a:latin typeface="Calibri" pitchFamily="34" charset="0"/>
            </a:endParaRPr>
          </a:p>
        </p:txBody>
      </p:sp>
      <p:sp>
        <p:nvSpPr>
          <p:cNvPr id="7" name="Text Box 4"/>
          <p:cNvSpPr txBox="1">
            <a:spLocks noChangeArrowheads="1"/>
          </p:cNvSpPr>
          <p:nvPr/>
        </p:nvSpPr>
        <p:spPr bwMode="auto">
          <a:xfrm>
            <a:off x="304800" y="304800"/>
            <a:ext cx="8488680" cy="701675"/>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57150">
            <a:solidFill>
              <a:schemeClr val="bg2"/>
            </a:solidFill>
            <a:miter lim="800000"/>
            <a:headEnd/>
            <a:tailEnd/>
          </a:ln>
        </p:spPr>
        <p:txBody>
          <a:bodyPr/>
          <a:lstStyle/>
          <a:p>
            <a:pPr algn="ctr"/>
            <a:r>
              <a:rPr lang="en-US" sz="4000" b="1">
                <a:latin typeface="Calibri" pitchFamily="34" charset="0"/>
              </a:rPr>
              <a:t>The First Amendment</a:t>
            </a:r>
          </a:p>
        </p:txBody>
      </p:sp>
    </p:spTree>
    <p:extLst>
      <p:ext uri="{BB962C8B-B14F-4D97-AF65-F5344CB8AC3E}">
        <p14:creationId xmlns:p14="http://schemas.microsoft.com/office/powerpoint/2010/main" val="3615033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04F97C1-822C-4B92-9F1A-BD61388C6B70}" type="slidenum">
              <a:rPr lang="en-US" sz="1200">
                <a:solidFill>
                  <a:schemeClr val="tx1">
                    <a:tint val="75000"/>
                  </a:schemeClr>
                </a:solidFill>
                <a:latin typeface="+mn-lt"/>
              </a:rPr>
              <a:pPr algn="r" fontAlgn="auto">
                <a:spcBef>
                  <a:spcPts val="0"/>
                </a:spcBef>
                <a:spcAft>
                  <a:spcPts val="0"/>
                </a:spcAft>
                <a:defRPr/>
              </a:pPr>
              <a:t>46</a:t>
            </a:fld>
            <a:endParaRPr lang="en-US" sz="1200">
              <a:solidFill>
                <a:schemeClr val="tx1">
                  <a:tint val="75000"/>
                </a:schemeClr>
              </a:solidFill>
              <a:latin typeface="+mn-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3DA7023A-EF61-43EA-A03F-4CCFF3E42E90}" type="slidenum">
              <a:rPr lang="en-US"/>
              <a:pPr>
                <a:defRPr/>
              </a:pPr>
              <a:t>47</a:t>
            </a:fld>
            <a:endParaRPr lang="en-US"/>
          </a:p>
        </p:txBody>
      </p:sp>
      <p:sp>
        <p:nvSpPr>
          <p:cNvPr id="97283"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#6</a:t>
            </a:r>
            <a:endParaRPr lang="en-US"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E67D92F-F4A8-4C85-AADD-E541AABE9E75}" type="slidenum">
              <a:rPr lang="en-US" sz="1200">
                <a:solidFill>
                  <a:schemeClr val="tx1">
                    <a:tint val="75000"/>
                  </a:schemeClr>
                </a:solidFill>
                <a:latin typeface="+mn-lt"/>
              </a:rPr>
              <a:pPr algn="r" fontAlgn="auto">
                <a:spcBef>
                  <a:spcPts val="0"/>
                </a:spcBef>
                <a:spcAft>
                  <a:spcPts val="0"/>
                </a:spcAft>
                <a:defRPr/>
              </a:pPr>
              <a:t>48</a:t>
            </a:fld>
            <a:endParaRPr lang="en-US" sz="1200">
              <a:solidFill>
                <a:schemeClr val="tx1">
                  <a:tint val="75000"/>
                </a:schemeClr>
              </a:solidFill>
              <a:latin typeface="+mn-l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D1660CAE-10A5-49E9-A29B-5F9A18BC4A15}" type="slidenum">
              <a:rPr lang="en-US"/>
              <a:pPr>
                <a:defRPr/>
              </a:pPr>
              <a:t>49</a:t>
            </a:fld>
            <a:endParaRPr lang="en-US"/>
          </a:p>
        </p:txBody>
      </p:sp>
      <p:sp>
        <p:nvSpPr>
          <p:cNvPr id="10137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#10</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AF023A05-C4C0-4673-9C68-0491CDC921F4}" type="slidenum">
              <a:rPr lang="en-US" sz="1200">
                <a:solidFill>
                  <a:schemeClr val="tx1">
                    <a:tint val="75000"/>
                  </a:schemeClr>
                </a:solidFill>
                <a:latin typeface="+mn-lt"/>
              </a:rPr>
              <a:pPr algn="r" fontAlgn="auto">
                <a:spcBef>
                  <a:spcPts val="0"/>
                </a:spcBef>
                <a:spcAft>
                  <a:spcPts val="0"/>
                </a:spcAft>
                <a:defRPr/>
              </a:pPr>
              <a:t>5</a:t>
            </a:fld>
            <a:endParaRPr lang="en-US" sz="1200">
              <a:solidFill>
                <a:schemeClr val="tx1">
                  <a:tint val="75000"/>
                </a:schemeClr>
              </a:solidFill>
              <a:latin typeface="+mn-lt"/>
            </a:endParaRPr>
          </a:p>
        </p:txBody>
      </p:sp>
      <p:sp>
        <p:nvSpPr>
          <p:cNvPr id="21507"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#65</a:t>
            </a:r>
            <a:endParaRPr 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eople-vs-people-54343.jpg (454×3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304800"/>
            <a:ext cx="8494711" cy="623411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E9773F2-B120-4174-99F0-05719E679175}" type="slidenum">
              <a:rPr lang="en-US" sz="1200">
                <a:solidFill>
                  <a:schemeClr val="tx1">
                    <a:tint val="75000"/>
                  </a:schemeClr>
                </a:solidFill>
                <a:latin typeface="+mn-lt"/>
              </a:rPr>
              <a:pPr algn="r" fontAlgn="auto">
                <a:spcBef>
                  <a:spcPts val="0"/>
                </a:spcBef>
                <a:spcAft>
                  <a:spcPts val="0"/>
                </a:spcAft>
                <a:defRPr/>
              </a:pPr>
              <a:t>50</a:t>
            </a:fld>
            <a:endParaRPr lang="en-US" sz="1200" dirty="0">
              <a:solidFill>
                <a:schemeClr val="tx1">
                  <a:tint val="75000"/>
                </a:schemeClr>
              </a:solidFill>
              <a:latin typeface="+mn-lt"/>
            </a:endParaRPr>
          </a:p>
        </p:txBody>
      </p:sp>
      <p:sp>
        <p:nvSpPr>
          <p:cNvPr id="8" name="Text Box 4"/>
          <p:cNvSpPr txBox="1">
            <a:spLocks noChangeArrowheads="1"/>
          </p:cNvSpPr>
          <p:nvPr/>
        </p:nvSpPr>
        <p:spPr bwMode="auto">
          <a:xfrm>
            <a:off x="320675" y="304800"/>
            <a:ext cx="8494712"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smtClean="0">
                <a:latin typeface="Calibri" pitchFamily="34" charset="0"/>
              </a:rPr>
              <a:t>The Idea of Self-government</a:t>
            </a:r>
            <a:endParaRPr lang="en-US" sz="4400" b="1" dirty="0">
              <a:latin typeface="Calibri" pitchFamily="34" charset="0"/>
            </a:endParaRPr>
          </a:p>
        </p:txBody>
      </p:sp>
    </p:spTree>
    <p:extLst>
      <p:ext uri="{BB962C8B-B14F-4D97-AF65-F5344CB8AC3E}">
        <p14:creationId xmlns:p14="http://schemas.microsoft.com/office/powerpoint/2010/main" val="19084819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p:cNvPicPr>
            <a:picLocks noChangeAspect="1" noChangeArrowheads="1"/>
          </p:cNvPicPr>
          <p:nvPr/>
        </p:nvPicPr>
        <p:blipFill>
          <a:blip r:embed="rId3" cstate="print"/>
          <a:srcRect/>
          <a:stretch>
            <a:fillRect/>
          </a:stretch>
        </p:blipFill>
        <p:spPr bwMode="auto">
          <a:xfrm>
            <a:off x="517525" y="442912"/>
            <a:ext cx="8128000" cy="6096000"/>
          </a:xfrm>
          <a:prstGeom prst="rect">
            <a:avLst/>
          </a:prstGeom>
          <a:noFill/>
          <a:ln w="9525">
            <a:noFill/>
            <a:miter lim="800000"/>
            <a:headEnd/>
            <a:tailEnd/>
          </a:ln>
        </p:spPr>
      </p:pic>
      <p:sp>
        <p:nvSpPr>
          <p:cNvPr id="3"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E9773F2-B120-4174-99F0-05719E679175}" type="slidenum">
              <a:rPr lang="en-US" sz="1200">
                <a:solidFill>
                  <a:schemeClr val="tx1">
                    <a:tint val="75000"/>
                  </a:schemeClr>
                </a:solidFill>
                <a:latin typeface="+mn-lt"/>
              </a:rPr>
              <a:pPr algn="r" fontAlgn="auto">
                <a:spcBef>
                  <a:spcPts val="0"/>
                </a:spcBef>
                <a:spcAft>
                  <a:spcPts val="0"/>
                </a:spcAft>
                <a:defRPr/>
              </a:pPr>
              <a:t>51</a:t>
            </a:fld>
            <a:endParaRPr lang="en-US" sz="1200" dirty="0">
              <a:solidFill>
                <a:schemeClr val="tx1">
                  <a:tint val="75000"/>
                </a:schemeClr>
              </a:solidFill>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41352D8D-CB2B-4082-B95E-FE481D564729}" type="slidenum">
              <a:rPr lang="en-US"/>
              <a:pPr>
                <a:defRPr/>
              </a:pPr>
              <a:t>52</a:t>
            </a:fld>
            <a:endParaRPr lang="en-US"/>
          </a:p>
        </p:txBody>
      </p:sp>
      <p:sp>
        <p:nvSpPr>
          <p:cNvPr id="107523"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#3</a:t>
            </a:r>
            <a:endParaRPr lang="en-US"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4" descr="nyse"/>
          <p:cNvPicPr>
            <a:picLocks noChangeAspect="1" noChangeArrowheads="1"/>
          </p:cNvPicPr>
          <p:nvPr/>
        </p:nvPicPr>
        <p:blipFill>
          <a:blip r:embed="rId3" cstate="print"/>
          <a:srcRect/>
          <a:stretch>
            <a:fillRect/>
          </a:stretch>
        </p:blipFill>
        <p:spPr bwMode="auto">
          <a:xfrm>
            <a:off x="0" y="914400"/>
            <a:ext cx="9144000" cy="5943600"/>
          </a:xfrm>
          <a:prstGeom prst="rect">
            <a:avLst/>
          </a:prstGeom>
          <a:noFill/>
          <a:ln w="9525">
            <a:noFill/>
            <a:miter lim="800000"/>
            <a:headEnd/>
            <a:tailEnd/>
          </a:ln>
        </p:spPr>
      </p:pic>
      <p:sp>
        <p:nvSpPr>
          <p:cNvPr id="9318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9691B94-DE4D-43D7-8AF1-CF6865BE375F}" type="slidenum">
              <a:rPr lang="en-US" sz="1200">
                <a:solidFill>
                  <a:srgbClr val="898989"/>
                </a:solidFill>
                <a:latin typeface="Calibri" pitchFamily="34" charset="0"/>
              </a:rPr>
              <a:pPr algn="r"/>
              <a:t>53</a:t>
            </a:fld>
            <a:endParaRPr lang="en-US" sz="1200">
              <a:solidFill>
                <a:srgbClr val="898989"/>
              </a:solidFill>
              <a:latin typeface="Calibri" pitchFamily="34" charset="0"/>
            </a:endParaRPr>
          </a:p>
        </p:txBody>
      </p:sp>
      <p:sp>
        <p:nvSpPr>
          <p:cNvPr id="6" name="Text Box 4"/>
          <p:cNvSpPr txBox="1">
            <a:spLocks noChangeArrowheads="1"/>
          </p:cNvSpPr>
          <p:nvPr/>
        </p:nvSpPr>
        <p:spPr bwMode="auto">
          <a:xfrm>
            <a:off x="0" y="152399"/>
            <a:ext cx="9144000" cy="731520"/>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smtClean="0">
                <a:latin typeface="Calibri" pitchFamily="34" charset="0"/>
              </a:rPr>
              <a:t>Capitalist Economy / Market Economy</a:t>
            </a:r>
            <a:endParaRPr lang="en-US" sz="4400" b="1" dirty="0">
              <a:latin typeface="Calibri" pitchFamily="34" charset="0"/>
            </a:endParaRPr>
          </a:p>
        </p:txBody>
      </p:sp>
    </p:spTree>
    <p:extLst>
      <p:ext uri="{BB962C8B-B14F-4D97-AF65-F5344CB8AC3E}">
        <p14:creationId xmlns:p14="http://schemas.microsoft.com/office/powerpoint/2010/main" val="42194765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161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86F5586-913C-43EB-8A8A-DB5B0DEB90D8}" type="slidenum">
              <a:rPr lang="en-US" sz="1200">
                <a:solidFill>
                  <a:srgbClr val="898989"/>
                </a:solidFill>
                <a:latin typeface="Calibri" pitchFamily="34" charset="0"/>
              </a:rPr>
              <a:pPr algn="r"/>
              <a:t>54</a:t>
            </a:fld>
            <a:endParaRPr lang="en-US" sz="1200">
              <a:solidFill>
                <a:srgbClr val="898989"/>
              </a:solidFill>
              <a:latin typeface="Calibri" pitchFamily="34" charset="0"/>
            </a:endParaRPr>
          </a:p>
        </p:txBody>
      </p:sp>
      <p:pic>
        <p:nvPicPr>
          <p:cNvPr id="111619" name="Picture 5" descr="ScreenShot061"/>
          <p:cNvPicPr>
            <a:picLocks noChangeArrowheads="1"/>
          </p:cNvPicPr>
          <p:nvPr/>
        </p:nvPicPr>
        <p:blipFill>
          <a:blip r:embed="rId4" cstate="print"/>
          <a:srcRect/>
          <a:stretch>
            <a:fillRect/>
          </a:stretch>
        </p:blipFill>
        <p:spPr bwMode="auto">
          <a:xfrm>
            <a:off x="533400" y="1031875"/>
            <a:ext cx="8126413" cy="4935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3666"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AE75AA31-14D3-47C0-B46C-32E19E264E7C}" type="slidenum">
              <a:rPr lang="en-US" sz="1200">
                <a:solidFill>
                  <a:srgbClr val="898989"/>
                </a:solidFill>
                <a:latin typeface="Calibri" pitchFamily="34" charset="0"/>
              </a:rPr>
              <a:pPr algn="r"/>
              <a:t>55</a:t>
            </a:fld>
            <a:endParaRPr lang="en-US" sz="1200">
              <a:solidFill>
                <a:srgbClr val="898989"/>
              </a:solidFill>
              <a:latin typeface="Calibri" pitchFamily="34" charset="0"/>
            </a:endParaRPr>
          </a:p>
        </p:txBody>
      </p:sp>
      <p:sp>
        <p:nvSpPr>
          <p:cNvPr id="113667"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#11</a:t>
            </a:r>
            <a:endParaRPr lang="en-US" b="1" dirty="0"/>
          </a:p>
        </p:txBody>
      </p:sp>
      <p:pic>
        <p:nvPicPr>
          <p:cNvPr id="113668" name="Picture 5" descr="A11"/>
          <p:cNvPicPr>
            <a:picLocks noChangeArrowheads="1"/>
          </p:cNvPicPr>
          <p:nvPr/>
        </p:nvPicPr>
        <p:blipFill>
          <a:blip r:embed="rId4" cstate="print"/>
          <a:srcRect/>
          <a:stretch>
            <a:fillRect/>
          </a:stretch>
        </p:blipFill>
        <p:spPr bwMode="auto">
          <a:xfrm>
            <a:off x="538163" y="1031875"/>
            <a:ext cx="8116887" cy="492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93C04F5-4BCE-4D8E-A95F-27618D79A235}" type="slidenum">
              <a:rPr lang="en-US" sz="1200">
                <a:solidFill>
                  <a:schemeClr val="tx1">
                    <a:tint val="75000"/>
                  </a:schemeClr>
                </a:solidFill>
                <a:latin typeface="+mn-lt"/>
              </a:rPr>
              <a:pPr algn="r" fontAlgn="auto">
                <a:spcBef>
                  <a:spcPts val="0"/>
                </a:spcBef>
                <a:spcAft>
                  <a:spcPts val="0"/>
                </a:spcAft>
                <a:defRPr/>
              </a:pPr>
              <a:t>56</a:t>
            </a:fld>
            <a:endParaRPr lang="en-US" sz="1200">
              <a:solidFill>
                <a:schemeClr val="tx1">
                  <a:tint val="75000"/>
                </a:schemeClr>
              </a:solidFill>
              <a:latin typeface="+mn-lt"/>
            </a:endParaRPr>
          </a:p>
        </p:txBody>
      </p:sp>
      <p:sp>
        <p:nvSpPr>
          <p:cNvPr id="115715" name="Text Box 6"/>
          <p:cNvSpPr txBox="1">
            <a:spLocks noChangeArrowheads="1"/>
          </p:cNvSpPr>
          <p:nvPr/>
        </p:nvSpPr>
        <p:spPr bwMode="auto">
          <a:xfrm>
            <a:off x="1660525" y="1560513"/>
            <a:ext cx="184150" cy="366712"/>
          </a:xfrm>
          <a:prstGeom prst="rect">
            <a:avLst/>
          </a:prstGeom>
          <a:noFill/>
          <a:ln w="9525">
            <a:noFill/>
            <a:miter lim="800000"/>
            <a:headEnd/>
            <a:tailEnd/>
          </a:ln>
        </p:spPr>
        <p:txBody>
          <a:bodyPr wrap="none">
            <a:spAutoFit/>
          </a:bodyPr>
          <a:lstStyle/>
          <a:p>
            <a:endParaRPr lang="en-US"/>
          </a:p>
        </p:txBody>
      </p:sp>
      <p:sp>
        <p:nvSpPr>
          <p:cNvPr id="115716" name="Text Box 7"/>
          <p:cNvSpPr txBox="1">
            <a:spLocks noChangeArrowheads="1"/>
          </p:cNvSpPr>
          <p:nvPr/>
        </p:nvSpPr>
        <p:spPr bwMode="auto">
          <a:xfrm>
            <a:off x="3184525" y="1331913"/>
            <a:ext cx="184150" cy="366712"/>
          </a:xfrm>
          <a:prstGeom prst="rect">
            <a:avLst/>
          </a:prstGeom>
          <a:noFill/>
          <a:ln w="9525">
            <a:noFill/>
            <a:miter lim="800000"/>
            <a:headEnd/>
            <a:tailEnd/>
          </a:ln>
        </p:spPr>
        <p:txBody>
          <a:bodyPr wrap="none">
            <a:spAutoFit/>
          </a:bodyPr>
          <a:lstStyle/>
          <a:p>
            <a:endParaRPr lang="en-US"/>
          </a:p>
        </p:txBody>
      </p:sp>
      <p:sp>
        <p:nvSpPr>
          <p:cNvPr id="3" name="Rectangle 2"/>
          <p:cNvSpPr/>
          <p:nvPr/>
        </p:nvSpPr>
        <p:spPr>
          <a:xfrm>
            <a:off x="2819400" y="381000"/>
            <a:ext cx="5638800" cy="5940088"/>
          </a:xfrm>
          <a:prstGeom prst="rect">
            <a:avLst/>
          </a:prstGeom>
          <a:solidFill>
            <a:schemeClr val="bg2"/>
          </a:solidFill>
        </p:spPr>
        <p:txBody>
          <a:bodyPr wrap="square">
            <a:spAutoFit/>
          </a:bodyPr>
          <a:lstStyle/>
          <a:p>
            <a:pPr marL="285750" indent="-285750">
              <a:spcBef>
                <a:spcPts val="1200"/>
              </a:spcBef>
              <a:buFont typeface="Arial" charset="0"/>
              <a:buChar char="•"/>
            </a:pPr>
            <a:endParaRPr lang="en-US" sz="1400" b="1" dirty="0" smtClean="0"/>
          </a:p>
          <a:p>
            <a:pPr marL="285750" indent="-285750">
              <a:spcBef>
                <a:spcPts val="1200"/>
              </a:spcBef>
              <a:buFont typeface="Arial" charset="0"/>
              <a:buChar char="•"/>
            </a:pPr>
            <a:r>
              <a:rPr lang="en-US" sz="3200" b="1" dirty="0" smtClean="0"/>
              <a:t>Everyone </a:t>
            </a:r>
            <a:r>
              <a:rPr lang="en-US" sz="3200" b="1" dirty="0"/>
              <a:t>must follow the </a:t>
            </a:r>
            <a:r>
              <a:rPr lang="en-US" sz="3200" b="1" dirty="0" smtClean="0"/>
              <a:t>law</a:t>
            </a:r>
          </a:p>
          <a:p>
            <a:pPr>
              <a:spcBef>
                <a:spcPts val="1200"/>
              </a:spcBef>
            </a:pPr>
            <a:endParaRPr lang="en-US" sz="1600" b="1" dirty="0"/>
          </a:p>
          <a:p>
            <a:pPr marL="285750" indent="-285750">
              <a:spcBef>
                <a:spcPts val="1200"/>
              </a:spcBef>
              <a:buFont typeface="Arial" charset="0"/>
              <a:buChar char="•"/>
            </a:pPr>
            <a:r>
              <a:rPr lang="en-US" sz="3200" b="1" dirty="0"/>
              <a:t>No one is above the law</a:t>
            </a:r>
          </a:p>
          <a:p>
            <a:pPr marL="285750" indent="-285750">
              <a:spcBef>
                <a:spcPts val="1200"/>
              </a:spcBef>
              <a:buFont typeface="Arial" charset="0"/>
              <a:buChar char="•"/>
            </a:pPr>
            <a:endParaRPr lang="en-US" sz="1600" b="1" dirty="0"/>
          </a:p>
          <a:p>
            <a:pPr marL="285750" indent="-285750">
              <a:spcBef>
                <a:spcPts val="1200"/>
              </a:spcBef>
              <a:buFont typeface="Arial" charset="0"/>
              <a:buChar char="•"/>
            </a:pPr>
            <a:r>
              <a:rPr lang="en-US" sz="3200" b="1" dirty="0"/>
              <a:t>Leaders must obey the law</a:t>
            </a:r>
          </a:p>
          <a:p>
            <a:pPr marL="285750" indent="-285750">
              <a:spcBef>
                <a:spcPts val="1200"/>
              </a:spcBef>
              <a:buFont typeface="Arial" charset="0"/>
              <a:buChar char="•"/>
            </a:pPr>
            <a:endParaRPr lang="en-US" sz="1600" b="1" dirty="0"/>
          </a:p>
          <a:p>
            <a:pPr marL="285750" indent="-285750">
              <a:spcBef>
                <a:spcPts val="1200"/>
              </a:spcBef>
              <a:buFont typeface="Arial" charset="0"/>
              <a:buChar char="•"/>
            </a:pPr>
            <a:r>
              <a:rPr lang="en-US" sz="3200" b="1" dirty="0"/>
              <a:t>Government must obey the </a:t>
            </a:r>
            <a:r>
              <a:rPr lang="en-US" sz="3200" b="1" dirty="0" smtClean="0"/>
              <a:t>law</a:t>
            </a:r>
          </a:p>
          <a:p>
            <a:pPr>
              <a:spcBef>
                <a:spcPts val="1200"/>
              </a:spcBef>
            </a:pPr>
            <a:endParaRPr lang="en-US" sz="1400" b="1" dirty="0"/>
          </a:p>
        </p:txBody>
      </p:sp>
      <p:sp>
        <p:nvSpPr>
          <p:cNvPr id="8" name="Text Box 10"/>
          <p:cNvSpPr txBox="1">
            <a:spLocks noChangeArrowheads="1"/>
          </p:cNvSpPr>
          <p:nvPr/>
        </p:nvSpPr>
        <p:spPr bwMode="auto">
          <a:xfrm>
            <a:off x="457200" y="381000"/>
            <a:ext cx="2133600" cy="4117975"/>
          </a:xfrm>
          <a:prstGeom prst="rect">
            <a:avLst/>
          </a:prstGeom>
          <a:gradFill>
            <a:gsLst>
              <a:gs pos="100000">
                <a:schemeClr val="accent1">
                  <a:lumMod val="45000"/>
                  <a:lumOff val="55000"/>
                </a:schemeClr>
              </a:gs>
              <a:gs pos="100000">
                <a:schemeClr val="accent1">
                  <a:lumMod val="30000"/>
                  <a:lumOff val="70000"/>
                </a:schemeClr>
              </a:gs>
            </a:gsLst>
            <a:path path="shape">
              <a:fillToRect l="50000" t="50000" r="50000" b="50000"/>
            </a:path>
          </a:gradFill>
          <a:ln w="28575">
            <a:solidFill>
              <a:schemeClr val="tx1"/>
            </a:solidFill>
            <a:miter lim="800000"/>
            <a:headEnd/>
            <a:tailEnd/>
          </a:ln>
        </p:spPr>
        <p:txBody>
          <a:bodyPr wrap="square">
            <a:spAutoFit/>
          </a:bodyPr>
          <a:lstStyle/>
          <a:p>
            <a:pPr algn="ctr"/>
            <a:r>
              <a:rPr lang="en-US" sz="6600" b="1" dirty="0">
                <a:latin typeface="Calibri" pitchFamily="34" charset="0"/>
              </a:rPr>
              <a:t>The</a:t>
            </a:r>
          </a:p>
          <a:p>
            <a:pPr algn="ctr"/>
            <a:r>
              <a:rPr lang="en-US" sz="6600" b="1" dirty="0">
                <a:latin typeface="Calibri" pitchFamily="34" charset="0"/>
              </a:rPr>
              <a:t>Rule</a:t>
            </a:r>
          </a:p>
          <a:p>
            <a:pPr algn="ctr"/>
            <a:r>
              <a:rPr lang="en-US" sz="6600" b="1" dirty="0">
                <a:latin typeface="Calibri" pitchFamily="34" charset="0"/>
              </a:rPr>
              <a:t>of</a:t>
            </a:r>
          </a:p>
          <a:p>
            <a:pPr algn="ctr"/>
            <a:r>
              <a:rPr lang="en-US" sz="6600" b="1" dirty="0">
                <a:latin typeface="Calibri" pitchFamily="34" charset="0"/>
              </a:rPr>
              <a:t>Law</a:t>
            </a:r>
          </a:p>
        </p:txBody>
      </p:sp>
    </p:spTree>
    <p:extLst>
      <p:ext uri="{BB962C8B-B14F-4D97-AF65-F5344CB8AC3E}">
        <p14:creationId xmlns:p14="http://schemas.microsoft.com/office/powerpoint/2010/main" val="37964474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7762"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50893E3D-40A6-489A-8756-1E25138017AB}" type="slidenum">
              <a:rPr lang="en-US" sz="1200">
                <a:solidFill>
                  <a:srgbClr val="898989"/>
                </a:solidFill>
                <a:latin typeface="Calibri" pitchFamily="34" charset="0"/>
              </a:rPr>
              <a:pPr algn="r"/>
              <a:t>57</a:t>
            </a:fld>
            <a:endParaRPr lang="en-US" sz="1200">
              <a:solidFill>
                <a:srgbClr val="898989"/>
              </a:solidFill>
              <a:latin typeface="Calibri"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1981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#12</a:t>
            </a:r>
            <a:endParaRPr lang="en-US" b="1" dirty="0"/>
          </a:p>
        </p:txBody>
      </p:sp>
      <p:sp>
        <p:nvSpPr>
          <p:cNvPr id="119811"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3EA2889-7B81-4387-BC02-B2250159DDC3}" type="slidenum">
              <a:rPr lang="en-US" sz="1200">
                <a:solidFill>
                  <a:srgbClr val="898989"/>
                </a:solidFill>
                <a:latin typeface="Calibri" pitchFamily="34" charset="0"/>
              </a:rPr>
              <a:pPr algn="r"/>
              <a:t>58</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199357"/>
            <a:ext cx="8534400" cy="5170646"/>
          </a:xfrm>
          <a:prstGeom prst="rect">
            <a:avLst/>
          </a:prstGeom>
          <a:solidFill>
            <a:schemeClr val="bg2"/>
          </a:solidFill>
        </p:spPr>
        <p:txBody>
          <a:bodyPr wrap="square" rtlCol="0">
            <a:spAutoFit/>
          </a:bodyPr>
          <a:lstStyle/>
          <a:p>
            <a:pPr marL="285750" indent="-285750" algn="ctr">
              <a:spcBef>
                <a:spcPts val="1200"/>
              </a:spcBef>
              <a:buFont typeface="Arial" charset="0"/>
              <a:buChar char="•"/>
            </a:pPr>
            <a:r>
              <a:rPr lang="en-US" sz="2400" b="1" dirty="0"/>
              <a:t>vote</a:t>
            </a:r>
          </a:p>
          <a:p>
            <a:pPr marL="285750" indent="-285750" algn="ctr">
              <a:spcBef>
                <a:spcPts val="1200"/>
              </a:spcBef>
              <a:buFont typeface="Arial" charset="0"/>
              <a:buChar char="•"/>
            </a:pPr>
            <a:r>
              <a:rPr lang="en-US" sz="2400" b="1" dirty="0"/>
              <a:t>join a political party</a:t>
            </a:r>
          </a:p>
          <a:p>
            <a:pPr marL="285750" indent="-285750" algn="ctr">
              <a:spcBef>
                <a:spcPts val="1200"/>
              </a:spcBef>
              <a:buFont typeface="Arial" charset="0"/>
              <a:buChar char="•"/>
            </a:pPr>
            <a:r>
              <a:rPr lang="en-US" sz="2400" b="1" dirty="0"/>
              <a:t>help with a campaign</a:t>
            </a:r>
          </a:p>
          <a:p>
            <a:pPr marL="285750" indent="-285750" algn="ctr">
              <a:spcBef>
                <a:spcPts val="1200"/>
              </a:spcBef>
              <a:buFont typeface="Arial" charset="0"/>
              <a:buChar char="•"/>
            </a:pPr>
            <a:r>
              <a:rPr lang="en-US" sz="2400" b="1" dirty="0"/>
              <a:t>join a civic group</a:t>
            </a:r>
          </a:p>
          <a:p>
            <a:pPr marL="285750" indent="-285750" algn="ctr">
              <a:spcBef>
                <a:spcPts val="1200"/>
              </a:spcBef>
              <a:buFont typeface="Arial" charset="0"/>
              <a:buChar char="•"/>
            </a:pPr>
            <a:r>
              <a:rPr lang="en-US" sz="2400" b="1" dirty="0" smtClean="0"/>
              <a:t>join </a:t>
            </a:r>
            <a:r>
              <a:rPr lang="en-US" sz="2400" b="1" dirty="0"/>
              <a:t>a community group</a:t>
            </a:r>
          </a:p>
          <a:p>
            <a:pPr marL="285750" indent="-285750" algn="ctr">
              <a:spcBef>
                <a:spcPts val="1200"/>
              </a:spcBef>
              <a:buFont typeface="Arial" charset="0"/>
              <a:buChar char="•"/>
            </a:pPr>
            <a:r>
              <a:rPr lang="en-US" sz="2400" b="1" dirty="0" smtClean="0"/>
              <a:t>give </a:t>
            </a:r>
            <a:r>
              <a:rPr lang="en-US" sz="2400" b="1" dirty="0"/>
              <a:t>an elected official your opinion on an issue</a:t>
            </a:r>
          </a:p>
          <a:p>
            <a:pPr marL="285750" indent="-285750" algn="ctr">
              <a:spcBef>
                <a:spcPts val="1200"/>
              </a:spcBef>
              <a:buFont typeface="Arial" charset="0"/>
              <a:buChar char="•"/>
            </a:pPr>
            <a:r>
              <a:rPr lang="en-US" sz="2400" b="1" dirty="0"/>
              <a:t>call Senators and Representatives</a:t>
            </a:r>
          </a:p>
          <a:p>
            <a:pPr marL="285750" indent="-285750" algn="ctr">
              <a:spcBef>
                <a:spcPts val="1200"/>
              </a:spcBef>
              <a:buFont typeface="Arial" charset="0"/>
              <a:buChar char="•"/>
            </a:pPr>
            <a:r>
              <a:rPr lang="en-US" sz="2400" b="1" dirty="0"/>
              <a:t>publicly support or oppose an issue or </a:t>
            </a:r>
            <a:r>
              <a:rPr lang="en-US" sz="2400" b="1" dirty="0" smtClean="0"/>
              <a:t>policy</a:t>
            </a:r>
          </a:p>
          <a:p>
            <a:pPr marL="285750" indent="-285750" algn="ctr">
              <a:spcBef>
                <a:spcPts val="1200"/>
              </a:spcBef>
              <a:buFont typeface="Arial" charset="0"/>
              <a:buChar char="•"/>
            </a:pPr>
            <a:r>
              <a:rPr lang="en-US" sz="2400" b="1" dirty="0" smtClean="0"/>
              <a:t>run for office</a:t>
            </a:r>
          </a:p>
          <a:p>
            <a:pPr marL="285750" indent="-285750" algn="ctr">
              <a:spcBef>
                <a:spcPts val="1200"/>
              </a:spcBef>
              <a:buFont typeface="Arial" charset="0"/>
              <a:buChar char="•"/>
            </a:pPr>
            <a:r>
              <a:rPr lang="en-US" sz="2400" b="1" dirty="0" smtClean="0"/>
              <a:t>write to a newspaper</a:t>
            </a:r>
          </a:p>
        </p:txBody>
      </p:sp>
      <p:sp>
        <p:nvSpPr>
          <p:cNvPr id="78850" name="Text Box 6"/>
          <p:cNvSpPr txBox="1">
            <a:spLocks noChangeArrowheads="1"/>
          </p:cNvSpPr>
          <p:nvPr/>
        </p:nvSpPr>
        <p:spPr bwMode="auto">
          <a:xfrm>
            <a:off x="457200" y="457200"/>
            <a:ext cx="8229600" cy="701675"/>
          </a:xfrm>
          <a:prstGeom prst="rect">
            <a:avLst/>
          </a:prstGeom>
          <a:noFill/>
          <a:ln w="9525">
            <a:noFill/>
            <a:miter lim="800000"/>
            <a:headEnd/>
            <a:tailEnd/>
          </a:ln>
        </p:spPr>
        <p:txBody>
          <a:bodyPr>
            <a:spAutoFit/>
          </a:bodyPr>
          <a:lstStyle/>
          <a:p>
            <a:pPr algn="ctr"/>
            <a:endParaRPr lang="en-US" sz="4000" b="1">
              <a:latin typeface="Calibri" pitchFamily="34" charset="0"/>
            </a:endParaRPr>
          </a:p>
        </p:txBody>
      </p:sp>
      <p:sp>
        <p:nvSpPr>
          <p:cNvPr id="78851" name="Text Box 5"/>
          <p:cNvSpPr txBox="1">
            <a:spLocks noChangeArrowheads="1"/>
          </p:cNvSpPr>
          <p:nvPr/>
        </p:nvSpPr>
        <p:spPr bwMode="auto">
          <a:xfrm>
            <a:off x="304800" y="381000"/>
            <a:ext cx="85344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000" b="1" dirty="0">
                <a:latin typeface="Calibri" pitchFamily="34" charset="0"/>
              </a:rPr>
              <a:t>Ways to Participate in Our Democracy</a:t>
            </a:r>
          </a:p>
        </p:txBody>
      </p:sp>
      <p:sp>
        <p:nvSpPr>
          <p:cNvPr id="7885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4F4862AA-E663-47FA-911A-2A4997608FE8}" type="slidenum">
              <a:rPr lang="en-US" sz="1200">
                <a:solidFill>
                  <a:srgbClr val="898989"/>
                </a:solidFill>
                <a:latin typeface="Calibri" pitchFamily="34" charset="0"/>
              </a:rPr>
              <a:pPr algn="r"/>
              <a:t>59</a:t>
            </a:fld>
            <a:endParaRPr lang="en-US" sz="1200">
              <a:solidFill>
                <a:srgbClr val="898989"/>
              </a:solidFill>
              <a:latin typeface="Calibri" pitchFamily="34" charset="0"/>
            </a:endParaRPr>
          </a:p>
        </p:txBody>
      </p:sp>
      <p:sp>
        <p:nvSpPr>
          <p:cNvPr id="78853" name="Text Box 6"/>
          <p:cNvSpPr txBox="1">
            <a:spLocks noChangeArrowheads="1"/>
          </p:cNvSpPr>
          <p:nvPr/>
        </p:nvSpPr>
        <p:spPr bwMode="auto">
          <a:xfrm>
            <a:off x="1660525" y="1560513"/>
            <a:ext cx="184150" cy="366712"/>
          </a:xfrm>
          <a:prstGeom prst="rect">
            <a:avLst/>
          </a:prstGeom>
          <a:noFill/>
          <a:ln w="9525">
            <a:noFill/>
            <a:miter lim="800000"/>
            <a:headEnd/>
            <a:tailEnd/>
          </a:ln>
        </p:spPr>
        <p:txBody>
          <a:bodyPr wrap="none">
            <a:spAutoFit/>
          </a:bodyPr>
          <a:lstStyle/>
          <a:p>
            <a:endParaRPr lang="en-US"/>
          </a:p>
        </p:txBody>
      </p:sp>
      <p:sp>
        <p:nvSpPr>
          <p:cNvPr id="78854" name="Text Box 7"/>
          <p:cNvSpPr txBox="1">
            <a:spLocks noChangeArrowheads="1"/>
          </p:cNvSpPr>
          <p:nvPr/>
        </p:nvSpPr>
        <p:spPr bwMode="auto">
          <a:xfrm>
            <a:off x="3184525" y="1331913"/>
            <a:ext cx="184150" cy="366712"/>
          </a:xfrm>
          <a:prstGeom prst="rect">
            <a:avLst/>
          </a:prstGeom>
          <a:noFill/>
          <a:ln w="9525">
            <a:noFill/>
            <a:miter lim="800000"/>
            <a:headEnd/>
            <a:tailEnd/>
          </a:ln>
        </p:spPr>
        <p:txBody>
          <a:bodyPr wrap="none">
            <a:spAutoFit/>
          </a:bodyPr>
          <a:lstStyle/>
          <a:p>
            <a:endParaRPr lang="en-US"/>
          </a:p>
        </p:txBody>
      </p:sp>
    </p:spTree>
    <p:extLst>
      <p:ext uri="{BB962C8B-B14F-4D97-AF65-F5344CB8AC3E}">
        <p14:creationId xmlns:p14="http://schemas.microsoft.com/office/powerpoint/2010/main" val="25223187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2D5B4CB-9D36-4F9F-ADDB-E65E5B12278E}" type="slidenum">
              <a:rPr lang="en-US" sz="1200">
                <a:solidFill>
                  <a:schemeClr val="tx1">
                    <a:tint val="75000"/>
                  </a:schemeClr>
                </a:solidFill>
                <a:latin typeface="+mn-lt"/>
              </a:rPr>
              <a:pPr algn="r" fontAlgn="auto">
                <a:spcBef>
                  <a:spcPts val="0"/>
                </a:spcBef>
                <a:spcAft>
                  <a:spcPts val="0"/>
                </a:spcAft>
                <a:defRPr/>
              </a:pPr>
              <a:t>6</a:t>
            </a:fld>
            <a:endParaRPr lang="en-US" sz="1200">
              <a:solidFill>
                <a:schemeClr val="tx1">
                  <a:tint val="75000"/>
                </a:schemeClr>
              </a:solidFill>
              <a:latin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63D5D30-36A0-4BE3-9089-AD0E1930C88A}" type="slidenum">
              <a:rPr lang="en-US" sz="1200">
                <a:solidFill>
                  <a:schemeClr val="tx1">
                    <a:tint val="75000"/>
                  </a:schemeClr>
                </a:solidFill>
                <a:latin typeface="+mn-lt"/>
              </a:rPr>
              <a:pPr algn="r" fontAlgn="auto">
                <a:spcBef>
                  <a:spcPts val="0"/>
                </a:spcBef>
                <a:spcAft>
                  <a:spcPts val="0"/>
                </a:spcAft>
                <a:defRPr/>
              </a:pPr>
              <a:t>60</a:t>
            </a:fld>
            <a:endParaRPr lang="en-US" sz="1200">
              <a:solidFill>
                <a:schemeClr val="tx1">
                  <a:tint val="75000"/>
                </a:schemeClr>
              </a:solidFill>
              <a:latin typeface="+mn-l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125954"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#55</a:t>
            </a:r>
            <a:endParaRPr lang="en-US" b="1" dirty="0"/>
          </a:p>
        </p:txBody>
      </p:sp>
      <p:sp>
        <p:nvSpPr>
          <p:cNvPr id="125955"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44942C2-BD15-4861-BF0E-983B6C9B8F49}" type="slidenum">
              <a:rPr lang="en-US" sz="1200">
                <a:solidFill>
                  <a:srgbClr val="898989"/>
                </a:solidFill>
                <a:latin typeface="Calibri" pitchFamily="34" charset="0"/>
              </a:rPr>
              <a:pPr algn="r"/>
              <a:t>61</a:t>
            </a:fld>
            <a:endParaRPr lang="en-US" sz="1200">
              <a:solidFill>
                <a:srgbClr val="898989"/>
              </a:solid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2B1B3865-0C82-4FAB-B35A-5E076B39341A}" type="slidenum">
              <a:rPr lang="en-US"/>
              <a:pPr>
                <a:defRPr/>
              </a:pPr>
              <a:t>7</a:t>
            </a:fld>
            <a:endParaRPr lang="en-US"/>
          </a:p>
        </p:txBody>
      </p:sp>
      <p:sp>
        <p:nvSpPr>
          <p:cNvPr id="25603"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#66</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652433F-00DF-4029-883F-E8CEC6D5A82E}" type="slidenum">
              <a:rPr lang="en-US" sz="1200">
                <a:solidFill>
                  <a:schemeClr val="tx1">
                    <a:tint val="75000"/>
                  </a:schemeClr>
                </a:solidFill>
                <a:latin typeface="+mn-lt"/>
              </a:rPr>
              <a:pPr algn="r" fontAlgn="auto">
                <a:spcBef>
                  <a:spcPts val="0"/>
                </a:spcBef>
                <a:spcAft>
                  <a:spcPts val="0"/>
                </a:spcAft>
                <a:defRPr/>
              </a:pPr>
              <a:t>8</a:t>
            </a:fld>
            <a:endParaRPr lang="en-US" sz="1200" dirty="0">
              <a:solidFill>
                <a:schemeClr val="tx1">
                  <a:tint val="75000"/>
                </a:schemeClr>
              </a:solidFill>
              <a:latin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3FB30431-CD36-4729-9506-06C7FD14BA9C}" type="slidenum">
              <a:rPr lang="en-US" sz="1200">
                <a:solidFill>
                  <a:schemeClr val="tx1">
                    <a:tint val="75000"/>
                  </a:schemeClr>
                </a:solidFill>
                <a:latin typeface="+mn-lt"/>
              </a:rPr>
              <a:pPr algn="r" fontAlgn="auto">
                <a:spcBef>
                  <a:spcPts val="0"/>
                </a:spcBef>
                <a:spcAft>
                  <a:spcPts val="0"/>
                </a:spcAft>
                <a:defRPr/>
              </a:pPr>
              <a:t>9</a:t>
            </a:fld>
            <a:endParaRPr lang="en-US" sz="1200">
              <a:solidFill>
                <a:schemeClr val="tx1">
                  <a:tint val="75000"/>
                </a:schemeClr>
              </a:solidFill>
              <a:latin typeface="+mn-lt"/>
            </a:endParaRPr>
          </a:p>
        </p:txBody>
      </p:sp>
      <p:sp>
        <p:nvSpPr>
          <p:cNvPr id="2969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#68</a:t>
            </a:r>
            <a:endParaRPr lang="en-US"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14645</TotalTime>
  <Words>3141</Words>
  <Application>Microsoft Office PowerPoint</Application>
  <PresentationFormat>On-screen Show (4:3)</PresentationFormat>
  <Paragraphs>327</Paragraphs>
  <Slides>61</Slides>
  <Notes>61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Lesson 2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c:creator>
  <cp:lastModifiedBy>Greg Lanza</cp:lastModifiedBy>
  <cp:revision>466</cp:revision>
  <dcterms:created xsi:type="dcterms:W3CDTF">2010-10-17T14:08:36Z</dcterms:created>
  <dcterms:modified xsi:type="dcterms:W3CDTF">2017-01-06T02:18:51Z</dcterms:modified>
</cp:coreProperties>
</file>