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477" r:id="rId2"/>
    <p:sldId id="439" r:id="rId3"/>
    <p:sldId id="481" r:id="rId4"/>
    <p:sldId id="478" r:id="rId5"/>
    <p:sldId id="403" r:id="rId6"/>
    <p:sldId id="436" r:id="rId7"/>
    <p:sldId id="438" r:id="rId8"/>
    <p:sldId id="429" r:id="rId9"/>
    <p:sldId id="413" r:id="rId10"/>
    <p:sldId id="430" r:id="rId11"/>
    <p:sldId id="412" r:id="rId12"/>
    <p:sldId id="410" r:id="rId13"/>
    <p:sldId id="428" r:id="rId14"/>
    <p:sldId id="404" r:id="rId15"/>
    <p:sldId id="482" r:id="rId16"/>
    <p:sldId id="445" r:id="rId17"/>
    <p:sldId id="446" r:id="rId18"/>
    <p:sldId id="484" r:id="rId19"/>
    <p:sldId id="483" r:id="rId20"/>
    <p:sldId id="485" r:id="rId21"/>
    <p:sldId id="486" r:id="rId22"/>
    <p:sldId id="459" r:id="rId23"/>
    <p:sldId id="487" r:id="rId24"/>
    <p:sldId id="488" r:id="rId25"/>
    <p:sldId id="489" r:id="rId26"/>
    <p:sldId id="490" r:id="rId27"/>
    <p:sldId id="491" r:id="rId28"/>
    <p:sldId id="492" r:id="rId29"/>
    <p:sldId id="493" r:id="rId30"/>
    <p:sldId id="449" r:id="rId31"/>
    <p:sldId id="355" r:id="rId32"/>
    <p:sldId id="447" r:id="rId33"/>
    <p:sldId id="448" r:id="rId34"/>
    <p:sldId id="494" r:id="rId35"/>
    <p:sldId id="452" r:id="rId36"/>
    <p:sldId id="328" r:id="rId37"/>
    <p:sldId id="495" r:id="rId38"/>
    <p:sldId id="496" r:id="rId39"/>
    <p:sldId id="471" r:id="rId40"/>
    <p:sldId id="472" r:id="rId41"/>
    <p:sldId id="497" r:id="rId42"/>
    <p:sldId id="465" r:id="rId43"/>
    <p:sldId id="466" r:id="rId44"/>
    <p:sldId id="498" r:id="rId45"/>
    <p:sldId id="450" r:id="rId46"/>
    <p:sldId id="356" r:id="rId47"/>
  </p:sldIdLst>
  <p:sldSz cx="9144000" cy="6858000" type="screen4x3"/>
  <p:notesSz cx="6858000" cy="9144000"/>
  <p:defaultTextStyle>
    <a:defPPr>
      <a:defRPr lang="en-US"/>
    </a:defPPr>
    <a:lvl1pPr algn="l" rtl="0" fontAlgn="base">
      <a:spcBef>
        <a:spcPct val="0"/>
      </a:spcBef>
      <a:spcAft>
        <a:spcPct val="0"/>
      </a:spcAft>
      <a:defRPr sz="4000" b="1" kern="1200">
        <a:solidFill>
          <a:schemeClr val="tx1"/>
        </a:solidFill>
        <a:latin typeface="Calibri" pitchFamily="34" charset="0"/>
        <a:ea typeface="+mn-ea"/>
        <a:cs typeface="+mn-cs"/>
      </a:defRPr>
    </a:lvl1pPr>
    <a:lvl2pPr marL="457200" algn="l" rtl="0" fontAlgn="base">
      <a:spcBef>
        <a:spcPct val="0"/>
      </a:spcBef>
      <a:spcAft>
        <a:spcPct val="0"/>
      </a:spcAft>
      <a:defRPr sz="4000" b="1" kern="1200">
        <a:solidFill>
          <a:schemeClr val="tx1"/>
        </a:solidFill>
        <a:latin typeface="Calibri" pitchFamily="34" charset="0"/>
        <a:ea typeface="+mn-ea"/>
        <a:cs typeface="+mn-cs"/>
      </a:defRPr>
    </a:lvl2pPr>
    <a:lvl3pPr marL="914400" algn="l" rtl="0" fontAlgn="base">
      <a:spcBef>
        <a:spcPct val="0"/>
      </a:spcBef>
      <a:spcAft>
        <a:spcPct val="0"/>
      </a:spcAft>
      <a:defRPr sz="4000" b="1" kern="1200">
        <a:solidFill>
          <a:schemeClr val="tx1"/>
        </a:solidFill>
        <a:latin typeface="Calibri" pitchFamily="34" charset="0"/>
        <a:ea typeface="+mn-ea"/>
        <a:cs typeface="+mn-cs"/>
      </a:defRPr>
    </a:lvl3pPr>
    <a:lvl4pPr marL="1371600" algn="l" rtl="0" fontAlgn="base">
      <a:spcBef>
        <a:spcPct val="0"/>
      </a:spcBef>
      <a:spcAft>
        <a:spcPct val="0"/>
      </a:spcAft>
      <a:defRPr sz="4000" b="1" kern="1200">
        <a:solidFill>
          <a:schemeClr val="tx1"/>
        </a:solidFill>
        <a:latin typeface="Calibri" pitchFamily="34" charset="0"/>
        <a:ea typeface="+mn-ea"/>
        <a:cs typeface="+mn-cs"/>
      </a:defRPr>
    </a:lvl4pPr>
    <a:lvl5pPr marL="1828800" algn="l" rtl="0" fontAlgn="base">
      <a:spcBef>
        <a:spcPct val="0"/>
      </a:spcBef>
      <a:spcAft>
        <a:spcPct val="0"/>
      </a:spcAft>
      <a:defRPr sz="4000" b="1" kern="1200">
        <a:solidFill>
          <a:schemeClr val="tx1"/>
        </a:solidFill>
        <a:latin typeface="Calibri" pitchFamily="34" charset="0"/>
        <a:ea typeface="+mn-ea"/>
        <a:cs typeface="+mn-cs"/>
      </a:defRPr>
    </a:lvl5pPr>
    <a:lvl6pPr marL="2286000" algn="l" defTabSz="914400" rtl="0" eaLnBrk="1" latinLnBrk="0" hangingPunct="1">
      <a:defRPr sz="4000" b="1" kern="1200">
        <a:solidFill>
          <a:schemeClr val="tx1"/>
        </a:solidFill>
        <a:latin typeface="Calibri" pitchFamily="34" charset="0"/>
        <a:ea typeface="+mn-ea"/>
        <a:cs typeface="+mn-cs"/>
      </a:defRPr>
    </a:lvl6pPr>
    <a:lvl7pPr marL="2743200" algn="l" defTabSz="914400" rtl="0" eaLnBrk="1" latinLnBrk="0" hangingPunct="1">
      <a:defRPr sz="4000" b="1" kern="1200">
        <a:solidFill>
          <a:schemeClr val="tx1"/>
        </a:solidFill>
        <a:latin typeface="Calibri" pitchFamily="34" charset="0"/>
        <a:ea typeface="+mn-ea"/>
        <a:cs typeface="+mn-cs"/>
      </a:defRPr>
    </a:lvl7pPr>
    <a:lvl8pPr marL="3200400" algn="l" defTabSz="914400" rtl="0" eaLnBrk="1" latinLnBrk="0" hangingPunct="1">
      <a:defRPr sz="4000" b="1" kern="1200">
        <a:solidFill>
          <a:schemeClr val="tx1"/>
        </a:solidFill>
        <a:latin typeface="Calibri" pitchFamily="34" charset="0"/>
        <a:ea typeface="+mn-ea"/>
        <a:cs typeface="+mn-cs"/>
      </a:defRPr>
    </a:lvl8pPr>
    <a:lvl9pPr marL="3657600" algn="l" defTabSz="914400" rtl="0" eaLnBrk="1" latinLnBrk="0" hangingPunct="1">
      <a:defRPr sz="4000" b="1"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33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80" autoAdjust="0"/>
    <p:restoredTop sz="90326" autoAdjust="0"/>
  </p:normalViewPr>
  <p:slideViewPr>
    <p:cSldViewPr>
      <p:cViewPr>
        <p:scale>
          <a:sx n="100" d="100"/>
          <a:sy n="100" d="100"/>
        </p:scale>
        <p:origin x="-787" y="8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b="0">
                <a:latin typeface="Arial" charset="0"/>
              </a:defRPr>
            </a:lvl1pPr>
          </a:lstStyle>
          <a:p>
            <a:pPr>
              <a:defRPr/>
            </a:pPr>
            <a:fld id="{1A6772DD-B96D-41A8-96D1-832A0C649071}" type="datetimeFigureOut">
              <a:rPr lang="en-US"/>
              <a:pPr>
                <a:defRPr/>
              </a:pPr>
              <a:t>1/5/2017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b="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b="0">
                <a:latin typeface="Arial" charset="0"/>
              </a:defRPr>
            </a:lvl1pPr>
          </a:lstStyle>
          <a:p>
            <a:pPr>
              <a:defRPr/>
            </a:pPr>
            <a:fld id="{2F409EFC-E7BE-4886-AE2D-B56BB5AC03AB}" type="slidenum">
              <a:rPr lang="en-US"/>
              <a:pPr>
                <a:defRPr/>
              </a:pPr>
              <a:t>‹#›</a:t>
            </a:fld>
            <a:endParaRPr lang="en-US"/>
          </a:p>
        </p:txBody>
      </p:sp>
    </p:spTree>
    <p:extLst>
      <p:ext uri="{BB962C8B-B14F-4D97-AF65-F5344CB8AC3E}">
        <p14:creationId xmlns:p14="http://schemas.microsoft.com/office/powerpoint/2010/main" val="1512303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a:latin typeface="Arial" charset="0"/>
              </a:defRPr>
            </a:lvl1pPr>
          </a:lstStyle>
          <a:p>
            <a:pPr>
              <a:defRPr/>
            </a:pPr>
            <a:fld id="{FA399199-D798-4A71-A242-8F24D6DA2035}" type="datetimeFigureOut">
              <a:rPr lang="en-US"/>
              <a:pPr>
                <a:defRPr/>
              </a:pPr>
              <a:t>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a:latin typeface="Arial" charset="0"/>
              </a:defRPr>
            </a:lvl1pPr>
          </a:lstStyle>
          <a:p>
            <a:pPr>
              <a:defRPr/>
            </a:pPr>
            <a:fld id="{A9FEBF08-6544-49BC-A6F6-06F9CD12BCF4}" type="slidenum">
              <a:rPr lang="en-US"/>
              <a:pPr>
                <a:defRPr/>
              </a:pPr>
              <a:t>‹#›</a:t>
            </a:fld>
            <a:endParaRPr lang="en-US"/>
          </a:p>
        </p:txBody>
      </p:sp>
    </p:spTree>
    <p:extLst>
      <p:ext uri="{BB962C8B-B14F-4D97-AF65-F5344CB8AC3E}">
        <p14:creationId xmlns:p14="http://schemas.microsoft.com/office/powerpoint/2010/main" val="568482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Lesson 3. </a:t>
            </a:r>
            <a:r>
              <a:rPr lang="en-US" b="1" dirty="0" smtClean="0"/>
              <a:t>American History: 1800 through the Civil War. </a:t>
            </a:r>
          </a:p>
          <a:p>
            <a:pPr eaLnBrk="1" hangingPunct="1">
              <a:spcBef>
                <a:spcPct val="0"/>
              </a:spcBef>
            </a:pPr>
            <a:r>
              <a:rPr lang="en-US" dirty="0" smtClean="0"/>
              <a:t>This lesson is about American history from the end of the Revolutionary War through the Civil War. </a:t>
            </a:r>
            <a:r>
              <a:rPr lang="en-US" sz="1200" kern="1200" dirty="0" smtClean="0">
                <a:solidFill>
                  <a:schemeClr val="tx1"/>
                </a:solidFill>
                <a:latin typeface="+mn-lt"/>
                <a:ea typeface="+mn-ea"/>
                <a:cs typeface="+mn-cs"/>
              </a:rPr>
              <a:t>This lesson covers civics </a:t>
            </a:r>
            <a:r>
              <a:rPr lang="en-US" sz="1200" b="0" kern="1200" dirty="0" smtClean="0">
                <a:solidFill>
                  <a:schemeClr val="tx1"/>
                </a:solidFill>
                <a:latin typeface="+mn-lt"/>
                <a:ea typeface="+mn-ea"/>
                <a:cs typeface="+mn-cs"/>
              </a:rPr>
              <a:t>questions </a:t>
            </a:r>
            <a:r>
              <a:rPr lang="en-US" sz="1200" dirty="0" smtClean="0"/>
              <a:t>4, 60, 71, 72, 73, 74, 75, 76, 89, 90, and 93. </a:t>
            </a:r>
            <a:endParaRPr lang="en-US" dirty="0" smtClean="0"/>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90. What ocean is on the East Coast of the United States? </a:t>
            </a:r>
            <a:endParaRPr lang="en-US" smtClean="0"/>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Atlantic. </a:t>
            </a:r>
            <a:r>
              <a:rPr lang="en-US" smtClean="0"/>
              <a:t>The Atlantic Ocean is the most traveled ocean in the world. </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In 1853, the Gadsden Purchase added more Mexican territory to the United States and created the southern border we have today. The four U.S. states that border Mexico are California, Arizona, New Mexico, and Texas.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93. Name </a:t>
            </a:r>
            <a:r>
              <a:rPr lang="en-US" b="1" u="sng" smtClean="0"/>
              <a:t>one</a:t>
            </a:r>
            <a:r>
              <a:rPr lang="en-US" b="1" smtClean="0"/>
              <a:t> state that borders Mexico.</a:t>
            </a:r>
            <a:endParaRPr lang="en-US" smtClean="0"/>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California, Arizona, New Mexico and Texas are the four states that border Mexico.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Europeans came to America in search of freedom, but at the same time tens of thousands of Africans were brought here against their will and forced to work without pay</a:t>
            </a:r>
            <a:r>
              <a:rPr lang="en-US" baseline="0" dirty="0" smtClean="0"/>
              <a:t> </a:t>
            </a:r>
            <a:r>
              <a:rPr lang="en-US" dirty="0" smtClean="0"/>
              <a:t>or rights of any kind. These people are called slaves. By the end of the Colonial Period over 300,000 slaves had been brought to America. This advertisement for a slave sale was placed in a Charleston, South Carolina, newspaper in 1760.</a:t>
            </a:r>
          </a:p>
        </p:txBody>
      </p:sp>
    </p:spTree>
    <p:extLst>
      <p:ext uri="{BB962C8B-B14F-4D97-AF65-F5344CB8AC3E}">
        <p14:creationId xmlns:p14="http://schemas.microsoft.com/office/powerpoint/2010/main" val="507031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60. What group of people was taken to America and sold as slaves?</a:t>
            </a:r>
            <a:r>
              <a:rPr lang="en-US" smtClean="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Africans, or people from Africa, were taken to America and sold as slaves.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For economic reasons, the southern states always had more slaves than the northern states. Farming was the main industry in the south and manufacturing was more important in the north. This made slaves less necessary. Also, tobacco and cotton were the main crops in the southern states. Both required a lot of labor to grow and harvest. However, originally, cotton was less popular because the plant was difficult to process. Before cotton could be made into cloth, all the seeds had to be removed by hand. The process was so slow that one person could clean only a pound of cotton a day.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66476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In the 1700s and 1800s, there was an industrial revolution Europe and North America. This was a time of great advances in farming, manufacturing, transportation, and technology. For example, in 1793, a man named Eli Whitney invented the cotton gin, a machine that quickly removes the seeds from cotton. The cotton gin is one of the most significant inventions in American history. It transformed the southern economy and society and helped lead America into civil war.</a:t>
            </a:r>
            <a:endParaRPr lang="en-US" sz="1200" kern="1200" dirty="0">
              <a:solidFill>
                <a:schemeClr val="tx1"/>
              </a:solidFill>
              <a:effectLst/>
              <a:latin typeface="+mn-lt"/>
              <a:ea typeface="+mn-ea"/>
              <a:cs typeface="+mn-cs"/>
            </a:endParaRPr>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E16571-D773-4AFD-9544-2CCA7D5797D1}" type="slidenum">
              <a:rPr lang="en-US" smtClean="0"/>
              <a:pPr/>
              <a:t>19</a:t>
            </a:fld>
            <a:endParaRPr lang="en-US" smtClean="0"/>
          </a:p>
        </p:txBody>
      </p:sp>
    </p:spTree>
    <p:extLst>
      <p:ext uri="{BB962C8B-B14F-4D97-AF65-F5344CB8AC3E}">
        <p14:creationId xmlns:p14="http://schemas.microsoft.com/office/powerpoint/2010/main" val="28697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1800s was a time of great change, growth and turmoil in the United States. In the 1800s, the U.S. fought its first international wars, the country rapidly expanded west, the industrial revolution created great social and economic changes, and the issue of slavery split the nation </a:t>
            </a:r>
            <a:r>
              <a:rPr lang="en-US" smtClean="0"/>
              <a:t>and led to a </a:t>
            </a:r>
            <a:r>
              <a:rPr lang="en-US" dirty="0" smtClean="0"/>
              <a:t>terrible civil war.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p:spPr>
      </p:sp>
      <p:sp>
        <p:nvSpPr>
          <p:cNvPr id="55298"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This is a picture of a cotton gin at the Eli Whitney Museum in Hamden, Connecticut. What made the cotton gin so important was one person could now clean 50 pounds of cotton a day instead of one pound. This changed southern society in two important ways. First, cotton quickly became the main crop. Second, even though it was now much easier to clean cotton, so much more cotton was grown the demand for slaves actually increased. In 1790, there were 700,000 slaves in the south, by 1850, there were 3.2 million. Congress had banned the importation of slaves in 1807, but the number of slaves in the United States continued to grow because when a slave had a baby, that baby became a slave as well. As a result, by the early 1800s, the American south had become a slave society.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72035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Slavery was already an issue when the U.S. Constitution was written. About half of the Founding Fathers owned slaves. Some of them believed slavery was wrong and should be ended, but to get the new Constitution accepted, they had to compromise and keep slavery legal. Even so, slavery was banned in the Northwest Territory in 1787 and, by 1804, all the northern states had outlawed it. So, the nation was soon divided into free states and slave states. That difference would become more important as slavery became a more serious issue.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85945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smtClean="0"/>
              <a:t>People who wanted to end slavery were called abolitionists. As slavery became more important in the south, anti-slavery feeling throughout the country grew. For example, in 1827, there were 130 abolitionist organizations in the U.S., mostly in the south. By 1838, there were 1,300 groups with 109,000 members. That same year, 2 million names were collected on antislavery petitions.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headEnd/>
            <a:tailEnd/>
          </a:ln>
        </p:spPr>
      </p:sp>
      <p:sp>
        <p:nvSpPr>
          <p:cNvPr id="6144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marL="228600" indent="-228600" eaLnBrk="1" hangingPunct="1"/>
            <a:r>
              <a:rPr lang="en-US" dirty="0" smtClean="0"/>
              <a:t>Two early issues between the free and slave states were the Underground Railroad and the Fugitive Slave Act of 1793. Slaves were considered property and it was a state's constitutional responsibility to return runaway slaves to their owners, even if the slaves were in a free state. However, many northern states refused to cooperate and wrote laws protecting escaped slaves. Southern states also complained about the Underground Railroad. The Underground Railroad was a series of safe routes and locations used by abolitionists to help tens of thousands of slaves escape to free states, Canada and Mexico. </a:t>
            </a:r>
          </a:p>
        </p:txBody>
      </p:sp>
    </p:spTree>
    <p:extLst>
      <p:ext uri="{BB962C8B-B14F-4D97-AF65-F5344CB8AC3E}">
        <p14:creationId xmlns:p14="http://schemas.microsoft.com/office/powerpoint/2010/main" val="3732494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peace treaty forced Mexico to give up Texas and the rest of their northern territory. Those areas are shown on the map in pink and blue. The United States now stretched across the continent from the Atlantic Ocean in the east to the Pacific Ocean in the west.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Compromise of 1850 and the new Fugitive Slave Act greatly angered many people. They also inspired a Connecticut abolitionist named Harriet Beecher Stowe to write a book called </a:t>
            </a:r>
            <a:r>
              <a:rPr lang="en-US" i="1" dirty="0" smtClean="0"/>
              <a:t>Uncle Tom's Cabin</a:t>
            </a:r>
            <a:r>
              <a:rPr lang="en-US" dirty="0" smtClean="0"/>
              <a:t>. In the book, Stowe describes the terrible conditions slaves lived under. Slave owners insisted the book was untrue, but </a:t>
            </a:r>
            <a:r>
              <a:rPr lang="en-US" i="1" dirty="0" smtClean="0"/>
              <a:t>Uncle Tom's Cabin</a:t>
            </a:r>
            <a:r>
              <a:rPr lang="en-US" dirty="0" smtClean="0"/>
              <a:t> quickly became a bestseller in the U.S. and Great Britain and turned many people against slavery. Harriet Beecher Stowe had a house in Hartford which is now a museum. </a:t>
            </a:r>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AB4247-03EF-4B14-8637-4D9CFC805D1C}" type="slidenum">
              <a:rPr lang="en-US" smtClean="0"/>
              <a:pPr/>
              <a:t>25</a:t>
            </a:fld>
            <a:endParaRPr lang="en-US" smtClean="0"/>
          </a:p>
        </p:txBody>
      </p:sp>
    </p:spTree>
    <p:extLst>
      <p:ext uri="{BB962C8B-B14F-4D97-AF65-F5344CB8AC3E}">
        <p14:creationId xmlns:p14="http://schemas.microsoft.com/office/powerpoint/2010/main" val="1552751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Democratic Senator Stephen A. Douglas of Illinois was one of the strongest supporters of the Compromise of 1850. He believed slavery was a state’s rights issue and that each state should determine whether to allow slavery. Four years later, Douglas created the Kansas-Nebraska Act. This divided the Louisiana Territory into two parts: Kansas and Nebraska. Like with New Mexico and Utah, the settlers would choose the type of state they wanted. Again, the Kansas Nebraska Act greatly angered abolitionists and split the country's two major political parties. After the Act was passed, the Whig party broke up and abolitionist Democrats left the pro-slavery Democratic Party. Many abolitionist politicians then joined the new Republican Party, which had been created in response to the Act.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82439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By the 1850s, slavery had become the most serious issue in the United States. The compromises were not working and southern states began to talk about leaving the union. In 1858, during the Senate election in Illinois, an unknown Republican candidate named Abraham Lincoln did a series of debates with Stephen Douglas. The main topic was slavery. Lincoln believed slavery was dividing and destroying the nation, while Douglas continued to argue that slavery was a matter of popular sovereignty. Douglas was reelected Senator, but the debates received national attention and made Lincoln into a major political figure. </a:t>
            </a:r>
          </a:p>
        </p:txBody>
      </p:sp>
    </p:spTree>
    <p:extLst>
      <p:ext uri="{BB962C8B-B14F-4D97-AF65-F5344CB8AC3E}">
        <p14:creationId xmlns:p14="http://schemas.microsoft.com/office/powerpoint/2010/main" val="225134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debates made Lincoln so famous that he became the Republican presidential candidate. In 1860 he defeated three other candidates, including Stephen Douglas, to become President of the United States. Because the Republican Party was anti-slavery, southern states began leaving the union even before Lincoln began his presidency. By February 1861 seven states had left and elected their own president, Jefferson Davis. Eventually, 11 southern states would leave and form a new country called the Confederate States of America. On the map, the yellow states are the border states. Border states were slave states that chose to remain in the Union. </a:t>
            </a:r>
          </a:p>
        </p:txBody>
      </p:sp>
    </p:spTree>
    <p:extLst>
      <p:ext uri="{BB962C8B-B14F-4D97-AF65-F5344CB8AC3E}">
        <p14:creationId xmlns:p14="http://schemas.microsoft.com/office/powerpoint/2010/main" val="2561442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In April 1861, the Confederate Army attacked the Union Army at Fort Sumter in South Carolina. That began what is now called the Civil War or the War between the States. The Civil War lasted until 1865 when the Confederate Army surrendered. The war ended slavery and saved the union, but also destroyed much of the south and killed more Americans than any other war in history. </a:t>
            </a:r>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ECE8A7-8468-4C8F-B705-935BE8398175}" type="slidenum">
              <a:rPr lang="en-US" smtClean="0"/>
              <a:pPr/>
              <a:t>29</a:t>
            </a:fld>
            <a:endParaRPr lang="en-US" smtClean="0"/>
          </a:p>
        </p:txBody>
      </p:sp>
    </p:spTree>
    <p:extLst>
      <p:ext uri="{BB962C8B-B14F-4D97-AF65-F5344CB8AC3E}">
        <p14:creationId xmlns:p14="http://schemas.microsoft.com/office/powerpoint/2010/main" val="414176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After the Revolutionary War, the United States quickly expanded west. This expansion was greatly encouraged after 1803. That year, President Thomas Jefferson bought Louisiana from France. The Louisiana Territory doubled the size of the United States and settlers quickly moved west.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08355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73. Name the U.S. war between the North and the South.</a:t>
            </a:r>
            <a:r>
              <a:rPr lang="en-US" smtClean="0"/>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U.S. war between the North and the South is called the Civil War or the War between the States.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72. Name </a:t>
            </a:r>
            <a:r>
              <a:rPr lang="en-US" b="1" u="sng" smtClean="0"/>
              <a:t>one</a:t>
            </a:r>
            <a:r>
              <a:rPr lang="en-US" b="1" smtClean="0"/>
              <a:t> war fought by the United States in the 1800s.</a:t>
            </a:r>
            <a:r>
              <a:rPr lang="en-US" smtClean="0"/>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smtClean="0"/>
              <a:t>The United States fought several wars in the 1800s. The two mentioned in this lesson are the Mexican-American War and the Civil War. Two other wars are the War of 1812 and the Spanish-American War.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Slavery was the main cause of the Civil War, but related to slavery were two other issues: states' rights and economic reasons. To the slave states, slavery was a matter of states' rights because the Constitution did not expressly forbid slavery and the Constitution protected private property. Slavery was also an economic issue because much of the southern economy required slaves. In fact, slaves made up one-third to one-half of the population of the slave states. Therefore, as the debate over slavery continued, the southern states felt they no could longer stay part of the United States. </a:t>
            </a:r>
          </a:p>
        </p:txBody>
      </p:sp>
    </p:spTree>
    <p:extLst>
      <p:ext uri="{BB962C8B-B14F-4D97-AF65-F5344CB8AC3E}">
        <p14:creationId xmlns:p14="http://schemas.microsoft.com/office/powerpoint/2010/main" val="1108195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b="1" smtClean="0"/>
              <a:t>Question 74. Name </a:t>
            </a:r>
            <a:r>
              <a:rPr lang="en-US" b="1" u="sng" smtClean="0"/>
              <a:t>one</a:t>
            </a:r>
            <a:r>
              <a:rPr lang="en-US" b="1" smtClean="0"/>
              <a:t> problem that led to the Civil War.</a:t>
            </a:r>
            <a:r>
              <a:rPr lang="en-US" smtClean="0"/>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Slavery, economic rights and states' rights are three problems that led to the Civil War. </a:t>
            </a:r>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8BC0FE-E19C-47DB-A4D7-DD13DC1B27FF}"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When the Civil War began, President Lincoln’s main concern was preserving the Union. However, Lincoln needed the full support of abolitionists to win the war. So, he told the Confederate States that he would free their slaves if the states did not return to the Union. When the Confederacy refused, Lincoln issued the Emancipation Proclamation. The Emancipation Proclamation freed slaves in the Confederate States. After the Emancipation Proclamation, </a:t>
            </a:r>
            <a:r>
              <a:rPr lang="en-US" sz="1200" b="1" kern="1200" dirty="0" smtClean="0">
                <a:solidFill>
                  <a:schemeClr val="tx1"/>
                </a:solidFill>
                <a:effectLst/>
                <a:latin typeface="+mn-lt"/>
                <a:ea typeface="+mn-ea"/>
                <a:cs typeface="+mn-cs"/>
              </a:rPr>
              <a:t>abolition</a:t>
            </a:r>
            <a:r>
              <a:rPr lang="en-US" sz="1200" kern="1200" dirty="0" smtClean="0">
                <a:solidFill>
                  <a:schemeClr val="tx1"/>
                </a:solidFill>
                <a:effectLst/>
                <a:latin typeface="+mn-lt"/>
                <a:ea typeface="+mn-ea"/>
                <a:cs typeface="+mn-cs"/>
              </a:rPr>
              <a:t>, along with saving the union, became a central goal of the war.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04126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lIns="91430" tIns="45716" rIns="91430" bIns="45716"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U.S. Constitution includes procedures allowing for changes or additions to it. Such changes or additions are called amendments. After the Civil War, three amendments related to slavery were added.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97441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noFill/>
          <a:ln>
            <a:solidFill>
              <a:srgbClr val="000000"/>
            </a:solidFill>
            <a:miter lim="800000"/>
            <a:headEnd/>
            <a:tailEnd/>
          </a:ln>
        </p:spPr>
      </p:sp>
      <p:sp>
        <p:nvSpPr>
          <p:cNvPr id="94210"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4. What is an amendment? </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71. What territory did the United States buy from France in 1803?</a:t>
            </a:r>
          </a:p>
          <a:p>
            <a:endParaRPr lang="en-US" dirty="0" smtClean="0"/>
          </a:p>
          <a:p>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smtClean="0"/>
              <a:t>An amendment is a change or addition to the Constitution.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marL="228600" indent="-228600"/>
            <a:r>
              <a:rPr lang="en-US" smtClean="0"/>
              <a:t>Lincoln didn't actually have authority to free the slaves. His power came only from being a wartime president. Also, the Emancipation Proclamation didn't make slavery illegal, free slaves in the border states, or make freed slaves into citizens. Therefore, Lincoln encouraged Congress to adopt an Amendment outlawing slavery. This became the 13th Amendment and was ratified after the Civil War in December 1865. In 1868, the 14th Amendment gave citizenship to all former slaves, and two years later, the 15th Amendment gave African-American men the right to vote. </a:t>
            </a:r>
          </a:p>
        </p:txBody>
      </p:sp>
    </p:spTree>
    <p:extLst>
      <p:ext uri="{BB962C8B-B14F-4D97-AF65-F5344CB8AC3E}">
        <p14:creationId xmlns:p14="http://schemas.microsoft.com/office/powerpoint/2010/main" val="3314165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76. What did the Emancipation Proclamation do?</a:t>
            </a:r>
            <a:r>
              <a:rPr lang="en-US" smtClean="0"/>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Emancipation Proclamation </a:t>
            </a:r>
          </a:p>
          <a:p>
            <a:pPr marL="228600" indent="-228600">
              <a:buFontTx/>
              <a:buChar char="•"/>
            </a:pPr>
            <a:r>
              <a:rPr lang="en-US" smtClean="0"/>
              <a:t>freed the slaves</a:t>
            </a:r>
          </a:p>
          <a:p>
            <a:pPr marL="228600" indent="-228600">
              <a:buFontTx/>
              <a:buChar char="•"/>
            </a:pPr>
            <a:r>
              <a:rPr lang="en-US" smtClean="0"/>
              <a:t>freed slaves in the Confederacy</a:t>
            </a:r>
          </a:p>
          <a:p>
            <a:pPr marL="228600" indent="-228600">
              <a:buFontTx/>
              <a:buChar char="•"/>
            </a:pPr>
            <a:r>
              <a:rPr lang="en-US" smtClean="0"/>
              <a:t>freed slaves in the Confederate states</a:t>
            </a:r>
          </a:p>
          <a:p>
            <a:pPr marL="228600" indent="-228600">
              <a:buFontTx/>
              <a:buChar char="•"/>
            </a:pPr>
            <a:r>
              <a:rPr lang="en-US" smtClean="0"/>
              <a:t>freed slaves in most Southern states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TextEdit="1"/>
          </p:cNvSpPr>
          <p:nvPr>
            <p:ph type="sldImg"/>
          </p:nvPr>
        </p:nvSpPr>
        <p:spPr bwMode="auto">
          <a:noFill/>
          <a:ln>
            <a:solidFill>
              <a:srgbClr val="000000"/>
            </a:solidFill>
            <a:miter lim="800000"/>
            <a:headEnd/>
            <a:tailEnd/>
          </a:ln>
        </p:spPr>
      </p:sp>
      <p:sp>
        <p:nvSpPr>
          <p:cNvPr id="104450"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Abraham Lincoln did several important things as President. He successfully led the United States through the Civil War, he saved the union, and he freed the slaves. Lincoln was also the first U.S. president to be assassinated. He was shot by a southerner five days after the Confederate Army surrendered.</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50450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75. What is </a:t>
            </a:r>
            <a:r>
              <a:rPr lang="en-US" b="1" u="sng" smtClean="0"/>
              <a:t>one</a:t>
            </a:r>
            <a:r>
              <a:rPr lang="en-US" b="1" smtClean="0"/>
              <a:t> important thing that Abraham Lincoln did?</a:t>
            </a:r>
            <a:endParaRPr lang="en-US" smtClean="0"/>
          </a:p>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Abraham Lincoln</a:t>
            </a:r>
            <a:r>
              <a:rPr lang="en-US" b="1" smtClean="0"/>
              <a:t> </a:t>
            </a:r>
            <a:r>
              <a:rPr lang="en-US" smtClean="0"/>
              <a:t>did many important things as president. Among them he freed the slaves, saved the Union, and led the United States during the Civil War. Lincoln was also the first U.S. president to be assassinated. He was shot by a southerner five days after the Confederate Army surrendered.</a:t>
            </a:r>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897DC9-F188-4B01-B320-E70F26D1CCEF}" type="slidenum">
              <a:rPr lang="en-US" smtClean="0"/>
              <a:pPr/>
              <a:t>46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United States bought Louisiana, or the Louisiana Territory, from France in 1803.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In the mid-1800s, the westward movement of settlers created problems with Mexico and led to the Mexican-American War. What is now the state of Texas was originally Mexican territory. The territory had a small population and was often attacked by Native Americans. To try to protect the area, Mexico invited immigrants to settle in Texas. So many Americans came, that within 10 years they were 80% of the population. Mexico then tried to end the immigration, but it was too late. A few years later, in 1835, Texas declared its independence. A Mexican army attacked, was defeated, and Mexico agreed to make Texas an independent republic. In 1845, Texas asked to join the United States. The U.S. annexed the territory, Mexico attacked again, and after a series of battles was defeated. </a:t>
            </a:r>
          </a:p>
        </p:txBody>
      </p:sp>
      <p:sp>
        <p:nvSpPr>
          <p:cNvPr id="2662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E656CF9-D39F-4A5E-A5AE-49250E3944F0}" type="slidenum">
              <a:rPr lang="en-US" sz="1200" b="0">
                <a:latin typeface="Arial" charset="0"/>
              </a:rPr>
              <a:pPr algn="r"/>
              <a:t>6</a:t>
            </a:fld>
            <a:endParaRPr lang="en-US" sz="1200" b="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peace treaty forced Mexico to give up Texas and the rest of their northern territory. Those areas are shown on the map in pink and blue. The United States now stretched across the continent from the Atlantic Ocean in the east to the Pacific Ocean in the west.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89. What ocean is on the West Coast of the United States? </a:t>
            </a:r>
            <a:endParaRPr lang="en-US" smtClean="0"/>
          </a:p>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Pacific (Ocean). The Pacific Ocean is on the west coast of the United States. It is the largest ocean on Earth.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924AB22-F5D3-4914-AAAF-AB33BA2E4A16}"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67D9B8-FDB5-4A5C-AAD8-AB564A0A9B3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8AECA2-B062-4BF9-99CA-0B104BCC1C5F}"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1B94F0-4E61-4F34-A7FC-15A1F94C0D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BE953E-2259-46DD-8452-0C5CCBB45F09}"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079451-6075-4E08-A5C0-092BD85B0FE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D038C4-949F-4BDD-B3BA-C847B9073469}"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DD0433-5E97-491C-A40B-A9FC65192B6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0045104-9EBF-47B4-B7F3-9986E3F8A44B}"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507F57-92D3-4E97-BFDD-DE572DDCB5C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B987155-18F5-474C-8933-ECB643DA5BE3}" type="datetimeFigureOut">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1AF9F3-06E3-4FB4-BB1D-B58BFC4CF76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607E3A-0ED7-4BDE-966D-ED623BE20031}" type="datetimeFigureOut">
              <a:rPr lang="en-US"/>
              <a:pPr>
                <a:defRPr/>
              </a:pPr>
              <a:t>1/5/2017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165A5BF-A2CE-47D0-909C-181D07F9FCE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8A156C6-567D-425F-893F-431DD747FE0C}" type="datetimeFigureOut">
              <a:rPr lang="en-US"/>
              <a:pPr>
                <a:defRPr/>
              </a:pPr>
              <a:t>1/5/2017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641B46-67DC-40AA-86FD-93D9CC3CA9A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66886E-E316-4385-9706-5B545592C3C9}" type="datetimeFigureOut">
              <a:rPr lang="en-US"/>
              <a:pPr>
                <a:defRPr/>
              </a:pPr>
              <a:t>1/5/2017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967280-0171-4B79-A07C-44AC9530FD1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3CF8D8-E982-4E16-9D32-7D73DA9854F4}" type="datetimeFigureOut">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27B00A-2E91-4468-B11D-D20C8032C84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B97414-1042-4E8E-987F-C2278389AD74}" type="datetimeFigureOut">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76EDE5-C861-4835-B73C-A03F0F1757F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defRPr>
            </a:lvl1pPr>
          </a:lstStyle>
          <a:p>
            <a:pPr>
              <a:defRPr/>
            </a:pPr>
            <a:fld id="{395AFEA6-4446-4FDE-83A7-508A341B5C59}" type="datetimeFigureOut">
              <a:rPr lang="en-US"/>
              <a:pPr>
                <a:defRPr/>
              </a:pPr>
              <a:t>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defRPr>
            </a:lvl1pPr>
          </a:lstStyle>
          <a:p>
            <a:pPr>
              <a:defRPr/>
            </a:pPr>
            <a:fld id="{EEA8AE30-98DE-4897-86AE-D0C3F3A0ED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3</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History</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304800" y="2895600"/>
            <a:ext cx="8458200" cy="1692771"/>
          </a:xfrm>
          <a:prstGeom prst="rect">
            <a:avLst/>
          </a:prstGeom>
          <a:noFill/>
          <a:ln w="9525">
            <a:noFill/>
            <a:miter lim="800000"/>
            <a:headEnd/>
            <a:tailEnd/>
          </a:ln>
        </p:spPr>
        <p:txBody>
          <a:bodyPr wrap="square">
            <a:spAutoFit/>
          </a:bodyPr>
          <a:lstStyle/>
          <a:p>
            <a:pPr algn="ctr"/>
            <a:r>
              <a:rPr lang="en-US" sz="4000" b="1" dirty="0" smtClean="0">
                <a:latin typeface="Calibri" pitchFamily="34" charset="0"/>
              </a:rPr>
              <a:t>1800 through the Civil </a:t>
            </a:r>
            <a:r>
              <a:rPr lang="en-US" dirty="0" smtClean="0"/>
              <a:t>War</a:t>
            </a:r>
            <a:endParaRPr lang="en-US" sz="4000" b="1" dirty="0">
              <a:latin typeface="Calibri" pitchFamily="34" charset="0"/>
            </a:endParaRPr>
          </a:p>
          <a:p>
            <a:pPr algn="ctr"/>
            <a:endParaRPr lang="en-US" sz="3200" b="1" dirty="0">
              <a:latin typeface="Calibri" pitchFamily="34" charset="0"/>
            </a:endParaRPr>
          </a:p>
          <a:p>
            <a:pPr algn="ctr"/>
            <a:r>
              <a:rPr lang="en-US" sz="3200" b="1" dirty="0" smtClean="0">
                <a:latin typeface="Calibri" pitchFamily="34" charset="0"/>
              </a:rPr>
              <a:t>Questions: </a:t>
            </a:r>
            <a:r>
              <a:rPr lang="en-US" sz="3200" dirty="0" smtClean="0"/>
              <a:t>71, 89, 90, 93, 60, 73, 72, 74, 4, 76, 75</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1/5/2017</a:t>
            </a:fld>
            <a:endParaRPr lang="en-US"/>
          </a:p>
        </p:txBody>
      </p:sp>
    </p:spTree>
    <p:extLst>
      <p:ext uri="{BB962C8B-B14F-4D97-AF65-F5344CB8AC3E}">
        <p14:creationId xmlns:p14="http://schemas.microsoft.com/office/powerpoint/2010/main" val="1196261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39FC85E-8657-4AED-88AC-0DBEED6128CB}" type="slidenum">
              <a:rPr lang="en-US" sz="1200" b="0">
                <a:solidFill>
                  <a:schemeClr val="tx1">
                    <a:tint val="75000"/>
                  </a:schemeClr>
                </a:solidFill>
                <a:latin typeface="+mn-lt"/>
              </a:rPr>
              <a:pPr algn="r" fontAlgn="auto">
                <a:spcBef>
                  <a:spcPts val="0"/>
                </a:spcBef>
                <a:spcAft>
                  <a:spcPts val="0"/>
                </a:spcAft>
                <a:defRPr/>
              </a:pPr>
              <a:t>10</a:t>
            </a:fld>
            <a:endParaRPr lang="en-US" sz="1200" b="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5842" name="Text Box 4"/>
          <p:cNvSpPr txBox="1">
            <a:spLocks noChangeArrowheads="1"/>
          </p:cNvSpPr>
          <p:nvPr/>
        </p:nvSpPr>
        <p:spPr bwMode="auto">
          <a:xfrm>
            <a:off x="533400" y="90488"/>
            <a:ext cx="1905000" cy="366712"/>
          </a:xfrm>
          <a:prstGeom prst="rect">
            <a:avLst/>
          </a:prstGeom>
          <a:noFill/>
          <a:ln w="9525">
            <a:noFill/>
            <a:miter lim="800000"/>
            <a:headEnd/>
            <a:tailEnd/>
          </a:ln>
        </p:spPr>
        <p:txBody>
          <a:bodyPr>
            <a:spAutoFit/>
          </a:bodyPr>
          <a:lstStyle/>
          <a:p>
            <a:pPr>
              <a:spcBef>
                <a:spcPct val="50000"/>
              </a:spcBef>
            </a:pPr>
            <a:r>
              <a:rPr lang="en-US" sz="1800" dirty="0"/>
              <a:t>Question </a:t>
            </a:r>
            <a:r>
              <a:rPr lang="en-US" sz="1800" dirty="0" smtClean="0"/>
              <a:t>#90</a:t>
            </a:r>
            <a:endParaRPr lang="en-US" sz="1800" dirty="0"/>
          </a:p>
        </p:txBody>
      </p:sp>
      <p:sp>
        <p:nvSpPr>
          <p:cNvPr id="3584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13D2C96-596D-437D-8486-6F4D5274D339}" type="slidenum">
              <a:rPr lang="en-US" sz="1200" b="0">
                <a:solidFill>
                  <a:srgbClr val="898989"/>
                </a:solidFill>
              </a:rPr>
              <a:pPr algn="r"/>
              <a:t>11</a:t>
            </a:fld>
            <a:endParaRPr lang="en-US" sz="1200" b="0">
              <a:solidFill>
                <a:srgbClr val="89898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X:\HPL\Citizenship Lessons 1-11 - CoG\Lesson 03 American History - 1800 through the Civil War (CoG)\images\U.S._Territorial_Acquisitions_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299560"/>
            <a:ext cx="7990019" cy="6309360"/>
          </a:xfrm>
          <a:prstGeom prst="rect">
            <a:avLst/>
          </a:prstGeom>
          <a:noFill/>
          <a:extLst>
            <a:ext uri="{909E8E84-426E-40DD-AFC4-6F175D3DCCD1}">
              <a14:hiddenFill xmlns:a14="http://schemas.microsoft.com/office/drawing/2010/main">
                <a:solidFill>
                  <a:srgbClr val="FFFFFF"/>
                </a:solidFill>
              </a14:hiddenFill>
            </a:ext>
          </a:extLst>
        </p:spPr>
      </p:pic>
      <p:sp>
        <p:nvSpPr>
          <p:cNvPr id="6" name="Oval 7"/>
          <p:cNvSpPr>
            <a:spLocks noChangeArrowheads="1"/>
          </p:cNvSpPr>
          <p:nvPr/>
        </p:nvSpPr>
        <p:spPr bwMode="auto">
          <a:xfrm rot="120000">
            <a:off x="2438400" y="3581400"/>
            <a:ext cx="2667000" cy="1143000"/>
          </a:xfrm>
          <a:prstGeom prst="ellipse">
            <a:avLst/>
          </a:prstGeom>
          <a:noFill/>
          <a:ln w="57150">
            <a:solidFill>
              <a:schemeClr val="tx1"/>
            </a:solidFill>
            <a:round/>
            <a:headEnd/>
            <a:tailEnd/>
          </a:ln>
        </p:spPr>
        <p:txBody>
          <a:bodyPr wrap="none" anchor="ctr"/>
          <a:lstStyle/>
          <a:p>
            <a:endParaRPr lang="en-US"/>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EBF083D-584E-4211-BE76-0EE86AC5E4BA}" type="slidenum">
              <a:rPr lang="en-US" sz="1200" b="0">
                <a:solidFill>
                  <a:schemeClr val="tx1">
                    <a:tint val="75000"/>
                  </a:schemeClr>
                </a:solidFill>
                <a:latin typeface="+mn-lt"/>
              </a:rPr>
              <a:pPr algn="r" fontAlgn="auto">
                <a:spcBef>
                  <a:spcPts val="0"/>
                </a:spcBef>
                <a:spcAft>
                  <a:spcPts val="0"/>
                </a:spcAft>
                <a:defRPr/>
              </a:pPr>
              <a:t>12</a:t>
            </a:fld>
            <a:endParaRPr lang="en-US" sz="1200" b="0">
              <a:solidFill>
                <a:schemeClr val="tx1">
                  <a:tint val="75000"/>
                </a:schemeClr>
              </a:solidFill>
              <a:latin typeface="+mn-lt"/>
            </a:endParaRPr>
          </a:p>
        </p:txBody>
      </p:sp>
      <p:sp>
        <p:nvSpPr>
          <p:cNvPr id="37891" name="Text Box 5"/>
          <p:cNvSpPr txBox="1">
            <a:spLocks noChangeArrowheads="1"/>
          </p:cNvSpPr>
          <p:nvPr/>
        </p:nvSpPr>
        <p:spPr bwMode="auto">
          <a:xfrm>
            <a:off x="579120" y="152400"/>
            <a:ext cx="7990019" cy="640080"/>
          </a:xfrm>
          <a:prstGeom prst="rect">
            <a:avLst/>
          </a:prstGeom>
          <a:gradFill>
            <a:gsLst>
              <a:gs pos="100000">
                <a:schemeClr val="accent1">
                  <a:tint val="44500"/>
                  <a:satMod val="160000"/>
                </a:schemeClr>
              </a:gs>
              <a:gs pos="100000">
                <a:schemeClr val="accent1">
                  <a:tint val="23500"/>
                  <a:satMod val="160000"/>
                </a:schemeClr>
              </a:gs>
            </a:gsLst>
            <a:lin ang="5400000" scaled="0"/>
          </a:gradFill>
          <a:ln w="9525">
            <a:noFill/>
            <a:miter lim="800000"/>
            <a:headEnd/>
            <a:tailEnd/>
          </a:ln>
        </p:spPr>
        <p:txBody>
          <a:bodyPr wrap="square">
            <a:spAutoFit/>
          </a:bodyPr>
          <a:lstStyle/>
          <a:p>
            <a:pPr algn="ctr"/>
            <a:r>
              <a:rPr lang="en-US" dirty="0"/>
              <a:t>The Gadsden Purchase (1853)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3D02D53-E23A-441D-A137-78F3EF039DEE}" type="slidenum">
              <a:rPr lang="en-US" sz="1200" b="0">
                <a:solidFill>
                  <a:schemeClr val="tx1">
                    <a:tint val="75000"/>
                  </a:schemeClr>
                </a:solidFill>
                <a:latin typeface="+mn-lt"/>
              </a:rPr>
              <a:pPr algn="r" fontAlgn="auto">
                <a:spcBef>
                  <a:spcPts val="0"/>
                </a:spcBef>
                <a:spcAft>
                  <a:spcPts val="0"/>
                </a:spcAft>
                <a:defRPr/>
              </a:pPr>
              <a:t>13</a:t>
            </a:fld>
            <a:endParaRPr lang="en-US" sz="1200" b="0">
              <a:solidFill>
                <a:schemeClr val="tx1">
                  <a:tint val="75000"/>
                </a:schemeClr>
              </a:solidFill>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1986" name="Text Box 4"/>
          <p:cNvSpPr txBox="1">
            <a:spLocks noChangeArrowheads="1"/>
          </p:cNvSpPr>
          <p:nvPr/>
        </p:nvSpPr>
        <p:spPr bwMode="auto">
          <a:xfrm>
            <a:off x="533400" y="90488"/>
            <a:ext cx="1905000" cy="366712"/>
          </a:xfrm>
          <a:prstGeom prst="rect">
            <a:avLst/>
          </a:prstGeom>
          <a:noFill/>
          <a:ln w="9525">
            <a:noFill/>
            <a:miter lim="800000"/>
            <a:headEnd/>
            <a:tailEnd/>
          </a:ln>
        </p:spPr>
        <p:txBody>
          <a:bodyPr>
            <a:spAutoFit/>
          </a:bodyPr>
          <a:lstStyle/>
          <a:p>
            <a:pPr>
              <a:spcBef>
                <a:spcPct val="50000"/>
              </a:spcBef>
            </a:pPr>
            <a:r>
              <a:rPr lang="en-US" sz="1800" dirty="0"/>
              <a:t>Question </a:t>
            </a:r>
            <a:r>
              <a:rPr lang="en-US" sz="1800" dirty="0" smtClean="0"/>
              <a:t>#93</a:t>
            </a:r>
            <a:endParaRPr lang="en-US" sz="1800" dirty="0"/>
          </a:p>
        </p:txBody>
      </p:sp>
      <p:sp>
        <p:nvSpPr>
          <p:cNvPr id="4198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3026395-339B-4F19-B150-21E28E8C307C}" type="slidenum">
              <a:rPr lang="en-US" sz="1200" b="0">
                <a:solidFill>
                  <a:srgbClr val="898989"/>
                </a:solidFill>
              </a:rPr>
              <a:pPr algn="r"/>
              <a:t>14</a:t>
            </a:fld>
            <a:endParaRPr lang="en-US" sz="1200" b="0">
              <a:solidFill>
                <a:srgbClr val="89898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5" descr="published on April 26, 1760"/>
          <p:cNvPicPr>
            <a:picLocks noChangeAspect="1" noChangeArrowheads="1"/>
          </p:cNvPicPr>
          <p:nvPr/>
        </p:nvPicPr>
        <p:blipFill>
          <a:blip r:embed="rId3" cstate="print"/>
          <a:srcRect/>
          <a:stretch>
            <a:fillRect/>
          </a:stretch>
        </p:blipFill>
        <p:spPr bwMode="auto">
          <a:xfrm>
            <a:off x="4158456" y="304800"/>
            <a:ext cx="4789488" cy="57912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3D551A3-305F-48DD-856C-013EE7109B66}" type="slidenum">
              <a:rPr lang="en-US" sz="1200">
                <a:solidFill>
                  <a:schemeClr val="tx1">
                    <a:tint val="75000"/>
                  </a:schemeClr>
                </a:solidFill>
                <a:latin typeface="+mn-lt"/>
              </a:rPr>
              <a:pPr algn="r" fontAlgn="auto">
                <a:spcBef>
                  <a:spcPts val="0"/>
                </a:spcBef>
                <a:spcAft>
                  <a:spcPts val="0"/>
                </a:spcAft>
                <a:defRPr/>
              </a:pPr>
              <a:t>15</a:t>
            </a:fld>
            <a:endParaRPr lang="en-US" sz="1200">
              <a:solidFill>
                <a:schemeClr val="tx1">
                  <a:tint val="75000"/>
                </a:schemeClr>
              </a:solidFill>
              <a:latin typeface="+mn-lt"/>
            </a:endParaRPr>
          </a:p>
        </p:txBody>
      </p:sp>
      <p:sp>
        <p:nvSpPr>
          <p:cNvPr id="35843" name="Text Box 5"/>
          <p:cNvSpPr txBox="1">
            <a:spLocks noChangeArrowheads="1"/>
          </p:cNvSpPr>
          <p:nvPr/>
        </p:nvSpPr>
        <p:spPr bwMode="auto">
          <a:xfrm>
            <a:off x="152400" y="685800"/>
            <a:ext cx="3886200" cy="2800767"/>
          </a:xfrm>
          <a:prstGeom prst="rect">
            <a:avLst/>
          </a:prstGeom>
          <a:solidFill>
            <a:schemeClr val="bg2"/>
          </a:solidFill>
          <a:ln w="9525">
            <a:noFill/>
            <a:miter lim="800000"/>
            <a:headEnd/>
            <a:tailEnd/>
          </a:ln>
        </p:spPr>
        <p:txBody>
          <a:bodyPr wrap="square">
            <a:spAutoFit/>
          </a:bodyPr>
          <a:lstStyle/>
          <a:p>
            <a:pPr algn="ctr"/>
            <a:r>
              <a:rPr lang="en-US" sz="4400" b="1" dirty="0" smtClean="0"/>
              <a:t>Africans were taken to America and sold as slaves.</a:t>
            </a:r>
            <a:endParaRPr lang="en-US" sz="4400" b="1" dirty="0"/>
          </a:p>
        </p:txBody>
      </p:sp>
      <p:sp>
        <p:nvSpPr>
          <p:cNvPr id="35845" name="Text Box 7"/>
          <p:cNvSpPr txBox="1">
            <a:spLocks noChangeArrowheads="1"/>
          </p:cNvSpPr>
          <p:nvPr/>
        </p:nvSpPr>
        <p:spPr bwMode="auto">
          <a:xfrm>
            <a:off x="4158456" y="6217285"/>
            <a:ext cx="4800600" cy="244475"/>
          </a:xfrm>
          <a:prstGeom prst="rect">
            <a:avLst/>
          </a:prstGeom>
          <a:noFill/>
          <a:ln w="9525">
            <a:noFill/>
            <a:miter lim="800000"/>
            <a:headEnd/>
            <a:tailEnd/>
          </a:ln>
        </p:spPr>
        <p:txBody>
          <a:bodyPr>
            <a:spAutoFit/>
          </a:bodyPr>
          <a:lstStyle/>
          <a:p>
            <a:pPr algn="ctr"/>
            <a:r>
              <a:rPr lang="en-US" sz="1000" dirty="0"/>
              <a:t>Source: Library of Congress, Prints and Photographs Division, LC-USZ62-10293</a:t>
            </a:r>
          </a:p>
        </p:txBody>
      </p:sp>
    </p:spTree>
    <p:extLst>
      <p:ext uri="{BB962C8B-B14F-4D97-AF65-F5344CB8AC3E}">
        <p14:creationId xmlns:p14="http://schemas.microsoft.com/office/powerpoint/2010/main" val="788770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608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2C45560-03CA-4232-BCF9-441ED37993F2}" type="slidenum">
              <a:rPr lang="en-US" sz="1200" b="0">
                <a:solidFill>
                  <a:srgbClr val="898989"/>
                </a:solidFill>
              </a:rPr>
              <a:pPr algn="r"/>
              <a:t>16</a:t>
            </a:fld>
            <a:endParaRPr lang="en-US" sz="1200" b="0">
              <a:solidFill>
                <a:srgbClr val="89898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8130"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BD4C730-30BE-4267-B4B2-16B598253572}" type="slidenum">
              <a:rPr lang="en-US" sz="1200" b="0">
                <a:solidFill>
                  <a:srgbClr val="898989"/>
                </a:solidFill>
              </a:rPr>
              <a:pPr algn="r"/>
              <a:t>17</a:t>
            </a:fld>
            <a:endParaRPr lang="en-US" sz="1200" b="0">
              <a:solidFill>
                <a:srgbClr val="898989"/>
              </a:solidFill>
            </a:endParaRPr>
          </a:p>
        </p:txBody>
      </p:sp>
      <p:sp>
        <p:nvSpPr>
          <p:cNvPr id="48131"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sz="1800" dirty="0">
                <a:latin typeface="Arial" charset="0"/>
              </a:rPr>
              <a:t>Question </a:t>
            </a:r>
            <a:r>
              <a:rPr lang="en-US" sz="1800" dirty="0" smtClean="0">
                <a:latin typeface="Arial" charset="0"/>
              </a:rPr>
              <a:t>#60</a:t>
            </a:r>
            <a:endParaRPr lang="en-US" sz="1800" dirty="0">
              <a:latin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CottonFields"/>
          <p:cNvPicPr>
            <a:picLocks noChangeAspect="1" noChangeArrowheads="1"/>
          </p:cNvPicPr>
          <p:nvPr/>
        </p:nvPicPr>
        <p:blipFill>
          <a:blip r:embed="rId3" cstate="print"/>
          <a:srcRect/>
          <a:stretch>
            <a:fillRect/>
          </a:stretch>
        </p:blipFill>
        <p:spPr bwMode="auto">
          <a:xfrm>
            <a:off x="0" y="228600"/>
            <a:ext cx="5522913" cy="4803775"/>
          </a:xfrm>
          <a:prstGeom prst="rect">
            <a:avLst/>
          </a:prstGeom>
          <a:noFill/>
          <a:ln w="28575">
            <a:solidFill>
              <a:schemeClr val="tx1"/>
            </a:solidFill>
            <a:miter lim="800000"/>
            <a:headEnd/>
            <a:tailEnd/>
          </a:ln>
        </p:spPr>
      </p:pic>
      <p:pic>
        <p:nvPicPr>
          <p:cNvPr id="50181" name="Picture 4" descr="1toba0107b"/>
          <p:cNvPicPr>
            <a:picLocks noChangeAspect="1" noChangeArrowheads="1"/>
          </p:cNvPicPr>
          <p:nvPr/>
        </p:nvPicPr>
        <p:blipFill>
          <a:blip r:embed="rId4" cstate="print"/>
          <a:srcRect/>
          <a:stretch>
            <a:fillRect/>
          </a:stretch>
        </p:blipFill>
        <p:spPr bwMode="auto">
          <a:xfrm>
            <a:off x="3878263" y="2362200"/>
            <a:ext cx="5265737" cy="3951288"/>
          </a:xfrm>
          <a:prstGeom prst="rect">
            <a:avLst/>
          </a:prstGeom>
          <a:noFill/>
          <a:ln w="28575">
            <a:solidFill>
              <a:schemeClr val="tx1"/>
            </a:solid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7AE47F3-7F3F-4C73-BF8F-08B4B9CA8ED5}" type="slidenum">
              <a:rPr lang="en-US" sz="1200" b="0">
                <a:solidFill>
                  <a:schemeClr val="tx1">
                    <a:tint val="75000"/>
                  </a:schemeClr>
                </a:solidFill>
                <a:latin typeface="+mn-lt"/>
              </a:rPr>
              <a:pPr algn="r" fontAlgn="auto">
                <a:spcBef>
                  <a:spcPts val="0"/>
                </a:spcBef>
                <a:spcAft>
                  <a:spcPts val="0"/>
                </a:spcAft>
                <a:defRPr/>
              </a:pPr>
              <a:t>18</a:t>
            </a:fld>
            <a:endParaRPr lang="en-US" sz="1200" b="0">
              <a:solidFill>
                <a:schemeClr val="tx1">
                  <a:tint val="75000"/>
                </a:schemeClr>
              </a:solidFill>
              <a:latin typeface="+mn-lt"/>
            </a:endParaRPr>
          </a:p>
        </p:txBody>
      </p:sp>
      <p:sp>
        <p:nvSpPr>
          <p:cNvPr id="50179" name="Text Box 5"/>
          <p:cNvSpPr txBox="1">
            <a:spLocks noChangeArrowheads="1"/>
          </p:cNvSpPr>
          <p:nvPr/>
        </p:nvSpPr>
        <p:spPr bwMode="auto">
          <a:xfrm>
            <a:off x="5562600" y="1066800"/>
            <a:ext cx="1624013" cy="1311275"/>
          </a:xfrm>
          <a:prstGeom prst="rect">
            <a:avLst/>
          </a:prstGeom>
          <a:solidFill>
            <a:schemeClr val="bg2"/>
          </a:solidFill>
          <a:ln w="9525">
            <a:noFill/>
            <a:miter lim="800000"/>
            <a:headEnd/>
            <a:tailEnd/>
          </a:ln>
        </p:spPr>
        <p:txBody>
          <a:bodyPr>
            <a:spAutoFit/>
          </a:bodyPr>
          <a:lstStyle/>
          <a:p>
            <a:r>
              <a:rPr lang="en-US"/>
              <a:t>Cotton</a:t>
            </a:r>
          </a:p>
          <a:p>
            <a:r>
              <a:rPr lang="en-US"/>
              <a:t>&lt;---</a:t>
            </a:r>
          </a:p>
        </p:txBody>
      </p:sp>
      <p:sp>
        <p:nvSpPr>
          <p:cNvPr id="50180" name="Text Box 6"/>
          <p:cNvSpPr txBox="1">
            <a:spLocks noChangeArrowheads="1"/>
          </p:cNvSpPr>
          <p:nvPr/>
        </p:nvSpPr>
        <p:spPr bwMode="auto">
          <a:xfrm>
            <a:off x="1905000" y="5029200"/>
            <a:ext cx="1981200" cy="1311275"/>
          </a:xfrm>
          <a:prstGeom prst="rect">
            <a:avLst/>
          </a:prstGeom>
          <a:solidFill>
            <a:schemeClr val="bg2"/>
          </a:solidFill>
          <a:ln w="9525">
            <a:noFill/>
            <a:miter lim="800000"/>
            <a:headEnd/>
            <a:tailEnd/>
          </a:ln>
        </p:spPr>
        <p:txBody>
          <a:bodyPr>
            <a:spAutoFit/>
          </a:bodyPr>
          <a:lstStyle/>
          <a:p>
            <a:pPr algn="r"/>
            <a:r>
              <a:rPr lang="en-US" dirty="0"/>
              <a:t>Tobacco</a:t>
            </a:r>
          </a:p>
          <a:p>
            <a:pPr algn="r"/>
            <a:r>
              <a:rPr lang="en-US" dirty="0"/>
              <a:t>---&gt;</a:t>
            </a:r>
          </a:p>
        </p:txBody>
      </p:sp>
    </p:spTree>
    <p:extLst>
      <p:ext uri="{BB962C8B-B14F-4D97-AF65-F5344CB8AC3E}">
        <p14:creationId xmlns:p14="http://schemas.microsoft.com/office/powerpoint/2010/main" val="3502220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bwMode="auto">
          <a:xfrm>
            <a:off x="6553200" y="6356350"/>
            <a:ext cx="2133600" cy="365125"/>
          </a:xfrm>
          <a:prstGeom prst="rect">
            <a:avLst/>
          </a:prstGeom>
          <a:noFill/>
          <a:ln>
            <a:noFill/>
          </a:ln>
          <a:extLst/>
        </p:spPr>
        <p:txBody>
          <a:bodyPr anchor="ctr"/>
          <a:lstStyle/>
          <a:p>
            <a:pPr algn="r" fontAlgn="auto">
              <a:spcBef>
                <a:spcPts val="0"/>
              </a:spcBef>
              <a:spcAft>
                <a:spcPts val="0"/>
              </a:spcAft>
              <a:defRPr/>
            </a:pPr>
            <a:fld id="{85B75A2C-9FA5-4AD8-B231-4C7C4FB51DCC}" type="slidenum">
              <a:rPr lang="en-US" sz="1200" b="0">
                <a:solidFill>
                  <a:schemeClr val="tx1">
                    <a:tint val="75000"/>
                  </a:schemeClr>
                </a:solidFill>
                <a:latin typeface="+mn-lt"/>
              </a:rPr>
              <a:pPr algn="r" fontAlgn="auto">
                <a:spcBef>
                  <a:spcPts val="0"/>
                </a:spcBef>
                <a:spcAft>
                  <a:spcPts val="0"/>
                </a:spcAft>
                <a:defRPr/>
              </a:pPr>
              <a:t>19</a:t>
            </a:fld>
            <a:endParaRPr lang="en-US" sz="1200" b="0">
              <a:solidFill>
                <a:schemeClr val="tx1">
                  <a:tint val="75000"/>
                </a:schemeClr>
              </a:solidFill>
              <a:latin typeface="+mn-lt"/>
            </a:endParaRPr>
          </a:p>
        </p:txBody>
      </p:sp>
      <p:pic>
        <p:nvPicPr>
          <p:cNvPr id="52226" name="Picture 8" descr="Irevolution"/>
          <p:cNvPicPr preferRelativeResize="0">
            <a:picLocks noChangeAspect="1" noChangeArrowheads="1"/>
          </p:cNvPicPr>
          <p:nvPr/>
        </p:nvPicPr>
        <p:blipFill>
          <a:blip r:embed="rId3" cstate="print"/>
          <a:srcRect/>
          <a:stretch>
            <a:fillRect/>
          </a:stretch>
        </p:blipFill>
        <p:spPr bwMode="auto">
          <a:xfrm>
            <a:off x="3657600" y="1371600"/>
            <a:ext cx="5238750" cy="3886200"/>
          </a:xfrm>
          <a:prstGeom prst="rect">
            <a:avLst/>
          </a:prstGeom>
          <a:noFill/>
          <a:ln w="28575">
            <a:solidFill>
              <a:schemeClr val="tx1"/>
            </a:solidFill>
            <a:miter lim="800000"/>
            <a:headEnd/>
            <a:tailEnd/>
          </a:ln>
        </p:spPr>
      </p:pic>
      <p:pic>
        <p:nvPicPr>
          <p:cNvPr id="52227" name="Picture 9" descr="industrial"/>
          <p:cNvPicPr preferRelativeResize="0">
            <a:picLocks noChangeAspect="1" noChangeArrowheads="1"/>
          </p:cNvPicPr>
          <p:nvPr/>
        </p:nvPicPr>
        <p:blipFill>
          <a:blip r:embed="rId4" cstate="print"/>
          <a:srcRect/>
          <a:stretch>
            <a:fillRect/>
          </a:stretch>
        </p:blipFill>
        <p:spPr bwMode="auto">
          <a:xfrm>
            <a:off x="304800" y="3733800"/>
            <a:ext cx="3271838" cy="2576513"/>
          </a:xfrm>
          <a:prstGeom prst="rect">
            <a:avLst/>
          </a:prstGeom>
          <a:noFill/>
          <a:ln w="28575">
            <a:solidFill>
              <a:schemeClr val="tx1"/>
            </a:solidFill>
            <a:miter lim="800000"/>
            <a:headEnd/>
            <a:tailEnd/>
          </a:ln>
        </p:spPr>
      </p:pic>
      <p:pic>
        <p:nvPicPr>
          <p:cNvPr id="52228" name="Picture 7" descr="Lathe"/>
          <p:cNvPicPr preferRelativeResize="0">
            <a:picLocks noChangeAspect="1" noChangeArrowheads="1"/>
          </p:cNvPicPr>
          <p:nvPr/>
        </p:nvPicPr>
        <p:blipFill>
          <a:blip r:embed="rId5" cstate="print"/>
          <a:srcRect/>
          <a:stretch>
            <a:fillRect/>
          </a:stretch>
        </p:blipFill>
        <p:spPr bwMode="auto">
          <a:xfrm>
            <a:off x="304800" y="914400"/>
            <a:ext cx="3276600" cy="2755900"/>
          </a:xfrm>
          <a:prstGeom prst="rect">
            <a:avLst/>
          </a:prstGeom>
          <a:noFill/>
          <a:ln w="28575">
            <a:solidFill>
              <a:schemeClr val="tx1"/>
            </a:solidFill>
            <a:miter lim="800000"/>
            <a:headEnd/>
            <a:tailEnd/>
          </a:ln>
        </p:spPr>
      </p:pic>
      <p:sp>
        <p:nvSpPr>
          <p:cNvPr id="52229" name="Text Box 4"/>
          <p:cNvSpPr txBox="1">
            <a:spLocks noChangeArrowheads="1"/>
          </p:cNvSpPr>
          <p:nvPr/>
        </p:nvSpPr>
        <p:spPr bwMode="auto">
          <a:xfrm>
            <a:off x="0" y="152400"/>
            <a:ext cx="91440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spAutoFit/>
          </a:bodyPr>
          <a:lstStyle/>
          <a:p>
            <a:pPr algn="ctr"/>
            <a:r>
              <a:rPr lang="en-US" sz="4400" dirty="0"/>
              <a:t>The Industrial Revolution</a:t>
            </a:r>
          </a:p>
        </p:txBody>
      </p:sp>
    </p:spTree>
    <p:extLst>
      <p:ext uri="{BB962C8B-B14F-4D97-AF65-F5344CB8AC3E}">
        <p14:creationId xmlns:p14="http://schemas.microsoft.com/office/powerpoint/2010/main" val="1304903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bwMode="auto">
          <a:xfrm>
            <a:off x="6553200" y="6356350"/>
            <a:ext cx="2133600" cy="365125"/>
          </a:xfrm>
          <a:prstGeom prst="rect">
            <a:avLst/>
          </a:prstGeom>
          <a:noFill/>
          <a:ln>
            <a:noFill/>
          </a:ln>
          <a:extLst/>
        </p:spPr>
        <p:txBody>
          <a:bodyPr anchor="ctr"/>
          <a:lstStyle/>
          <a:p>
            <a:pPr algn="r" fontAlgn="auto">
              <a:spcBef>
                <a:spcPts val="0"/>
              </a:spcBef>
              <a:spcAft>
                <a:spcPts val="0"/>
              </a:spcAft>
              <a:defRPr/>
            </a:pPr>
            <a:fld id="{E5EA36B5-B465-4F77-8C3B-4F298F5084CB}" type="slidenum">
              <a:rPr lang="en-US" sz="1200" b="0">
                <a:solidFill>
                  <a:schemeClr val="tx1">
                    <a:tint val="75000"/>
                  </a:schemeClr>
                </a:solidFill>
                <a:latin typeface="+mn-lt"/>
              </a:rPr>
              <a:pPr algn="r" fontAlgn="auto">
                <a:spcBef>
                  <a:spcPts val="0"/>
                </a:spcBef>
                <a:spcAft>
                  <a:spcPts val="0"/>
                </a:spcAft>
                <a:defRPr/>
              </a:pPr>
              <a:t>2</a:t>
            </a:fld>
            <a:endParaRPr lang="en-US" sz="1200" b="0">
              <a:solidFill>
                <a:schemeClr val="tx1">
                  <a:tint val="75000"/>
                </a:schemeClr>
              </a:solidFill>
              <a:latin typeface="+mn-lt"/>
            </a:endParaRPr>
          </a:p>
        </p:txBody>
      </p:sp>
      <p:pic>
        <p:nvPicPr>
          <p:cNvPr id="17410" name="Picture 7" descr="civil-war-pictures-1_crop"/>
          <p:cNvPicPr preferRelativeResize="0">
            <a:picLocks noChangeAspect="1" noChangeArrowheads="1"/>
          </p:cNvPicPr>
          <p:nvPr/>
        </p:nvPicPr>
        <p:blipFill>
          <a:blip r:embed="rId3" cstate="print"/>
          <a:srcRect/>
          <a:stretch>
            <a:fillRect/>
          </a:stretch>
        </p:blipFill>
        <p:spPr bwMode="auto">
          <a:xfrm>
            <a:off x="5410200" y="381000"/>
            <a:ext cx="3063875" cy="3657600"/>
          </a:xfrm>
          <a:prstGeom prst="rect">
            <a:avLst/>
          </a:prstGeom>
          <a:noFill/>
          <a:ln w="28575">
            <a:solidFill>
              <a:schemeClr val="tx1"/>
            </a:solidFill>
            <a:miter lim="800000"/>
            <a:headEnd/>
            <a:tailEnd/>
          </a:ln>
        </p:spPr>
      </p:pic>
      <p:pic>
        <p:nvPicPr>
          <p:cNvPr id="17411" name="Picture 8" descr="U"/>
          <p:cNvPicPr preferRelativeResize="0">
            <a:picLocks noChangeAspect="1" noChangeArrowheads="1"/>
          </p:cNvPicPr>
          <p:nvPr/>
        </p:nvPicPr>
        <p:blipFill>
          <a:blip r:embed="rId4" cstate="print"/>
          <a:srcRect/>
          <a:stretch>
            <a:fillRect/>
          </a:stretch>
        </p:blipFill>
        <p:spPr bwMode="auto">
          <a:xfrm>
            <a:off x="533400" y="381000"/>
            <a:ext cx="4633913" cy="2978150"/>
          </a:xfrm>
          <a:prstGeom prst="rect">
            <a:avLst/>
          </a:prstGeom>
          <a:noFill/>
          <a:ln w="28575">
            <a:solidFill>
              <a:schemeClr val="tx1"/>
            </a:solidFill>
            <a:miter lim="800000"/>
            <a:headEnd/>
            <a:tailEnd/>
          </a:ln>
        </p:spPr>
      </p:pic>
      <p:pic>
        <p:nvPicPr>
          <p:cNvPr id="17412" name="Picture 9" descr="cotton_large"/>
          <p:cNvPicPr preferRelativeResize="0">
            <a:picLocks noChangeAspect="1" noChangeArrowheads="1"/>
          </p:cNvPicPr>
          <p:nvPr/>
        </p:nvPicPr>
        <p:blipFill>
          <a:blip r:embed="rId5" cstate="print"/>
          <a:srcRect/>
          <a:stretch>
            <a:fillRect/>
          </a:stretch>
        </p:blipFill>
        <p:spPr bwMode="auto">
          <a:xfrm>
            <a:off x="914400" y="3505200"/>
            <a:ext cx="2595563" cy="2922588"/>
          </a:xfrm>
          <a:prstGeom prst="rect">
            <a:avLst/>
          </a:prstGeom>
          <a:noFill/>
          <a:ln w="28575">
            <a:solidFill>
              <a:schemeClr val="tx1"/>
            </a:solidFill>
            <a:miter lim="800000"/>
            <a:headEnd/>
            <a:tailEnd/>
          </a:ln>
        </p:spPr>
      </p:pic>
      <p:pic>
        <p:nvPicPr>
          <p:cNvPr id="17413" name="Picture 5" descr="The-Cradle-was-Developed-in-America-between-1776-and-1800-an"/>
          <p:cNvPicPr preferRelativeResize="0">
            <a:picLocks noChangeAspect="1" noChangeArrowheads="1"/>
          </p:cNvPicPr>
          <p:nvPr/>
        </p:nvPicPr>
        <p:blipFill>
          <a:blip r:embed="rId6" cstate="print"/>
          <a:srcRect/>
          <a:stretch>
            <a:fillRect/>
          </a:stretch>
        </p:blipFill>
        <p:spPr bwMode="auto">
          <a:xfrm>
            <a:off x="3886200" y="3505200"/>
            <a:ext cx="4762500" cy="2857500"/>
          </a:xfrm>
          <a:prstGeom prst="rect">
            <a:avLst/>
          </a:prstGeom>
          <a:noFill/>
          <a:ln w="28575">
            <a:solidFill>
              <a:schemeClr val="tx1"/>
            </a:solid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6E3411B-1EDA-429F-99ED-237DFBDF7B88}" type="slidenum">
              <a:rPr lang="en-US" sz="1200" b="0">
                <a:solidFill>
                  <a:schemeClr val="tx1">
                    <a:tint val="75000"/>
                  </a:schemeClr>
                </a:solidFill>
                <a:latin typeface="+mn-lt"/>
              </a:rPr>
              <a:pPr algn="r" fontAlgn="auto">
                <a:spcBef>
                  <a:spcPts val="0"/>
                </a:spcBef>
                <a:spcAft>
                  <a:spcPts val="0"/>
                </a:spcAft>
                <a:defRPr/>
              </a:pPr>
              <a:t>20</a:t>
            </a:fld>
            <a:endParaRPr lang="en-US" sz="1200" b="0">
              <a:solidFill>
                <a:schemeClr val="tx1">
                  <a:tint val="75000"/>
                </a:schemeClr>
              </a:solidFill>
              <a:latin typeface="+mn-lt"/>
            </a:endParaRPr>
          </a:p>
        </p:txBody>
      </p:sp>
      <p:pic>
        <p:nvPicPr>
          <p:cNvPr id="54274" name="Picture 3" descr="Cotton_gin_EWM_2007"/>
          <p:cNvPicPr>
            <a:picLocks noChangeAspect="1" noChangeArrowheads="1"/>
          </p:cNvPicPr>
          <p:nvPr/>
        </p:nvPicPr>
        <p:blipFill>
          <a:blip r:embed="rId3" cstate="print"/>
          <a:srcRect/>
          <a:stretch>
            <a:fillRect/>
          </a:stretch>
        </p:blipFill>
        <p:spPr bwMode="auto">
          <a:xfrm>
            <a:off x="226060" y="863599"/>
            <a:ext cx="8641080" cy="5583238"/>
          </a:xfrm>
          <a:prstGeom prst="rect">
            <a:avLst/>
          </a:prstGeom>
          <a:noFill/>
          <a:ln w="9525">
            <a:noFill/>
            <a:miter lim="800000"/>
            <a:headEnd/>
            <a:tailEnd/>
          </a:ln>
        </p:spPr>
      </p:pic>
      <p:sp>
        <p:nvSpPr>
          <p:cNvPr id="54275" name="Text Box 4"/>
          <p:cNvSpPr txBox="1">
            <a:spLocks noChangeArrowheads="1"/>
          </p:cNvSpPr>
          <p:nvPr/>
        </p:nvSpPr>
        <p:spPr bwMode="auto">
          <a:xfrm>
            <a:off x="226060" y="152399"/>
            <a:ext cx="864108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dirty="0" smtClean="0"/>
              <a:t>The Cotton Gin (1793)</a:t>
            </a:r>
            <a:endParaRPr lang="en-US" sz="4400" dirty="0"/>
          </a:p>
        </p:txBody>
      </p:sp>
      <p:sp>
        <p:nvSpPr>
          <p:cNvPr id="54276" name="Text Box 6"/>
          <p:cNvSpPr txBox="1">
            <a:spLocks noChangeArrowheads="1"/>
          </p:cNvSpPr>
          <p:nvPr/>
        </p:nvSpPr>
        <p:spPr bwMode="auto">
          <a:xfrm>
            <a:off x="1676400" y="6248400"/>
            <a:ext cx="6065838" cy="395288"/>
          </a:xfrm>
          <a:prstGeom prst="rect">
            <a:avLst/>
          </a:prstGeom>
          <a:solidFill>
            <a:schemeClr val="bg2"/>
          </a:solidFill>
          <a:ln w="28575">
            <a:solidFill>
              <a:schemeClr val="tx1"/>
            </a:solidFill>
            <a:miter lim="800000"/>
            <a:headEnd/>
            <a:tailEnd/>
          </a:ln>
        </p:spPr>
        <p:txBody>
          <a:bodyPr wrap="none">
            <a:spAutoFit/>
          </a:bodyPr>
          <a:lstStyle/>
          <a:p>
            <a:r>
              <a:rPr lang="en-US" sz="1800" b="0"/>
              <a:t>Cotton gin at the Eli Whitney Museum in Hamden, Connecticut</a:t>
            </a:r>
          </a:p>
        </p:txBody>
      </p:sp>
    </p:spTree>
    <p:extLst>
      <p:ext uri="{BB962C8B-B14F-4D97-AF65-F5344CB8AC3E}">
        <p14:creationId xmlns:p14="http://schemas.microsoft.com/office/powerpoint/2010/main" val="3118103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We the people"/>
          <p:cNvPicPr>
            <a:picLocks noChangeAspect="1" noChangeArrowheads="1"/>
          </p:cNvPicPr>
          <p:nvPr/>
        </p:nvPicPr>
        <p:blipFill>
          <a:blip r:embed="rId3" cstate="print"/>
          <a:srcRect/>
          <a:stretch>
            <a:fillRect/>
          </a:stretch>
        </p:blipFill>
        <p:spPr bwMode="auto">
          <a:xfrm>
            <a:off x="457200" y="838200"/>
            <a:ext cx="4433888" cy="2968625"/>
          </a:xfrm>
          <a:prstGeom prst="rect">
            <a:avLst/>
          </a:prstGeom>
          <a:noFill/>
          <a:ln w="28575">
            <a:solidFill>
              <a:schemeClr val="tx1"/>
            </a:solid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F8DA2C9-9984-463B-8E8D-490B56F2C9BD}" type="slidenum">
              <a:rPr lang="en-US" sz="1200" b="0">
                <a:solidFill>
                  <a:schemeClr val="tx1">
                    <a:tint val="75000"/>
                  </a:schemeClr>
                </a:solidFill>
                <a:latin typeface="+mn-lt"/>
              </a:rPr>
              <a:pPr algn="r" fontAlgn="auto">
                <a:spcBef>
                  <a:spcPts val="0"/>
                </a:spcBef>
                <a:spcAft>
                  <a:spcPts val="0"/>
                </a:spcAft>
                <a:defRPr/>
              </a:pPr>
              <a:t>21</a:t>
            </a:fld>
            <a:endParaRPr lang="en-US" sz="1200" b="0">
              <a:solidFill>
                <a:schemeClr val="tx1">
                  <a:tint val="75000"/>
                </a:schemeClr>
              </a:solidFill>
              <a:latin typeface="+mn-lt"/>
            </a:endParaRPr>
          </a:p>
        </p:txBody>
      </p:sp>
      <p:sp>
        <p:nvSpPr>
          <p:cNvPr id="56326" name="Text Box 4"/>
          <p:cNvSpPr txBox="1">
            <a:spLocks noChangeArrowheads="1"/>
          </p:cNvSpPr>
          <p:nvPr/>
        </p:nvSpPr>
        <p:spPr bwMode="auto">
          <a:xfrm>
            <a:off x="0" y="152400"/>
            <a:ext cx="91440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spAutoFit/>
          </a:bodyPr>
          <a:lstStyle/>
          <a:p>
            <a:pPr algn="ctr"/>
            <a:r>
              <a:rPr lang="en-US" sz="4400" dirty="0"/>
              <a:t>Slavery and the Constitution</a:t>
            </a:r>
          </a:p>
        </p:txBody>
      </p:sp>
      <p:pic>
        <p:nvPicPr>
          <p:cNvPr id="56324" name="Picture 4" descr="slaves"/>
          <p:cNvPicPr>
            <a:picLocks noChangeAspect="1" noChangeArrowheads="1"/>
          </p:cNvPicPr>
          <p:nvPr/>
        </p:nvPicPr>
        <p:blipFill>
          <a:blip r:embed="rId4" cstate="print"/>
          <a:srcRect/>
          <a:stretch>
            <a:fillRect/>
          </a:stretch>
        </p:blipFill>
        <p:spPr bwMode="auto">
          <a:xfrm>
            <a:off x="5029200" y="914400"/>
            <a:ext cx="3556000" cy="3014663"/>
          </a:xfrm>
          <a:prstGeom prst="rect">
            <a:avLst/>
          </a:prstGeom>
          <a:noFill/>
          <a:ln w="28575">
            <a:solidFill>
              <a:schemeClr val="tx1"/>
            </a:solidFill>
            <a:miter lim="800000"/>
            <a:headEnd/>
            <a:tailEnd/>
          </a:ln>
        </p:spPr>
      </p:pic>
      <p:pic>
        <p:nvPicPr>
          <p:cNvPr id="56328" name="Picture 8" descr="founding-fathers"/>
          <p:cNvPicPr>
            <a:picLocks noChangeAspect="1" noChangeArrowheads="1"/>
          </p:cNvPicPr>
          <p:nvPr/>
        </p:nvPicPr>
        <p:blipFill>
          <a:blip r:embed="rId5" cstate="print"/>
          <a:srcRect/>
          <a:stretch>
            <a:fillRect/>
          </a:stretch>
        </p:blipFill>
        <p:spPr bwMode="auto">
          <a:xfrm>
            <a:off x="3124200" y="3657600"/>
            <a:ext cx="5715000" cy="2857500"/>
          </a:xfrm>
          <a:prstGeom prst="rect">
            <a:avLst/>
          </a:prstGeom>
          <a:noFill/>
          <a:ln w="28575">
            <a:solidFill>
              <a:schemeClr val="tx1"/>
            </a:solidFill>
            <a:miter lim="800000"/>
            <a:headEnd/>
            <a:tailEnd/>
          </a:ln>
        </p:spPr>
      </p:pic>
      <p:pic>
        <p:nvPicPr>
          <p:cNvPr id="56325" name="Picture 5" descr="am I mnot"/>
          <p:cNvPicPr>
            <a:picLocks noChangeAspect="1" noChangeArrowheads="1"/>
          </p:cNvPicPr>
          <p:nvPr/>
        </p:nvPicPr>
        <p:blipFill>
          <a:blip r:embed="rId6" cstate="print"/>
          <a:srcRect/>
          <a:stretch>
            <a:fillRect/>
          </a:stretch>
        </p:blipFill>
        <p:spPr bwMode="auto">
          <a:xfrm>
            <a:off x="533400" y="3657600"/>
            <a:ext cx="2439988" cy="2622550"/>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1785763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D2F726D-A483-4856-9E17-39B42FBB85BA}" type="slidenum">
              <a:rPr lang="en-US" sz="1200" b="0">
                <a:solidFill>
                  <a:schemeClr val="tx1">
                    <a:tint val="75000"/>
                  </a:schemeClr>
                </a:solidFill>
                <a:latin typeface="+mn-lt"/>
              </a:rPr>
              <a:pPr algn="r" fontAlgn="auto">
                <a:spcBef>
                  <a:spcPts val="0"/>
                </a:spcBef>
                <a:spcAft>
                  <a:spcPts val="0"/>
                </a:spcAft>
                <a:defRPr/>
              </a:pPr>
              <a:t>22</a:t>
            </a:fld>
            <a:endParaRPr lang="en-US" sz="1200" b="0">
              <a:solidFill>
                <a:schemeClr val="tx1">
                  <a:tint val="75000"/>
                </a:schemeClr>
              </a:solidFill>
              <a:latin typeface="+mn-lt"/>
            </a:endParaRPr>
          </a:p>
        </p:txBody>
      </p:sp>
      <p:pic>
        <p:nvPicPr>
          <p:cNvPr id="58370" name="Picture 7" descr="anti-slavery 001dr"/>
          <p:cNvPicPr>
            <a:picLocks noChangeAspect="1" noChangeArrowheads="1"/>
          </p:cNvPicPr>
          <p:nvPr/>
        </p:nvPicPr>
        <p:blipFill>
          <a:blip r:embed="rId3" cstate="print"/>
          <a:srcRect/>
          <a:stretch>
            <a:fillRect/>
          </a:stretch>
        </p:blipFill>
        <p:spPr bwMode="auto">
          <a:xfrm>
            <a:off x="228600" y="914399"/>
            <a:ext cx="3786052" cy="5394960"/>
          </a:xfrm>
          <a:prstGeom prst="rect">
            <a:avLst/>
          </a:prstGeom>
          <a:noFill/>
          <a:ln w="28575">
            <a:solidFill>
              <a:schemeClr val="tx1"/>
            </a:solidFill>
            <a:miter lim="800000"/>
            <a:headEnd/>
            <a:tailEnd/>
          </a:ln>
        </p:spPr>
      </p:pic>
      <p:pic>
        <p:nvPicPr>
          <p:cNvPr id="58371" name="Picture 9" descr="Anti-abolitionist_press_pg_14"/>
          <p:cNvPicPr>
            <a:picLocks noChangeAspect="1" noChangeArrowheads="1"/>
          </p:cNvPicPr>
          <p:nvPr/>
        </p:nvPicPr>
        <p:blipFill>
          <a:blip r:embed="rId4" cstate="print"/>
          <a:srcRect/>
          <a:stretch>
            <a:fillRect/>
          </a:stretch>
        </p:blipFill>
        <p:spPr bwMode="auto">
          <a:xfrm>
            <a:off x="4192904" y="914400"/>
            <a:ext cx="4765070" cy="3840480"/>
          </a:xfrm>
          <a:prstGeom prst="rect">
            <a:avLst/>
          </a:prstGeom>
          <a:noFill/>
          <a:ln w="28575">
            <a:solidFill>
              <a:schemeClr val="tx1"/>
            </a:solidFill>
            <a:miter lim="800000"/>
            <a:headEnd/>
            <a:tailEnd/>
          </a:ln>
        </p:spPr>
      </p:pic>
      <p:sp>
        <p:nvSpPr>
          <p:cNvPr id="58372" name="Text Box 4"/>
          <p:cNvSpPr txBox="1">
            <a:spLocks noChangeArrowheads="1"/>
          </p:cNvSpPr>
          <p:nvPr/>
        </p:nvSpPr>
        <p:spPr bwMode="auto">
          <a:xfrm>
            <a:off x="0" y="152400"/>
            <a:ext cx="9144000" cy="64008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spAutoFit/>
          </a:bodyPr>
          <a:lstStyle/>
          <a:p>
            <a:pPr algn="ctr"/>
            <a:r>
              <a:rPr lang="en-US" dirty="0"/>
              <a:t>Abolitionists and Supporters of Slavery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425A371-EB93-4BCD-9017-A99E55CE13F6}" type="slidenum">
              <a:rPr lang="en-US" sz="1200" b="0">
                <a:solidFill>
                  <a:srgbClr val="898989"/>
                </a:solidFill>
              </a:rPr>
              <a:pPr algn="r"/>
              <a:t>23</a:t>
            </a:fld>
            <a:endParaRPr lang="en-US" sz="1200" b="0">
              <a:solidFill>
                <a:srgbClr val="898989"/>
              </a:solidFill>
            </a:endParaRPr>
          </a:p>
        </p:txBody>
      </p:sp>
      <p:pic>
        <p:nvPicPr>
          <p:cNvPr id="60419" name="Picture 2" descr="http://www.tntwebs.com/underground_railroad.jpg"/>
          <p:cNvPicPr>
            <a:picLocks noChangeAspect="1" noChangeArrowheads="1"/>
          </p:cNvPicPr>
          <p:nvPr/>
        </p:nvPicPr>
        <p:blipFill>
          <a:blip r:embed="rId3" cstate="print"/>
          <a:srcRect/>
          <a:stretch>
            <a:fillRect/>
          </a:stretch>
        </p:blipFill>
        <p:spPr bwMode="auto">
          <a:xfrm>
            <a:off x="4267200" y="1524000"/>
            <a:ext cx="4445000" cy="4800600"/>
          </a:xfrm>
          <a:prstGeom prst="rect">
            <a:avLst/>
          </a:prstGeom>
          <a:noFill/>
          <a:ln w="28575">
            <a:solidFill>
              <a:schemeClr val="tx1"/>
            </a:solidFill>
            <a:miter lim="800000"/>
            <a:headEnd/>
            <a:tailEnd/>
          </a:ln>
        </p:spPr>
      </p:pic>
      <p:pic>
        <p:nvPicPr>
          <p:cNvPr id="60420" name="Picture 11" descr="Brooklyn_Museum_-_A_Ride_for_Liberty_--_The_Fugitive_Slaves_-_Eastman_Johnson_-_overall"/>
          <p:cNvPicPr>
            <a:picLocks noChangeAspect="1" noChangeArrowheads="1"/>
          </p:cNvPicPr>
          <p:nvPr/>
        </p:nvPicPr>
        <p:blipFill>
          <a:blip r:embed="rId4" cstate="print"/>
          <a:srcRect/>
          <a:stretch>
            <a:fillRect/>
          </a:stretch>
        </p:blipFill>
        <p:spPr bwMode="auto">
          <a:xfrm>
            <a:off x="457200" y="1524000"/>
            <a:ext cx="3656013" cy="3038475"/>
          </a:xfrm>
          <a:prstGeom prst="rect">
            <a:avLst/>
          </a:prstGeom>
          <a:noFill/>
          <a:ln w="28575">
            <a:solidFill>
              <a:schemeClr val="tx1"/>
            </a:solidFill>
            <a:miter lim="800000"/>
            <a:headEnd/>
            <a:tailEnd/>
          </a:ln>
        </p:spPr>
      </p:pic>
      <p:sp>
        <p:nvSpPr>
          <p:cNvPr id="6" name="Title 1"/>
          <p:cNvSpPr>
            <a:spLocks/>
          </p:cNvSpPr>
          <p:nvPr/>
        </p:nvSpPr>
        <p:spPr bwMode="auto">
          <a:xfrm>
            <a:off x="457200" y="274638"/>
            <a:ext cx="8229600" cy="11887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nchor="ctr"/>
          <a:lstStyle/>
          <a:p>
            <a:pPr algn="ctr"/>
            <a:r>
              <a:rPr lang="en-US" sz="4400" dirty="0"/>
              <a:t>The Underground </a:t>
            </a:r>
            <a:r>
              <a:rPr lang="en-US" sz="4400" dirty="0" smtClean="0"/>
              <a:t>Railroad </a:t>
            </a:r>
          </a:p>
          <a:p>
            <a:pPr algn="ctr"/>
            <a:r>
              <a:rPr lang="en-US" sz="4400" dirty="0" smtClean="0"/>
              <a:t>and the Fugitive Slave Act  </a:t>
            </a:r>
            <a:endParaRPr lang="en-US" sz="4400" dirty="0"/>
          </a:p>
        </p:txBody>
      </p:sp>
    </p:spTree>
    <p:extLst>
      <p:ext uri="{BB962C8B-B14F-4D97-AF65-F5344CB8AC3E}">
        <p14:creationId xmlns:p14="http://schemas.microsoft.com/office/powerpoint/2010/main" val="601865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328"/>
            <a:ext cx="9144000" cy="6179343"/>
          </a:xfrm>
          <a:prstGeom prst="rect">
            <a:avLst/>
          </a:prstGeom>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9C4A88A-6D52-4C34-9C35-16D560F93514}" type="slidenum">
              <a:rPr lang="en-US" sz="1200" b="0">
                <a:solidFill>
                  <a:schemeClr val="tx1">
                    <a:tint val="75000"/>
                  </a:schemeClr>
                </a:solidFill>
                <a:latin typeface="+mn-lt"/>
              </a:rPr>
              <a:pPr algn="r" fontAlgn="auto">
                <a:spcBef>
                  <a:spcPts val="0"/>
                </a:spcBef>
                <a:spcAft>
                  <a:spcPts val="0"/>
                </a:spcAft>
                <a:defRPr/>
              </a:pPr>
              <a:t>24</a:t>
            </a:fld>
            <a:endParaRPr lang="en-US" sz="1200" b="0">
              <a:solidFill>
                <a:schemeClr val="tx1">
                  <a:tint val="75000"/>
                </a:schemeClr>
              </a:solidFill>
              <a:latin typeface="+mn-lt"/>
            </a:endParaRPr>
          </a:p>
        </p:txBody>
      </p:sp>
    </p:spTree>
    <p:extLst>
      <p:ext uri="{BB962C8B-B14F-4D97-AF65-F5344CB8AC3E}">
        <p14:creationId xmlns:p14="http://schemas.microsoft.com/office/powerpoint/2010/main" val="1275409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9A85A31-848E-4608-97E7-54F28182460F}" type="slidenum">
              <a:rPr lang="en-US" sz="1200" b="0">
                <a:solidFill>
                  <a:schemeClr val="tx1">
                    <a:tint val="75000"/>
                  </a:schemeClr>
                </a:solidFill>
                <a:latin typeface="+mn-lt"/>
              </a:rPr>
              <a:pPr algn="r" fontAlgn="auto">
                <a:spcBef>
                  <a:spcPts val="0"/>
                </a:spcBef>
                <a:spcAft>
                  <a:spcPts val="0"/>
                </a:spcAft>
                <a:defRPr/>
              </a:pPr>
              <a:t>25</a:t>
            </a:fld>
            <a:endParaRPr lang="en-US" sz="1200" b="0">
              <a:solidFill>
                <a:schemeClr val="tx1">
                  <a:tint val="75000"/>
                </a:schemeClr>
              </a:solidFill>
              <a:latin typeface="+mn-lt"/>
            </a:endParaRPr>
          </a:p>
        </p:txBody>
      </p:sp>
      <p:sp>
        <p:nvSpPr>
          <p:cNvPr id="64514" name="Text Box 5"/>
          <p:cNvSpPr txBox="1">
            <a:spLocks noChangeArrowheads="1"/>
          </p:cNvSpPr>
          <p:nvPr/>
        </p:nvSpPr>
        <p:spPr bwMode="auto">
          <a:xfrm>
            <a:off x="2651125" y="4973638"/>
            <a:ext cx="184150" cy="396875"/>
          </a:xfrm>
          <a:prstGeom prst="rect">
            <a:avLst/>
          </a:prstGeom>
          <a:noFill/>
          <a:ln w="9525">
            <a:noFill/>
            <a:miter lim="800000"/>
            <a:headEnd/>
            <a:tailEnd/>
          </a:ln>
        </p:spPr>
        <p:txBody>
          <a:bodyPr wrap="none">
            <a:spAutoFit/>
          </a:bodyPr>
          <a:lstStyle/>
          <a:p>
            <a:endParaRPr lang="en-US" sz="2000"/>
          </a:p>
        </p:txBody>
      </p:sp>
      <p:pic>
        <p:nvPicPr>
          <p:cNvPr id="64516" name="Picture 8" descr="Harriet_Beecher_Stowe_by_Francis_Holl"/>
          <p:cNvPicPr>
            <a:picLocks noChangeAspect="1" noChangeArrowheads="1"/>
          </p:cNvPicPr>
          <p:nvPr/>
        </p:nvPicPr>
        <p:blipFill>
          <a:blip r:embed="rId3" cstate="print"/>
          <a:srcRect/>
          <a:stretch>
            <a:fillRect/>
          </a:stretch>
        </p:blipFill>
        <p:spPr bwMode="auto">
          <a:xfrm>
            <a:off x="4456112" y="1134269"/>
            <a:ext cx="4205288" cy="4135438"/>
          </a:xfrm>
          <a:prstGeom prst="rect">
            <a:avLst/>
          </a:prstGeom>
          <a:noFill/>
          <a:ln w="9525">
            <a:noFill/>
            <a:miter lim="800000"/>
            <a:headEnd/>
            <a:tailEnd/>
          </a:ln>
        </p:spPr>
      </p:pic>
      <p:sp>
        <p:nvSpPr>
          <p:cNvPr id="64517" name="Title 1"/>
          <p:cNvSpPr>
            <a:spLocks/>
          </p:cNvSpPr>
          <p:nvPr/>
        </p:nvSpPr>
        <p:spPr bwMode="auto">
          <a:xfrm>
            <a:off x="4456112" y="274638"/>
            <a:ext cx="4230688"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nchor="ctr"/>
          <a:lstStyle/>
          <a:p>
            <a:pPr algn="ctr"/>
            <a:r>
              <a:rPr lang="en-US" i="1" dirty="0"/>
              <a:t>Uncle Tom's Cabin</a:t>
            </a:r>
          </a:p>
        </p:txBody>
      </p:sp>
      <p:sp>
        <p:nvSpPr>
          <p:cNvPr id="2" name="TextBox 1"/>
          <p:cNvSpPr txBox="1"/>
          <p:nvPr/>
        </p:nvSpPr>
        <p:spPr>
          <a:xfrm>
            <a:off x="4456112" y="5269707"/>
            <a:ext cx="4205288" cy="584775"/>
          </a:xfrm>
          <a:prstGeom prst="rect">
            <a:avLst/>
          </a:prstGeom>
          <a:solidFill>
            <a:schemeClr val="bg1"/>
          </a:solidFill>
        </p:spPr>
        <p:txBody>
          <a:bodyPr wrap="square" rtlCol="0">
            <a:spAutoFit/>
          </a:bodyPr>
          <a:lstStyle/>
          <a:p>
            <a:pPr algn="ctr"/>
            <a:r>
              <a:rPr lang="en-US" sz="3200" dirty="0"/>
              <a:t>Harriet Beecher </a:t>
            </a:r>
            <a:r>
              <a:rPr lang="en-US" sz="3200" dirty="0" smtClean="0"/>
              <a:t>Stowe</a:t>
            </a:r>
            <a:endParaRPr lang="en-US" sz="3200" dirty="0"/>
          </a:p>
        </p:txBody>
      </p:sp>
      <p:pic>
        <p:nvPicPr>
          <p:cNvPr id="7" name="Picture 6" descr="UncleTomsCabinCover"/>
          <p:cNvPicPr>
            <a:picLocks noChangeAspect="1" noChangeArrowheads="1"/>
          </p:cNvPicPr>
          <p:nvPr/>
        </p:nvPicPr>
        <p:blipFill>
          <a:blip r:embed="rId4" cstate="print"/>
          <a:srcRect/>
          <a:stretch>
            <a:fillRect/>
          </a:stretch>
        </p:blipFill>
        <p:spPr bwMode="auto">
          <a:xfrm>
            <a:off x="457200" y="304800"/>
            <a:ext cx="3760788" cy="6132513"/>
          </a:xfrm>
          <a:prstGeom prst="rect">
            <a:avLst/>
          </a:prstGeom>
          <a:noFill/>
          <a:ln w="9525">
            <a:noFill/>
            <a:miter lim="800000"/>
            <a:headEnd/>
            <a:tailEnd/>
          </a:ln>
        </p:spPr>
      </p:pic>
    </p:spTree>
    <p:extLst>
      <p:ext uri="{BB962C8B-B14F-4D97-AF65-F5344CB8AC3E}">
        <p14:creationId xmlns:p14="http://schemas.microsoft.com/office/powerpoint/2010/main" val="3852130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328"/>
            <a:ext cx="9144000" cy="6179343"/>
          </a:xfrm>
          <a:prstGeom prst="rect">
            <a:avLst/>
          </a:prstGeom>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4D4E2CE-476C-4A15-9B19-5C3453C7F812}" type="slidenum">
              <a:rPr lang="en-US" sz="1200">
                <a:solidFill>
                  <a:schemeClr val="tx1">
                    <a:tint val="75000"/>
                  </a:schemeClr>
                </a:solidFill>
                <a:latin typeface="+mn-lt"/>
              </a:rPr>
              <a:pPr algn="r" fontAlgn="auto">
                <a:spcBef>
                  <a:spcPts val="0"/>
                </a:spcBef>
                <a:spcAft>
                  <a:spcPts val="0"/>
                </a:spcAft>
                <a:defRPr/>
              </a:pPr>
              <a:t>26</a:t>
            </a:fld>
            <a:endParaRPr lang="en-US" sz="1200">
              <a:solidFill>
                <a:schemeClr val="tx1">
                  <a:tint val="75000"/>
                </a:schemeClr>
              </a:solidFill>
              <a:latin typeface="+mn-lt"/>
            </a:endParaRPr>
          </a:p>
        </p:txBody>
      </p:sp>
      <p:sp>
        <p:nvSpPr>
          <p:cNvPr id="15" name="Title 1"/>
          <p:cNvSpPr txBox="1">
            <a:spLocks/>
          </p:cNvSpPr>
          <p:nvPr/>
        </p:nvSpPr>
        <p:spPr>
          <a:xfrm>
            <a:off x="-1" y="0"/>
            <a:ext cx="91440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22225">
            <a:no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Kansas-Nebraska Act (1854)</a:t>
            </a:r>
          </a:p>
        </p:txBody>
      </p:sp>
      <p:sp>
        <p:nvSpPr>
          <p:cNvPr id="5" name="Oval 4"/>
          <p:cNvSpPr>
            <a:spLocks noChangeArrowheads="1"/>
          </p:cNvSpPr>
          <p:nvPr/>
        </p:nvSpPr>
        <p:spPr bwMode="auto">
          <a:xfrm>
            <a:off x="3505200" y="2812716"/>
            <a:ext cx="1676400" cy="951508"/>
          </a:xfrm>
          <a:prstGeom prst="ellipse">
            <a:avLst/>
          </a:prstGeom>
          <a:noFill/>
          <a:ln w="57150">
            <a:solidFill>
              <a:schemeClr val="tx2"/>
            </a:solidFill>
            <a:round/>
            <a:headEnd/>
            <a:tailEnd/>
          </a:ln>
        </p:spPr>
        <p:txBody>
          <a:bodyPr wrap="none" anchor="ctr"/>
          <a:lstStyle/>
          <a:p>
            <a:endParaRPr lang="en-US"/>
          </a:p>
        </p:txBody>
      </p:sp>
      <p:sp>
        <p:nvSpPr>
          <p:cNvPr id="6" name="Oval 5"/>
          <p:cNvSpPr>
            <a:spLocks noChangeArrowheads="1"/>
          </p:cNvSpPr>
          <p:nvPr/>
        </p:nvSpPr>
        <p:spPr bwMode="auto">
          <a:xfrm rot="-2280000">
            <a:off x="2883953" y="1066301"/>
            <a:ext cx="1797670" cy="2243182"/>
          </a:xfrm>
          <a:prstGeom prst="ellipse">
            <a:avLst/>
          </a:prstGeom>
          <a:noFill/>
          <a:ln w="57150">
            <a:solidFill>
              <a:schemeClr val="tx2"/>
            </a:solidFill>
            <a:round/>
            <a:headEnd/>
            <a:tailEnd/>
          </a:ln>
        </p:spPr>
        <p:txBody>
          <a:bodyPr wrap="none" anchor="ctr"/>
          <a:lstStyle/>
          <a:p>
            <a:endParaRPr lang="en-US"/>
          </a:p>
        </p:txBody>
      </p:sp>
    </p:spTree>
    <p:extLst>
      <p:ext uri="{BB962C8B-B14F-4D97-AF65-F5344CB8AC3E}">
        <p14:creationId xmlns:p14="http://schemas.microsoft.com/office/powerpoint/2010/main" val="12996518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9" descr="Stephen_Arnold_Douglas"/>
          <p:cNvPicPr>
            <a:picLocks noChangeAspect="1" noChangeArrowheads="1"/>
          </p:cNvPicPr>
          <p:nvPr/>
        </p:nvPicPr>
        <p:blipFill>
          <a:blip r:embed="rId3" cstate="print"/>
          <a:srcRect/>
          <a:stretch>
            <a:fillRect/>
          </a:stretch>
        </p:blipFill>
        <p:spPr bwMode="auto">
          <a:xfrm>
            <a:off x="4724400" y="914400"/>
            <a:ext cx="3308350" cy="5210175"/>
          </a:xfrm>
          <a:prstGeom prst="rect">
            <a:avLst/>
          </a:prstGeom>
          <a:noFill/>
          <a:ln w="9525">
            <a:noFill/>
            <a:miter lim="800000"/>
            <a:headEnd/>
            <a:tailEnd/>
          </a:ln>
        </p:spPr>
      </p:pic>
      <p:pic>
        <p:nvPicPr>
          <p:cNvPr id="68611" name="Picture 8" descr="Abraham_Lincoln_1860"/>
          <p:cNvPicPr>
            <a:picLocks noChangeAspect="1" noChangeArrowheads="1"/>
          </p:cNvPicPr>
          <p:nvPr/>
        </p:nvPicPr>
        <p:blipFill>
          <a:blip r:embed="rId4" cstate="print"/>
          <a:srcRect/>
          <a:stretch>
            <a:fillRect/>
          </a:stretch>
        </p:blipFill>
        <p:spPr bwMode="auto">
          <a:xfrm>
            <a:off x="1143000" y="914400"/>
            <a:ext cx="3235325" cy="5205413"/>
          </a:xfrm>
          <a:prstGeom prst="rect">
            <a:avLst/>
          </a:prstGeom>
          <a:noFill/>
          <a:ln w="9525">
            <a:noFill/>
            <a:miter lim="800000"/>
            <a:headEnd/>
            <a:tailEnd/>
          </a:ln>
        </p:spPr>
      </p:pic>
      <p:sp>
        <p:nvSpPr>
          <p:cNvPr id="68609" name="Title 1"/>
          <p:cNvSpPr>
            <a:spLocks noGrp="1"/>
          </p:cNvSpPr>
          <p:nvPr>
            <p:ph type="title"/>
          </p:nvPr>
        </p:nvSpPr>
        <p:spPr>
          <a:xfrm>
            <a:off x="457200" y="274638"/>
            <a:ext cx="8229600" cy="731520"/>
          </a:xfrm>
          <a:gradFill>
            <a:gsLst>
              <a:gs pos="100000">
                <a:schemeClr val="accent1">
                  <a:tint val="44500"/>
                  <a:satMod val="160000"/>
                </a:schemeClr>
              </a:gs>
              <a:gs pos="100000">
                <a:schemeClr val="accent1">
                  <a:tint val="23500"/>
                  <a:satMod val="160000"/>
                </a:schemeClr>
              </a:gs>
            </a:gsLst>
            <a:path path="shape">
              <a:fillToRect l="50000" t="50000" r="50000" b="50000"/>
            </a:path>
          </a:gradFill>
        </p:spPr>
        <p:txBody>
          <a:bodyPr/>
          <a:lstStyle/>
          <a:p>
            <a:pPr eaLnBrk="1" hangingPunct="1"/>
            <a:r>
              <a:rPr lang="en-US" b="1" dirty="0" smtClean="0"/>
              <a:t>The Lincoln-Douglas Debates</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0FB8DA8-6E63-44AC-AEFE-8691EDE65377}" type="slidenum">
              <a:rPr lang="en-US" sz="1200" b="0">
                <a:solidFill>
                  <a:schemeClr val="tx1">
                    <a:tint val="75000"/>
                  </a:schemeClr>
                </a:solidFill>
                <a:latin typeface="+mn-lt"/>
              </a:rPr>
              <a:pPr algn="r" fontAlgn="auto">
                <a:spcBef>
                  <a:spcPts val="0"/>
                </a:spcBef>
                <a:spcAft>
                  <a:spcPts val="0"/>
                </a:spcAft>
                <a:defRPr/>
              </a:pPr>
              <a:t>27</a:t>
            </a:fld>
            <a:endParaRPr lang="en-US" sz="1200" b="0">
              <a:solidFill>
                <a:schemeClr val="tx1">
                  <a:tint val="75000"/>
                </a:schemeClr>
              </a:solidFill>
              <a:latin typeface="+mn-lt"/>
            </a:endParaRPr>
          </a:p>
        </p:txBody>
      </p:sp>
      <p:sp>
        <p:nvSpPr>
          <p:cNvPr id="7" name="Text Box 6"/>
          <p:cNvSpPr txBox="1">
            <a:spLocks noChangeArrowheads="1"/>
          </p:cNvSpPr>
          <p:nvPr/>
        </p:nvSpPr>
        <p:spPr bwMode="auto">
          <a:xfrm>
            <a:off x="1143000" y="6119813"/>
            <a:ext cx="3235325" cy="461665"/>
          </a:xfrm>
          <a:prstGeom prst="rect">
            <a:avLst/>
          </a:prstGeom>
          <a:solidFill>
            <a:schemeClr val="bg2"/>
          </a:solidFill>
          <a:ln w="9525">
            <a:noFill/>
            <a:miter lim="800000"/>
            <a:headEnd/>
            <a:tailEnd/>
          </a:ln>
        </p:spPr>
        <p:txBody>
          <a:bodyPr wrap="square">
            <a:spAutoFit/>
          </a:bodyPr>
          <a:lstStyle/>
          <a:p>
            <a:pPr algn="ctr"/>
            <a:r>
              <a:rPr lang="en-US" sz="2400" dirty="0" smtClean="0"/>
              <a:t>Abraham Lincoln</a:t>
            </a:r>
            <a:endParaRPr lang="en-US" sz="2400" dirty="0"/>
          </a:p>
        </p:txBody>
      </p:sp>
      <p:sp>
        <p:nvSpPr>
          <p:cNvPr id="8" name="Text Box 6"/>
          <p:cNvSpPr txBox="1">
            <a:spLocks noChangeArrowheads="1"/>
          </p:cNvSpPr>
          <p:nvPr/>
        </p:nvSpPr>
        <p:spPr bwMode="auto">
          <a:xfrm>
            <a:off x="4724399" y="6139768"/>
            <a:ext cx="3308351" cy="461665"/>
          </a:xfrm>
          <a:prstGeom prst="rect">
            <a:avLst/>
          </a:prstGeom>
          <a:solidFill>
            <a:schemeClr val="bg2"/>
          </a:solidFill>
          <a:ln w="9525">
            <a:noFill/>
            <a:miter lim="800000"/>
            <a:headEnd/>
            <a:tailEnd/>
          </a:ln>
        </p:spPr>
        <p:txBody>
          <a:bodyPr wrap="square">
            <a:spAutoFit/>
          </a:bodyPr>
          <a:lstStyle/>
          <a:p>
            <a:pPr algn="ctr"/>
            <a:r>
              <a:rPr lang="en-US" sz="2400" dirty="0" smtClean="0"/>
              <a:t>Stephen Douglas</a:t>
            </a:r>
            <a:endParaRPr lang="en-US" sz="2400" dirty="0"/>
          </a:p>
        </p:txBody>
      </p:sp>
    </p:spTree>
    <p:extLst>
      <p:ext uri="{BB962C8B-B14F-4D97-AF65-F5344CB8AC3E}">
        <p14:creationId xmlns:p14="http://schemas.microsoft.com/office/powerpoint/2010/main" val="1046878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map1861"/>
          <p:cNvPicPr>
            <a:picLocks noChangeAspect="1" noChangeArrowheads="1"/>
          </p:cNvPicPr>
          <p:nvPr/>
        </p:nvPicPr>
        <p:blipFill>
          <a:blip r:embed="rId3" cstate="print"/>
          <a:srcRect/>
          <a:stretch>
            <a:fillRect/>
          </a:stretch>
        </p:blipFill>
        <p:spPr bwMode="auto">
          <a:xfrm>
            <a:off x="152400" y="1578927"/>
            <a:ext cx="8255000" cy="5065713"/>
          </a:xfrm>
          <a:prstGeom prst="rect">
            <a:avLst/>
          </a:prstGeom>
          <a:noFill/>
          <a:ln w="9525">
            <a:noFill/>
            <a:miter lim="800000"/>
            <a:headEnd/>
            <a:tailEnd/>
          </a:ln>
        </p:spPr>
      </p:pic>
      <p:pic>
        <p:nvPicPr>
          <p:cNvPr id="2050" name="Picture 2" descr="E:\Citizenship - CoG &amp; class\Citizenship Lessons 1-11 - CoG\Lesson 03 American History - 1800 through the Civil War (CoG)\images\jefferson-davis-facing-lef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193" y="4724400"/>
            <a:ext cx="1488186" cy="1920240"/>
          </a:xfrm>
          <a:prstGeom prst="rect">
            <a:avLst/>
          </a:prstGeom>
          <a:noFill/>
          <a:extLst>
            <a:ext uri="{909E8E84-426E-40DD-AFC4-6F175D3DCCD1}">
              <a14:hiddenFill xmlns:a14="http://schemas.microsoft.com/office/drawing/2010/main">
                <a:solidFill>
                  <a:srgbClr val="FFFFFF"/>
                </a:solidFill>
              </a14:hiddenFill>
            </a:ext>
          </a:extLst>
        </p:spPr>
      </p:pic>
      <p:sp>
        <p:nvSpPr>
          <p:cNvPr id="70658" name="Text Box 5"/>
          <p:cNvSpPr txBox="1">
            <a:spLocks noChangeArrowheads="1"/>
          </p:cNvSpPr>
          <p:nvPr/>
        </p:nvSpPr>
        <p:spPr bwMode="auto">
          <a:xfrm>
            <a:off x="152400" y="355599"/>
            <a:ext cx="8803386" cy="1138773"/>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dirty="0"/>
              <a:t>A Nation Divided</a:t>
            </a:r>
          </a:p>
          <a:p>
            <a:pPr algn="ctr" eaLnBrk="0" hangingPunct="0"/>
            <a:r>
              <a:rPr lang="en-US" sz="2800" dirty="0"/>
              <a:t>Slave, Border, and Free States (1861) </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8444EA1-06D5-416A-AEFE-64BE6AB2F739}" type="slidenum">
              <a:rPr lang="en-US" sz="1200" b="0">
                <a:solidFill>
                  <a:schemeClr val="tx1">
                    <a:tint val="75000"/>
                  </a:schemeClr>
                </a:solidFill>
                <a:latin typeface="+mn-lt"/>
              </a:rPr>
              <a:pPr algn="r" fontAlgn="auto">
                <a:spcBef>
                  <a:spcPts val="0"/>
                </a:spcBef>
                <a:spcAft>
                  <a:spcPts val="0"/>
                </a:spcAft>
                <a:defRPr/>
              </a:pPr>
              <a:t>28</a:t>
            </a:fld>
            <a:endParaRPr lang="en-US" sz="1200" b="0" dirty="0">
              <a:solidFill>
                <a:schemeClr val="tx1">
                  <a:tint val="75000"/>
                </a:schemeClr>
              </a:solidFill>
              <a:latin typeface="+mn-lt"/>
            </a:endParaRPr>
          </a:p>
        </p:txBody>
      </p:sp>
    </p:spTree>
    <p:extLst>
      <p:ext uri="{BB962C8B-B14F-4D97-AF65-F5344CB8AC3E}">
        <p14:creationId xmlns:p14="http://schemas.microsoft.com/office/powerpoint/2010/main" val="213561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6" descr="attack-fort-sumter"/>
          <p:cNvPicPr>
            <a:picLocks noChangeAspect="1" noChangeArrowheads="1"/>
          </p:cNvPicPr>
          <p:nvPr/>
        </p:nvPicPr>
        <p:blipFill>
          <a:blip r:embed="rId3" cstate="print"/>
          <a:srcRect/>
          <a:stretch>
            <a:fillRect/>
          </a:stretch>
        </p:blipFill>
        <p:spPr bwMode="auto">
          <a:xfrm>
            <a:off x="63500" y="990600"/>
            <a:ext cx="9004300" cy="58674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F35FB31-0018-4B34-A480-5EB5A9B00526}" type="slidenum">
              <a:rPr lang="en-US" sz="1200" b="0">
                <a:solidFill>
                  <a:schemeClr val="tx1">
                    <a:tint val="75000"/>
                  </a:schemeClr>
                </a:solidFill>
                <a:latin typeface="+mn-lt"/>
              </a:rPr>
              <a:pPr algn="r" fontAlgn="auto">
                <a:spcBef>
                  <a:spcPts val="0"/>
                </a:spcBef>
                <a:spcAft>
                  <a:spcPts val="0"/>
                </a:spcAft>
                <a:defRPr/>
              </a:pPr>
              <a:t>29</a:t>
            </a:fld>
            <a:endParaRPr lang="en-US" sz="1200" b="0">
              <a:solidFill>
                <a:schemeClr val="tx1">
                  <a:tint val="75000"/>
                </a:schemeClr>
              </a:solidFill>
              <a:latin typeface="+mn-lt"/>
            </a:endParaRPr>
          </a:p>
        </p:txBody>
      </p:sp>
      <p:sp>
        <p:nvSpPr>
          <p:cNvPr id="72706" name="Text Box 5"/>
          <p:cNvSpPr txBox="1">
            <a:spLocks noChangeArrowheads="1"/>
          </p:cNvSpPr>
          <p:nvPr/>
        </p:nvSpPr>
        <p:spPr bwMode="auto">
          <a:xfrm>
            <a:off x="63500" y="228600"/>
            <a:ext cx="9080500" cy="701675"/>
          </a:xfrm>
          <a:prstGeom prst="rect">
            <a:avLst/>
          </a:prstGeom>
          <a:noFill/>
          <a:ln w="9525">
            <a:noFill/>
            <a:miter lim="800000"/>
            <a:headEnd/>
            <a:tailEnd/>
          </a:ln>
        </p:spPr>
        <p:txBody>
          <a:bodyPr>
            <a:spAutoFit/>
          </a:bodyPr>
          <a:lstStyle/>
          <a:p>
            <a:pPr algn="ctr"/>
            <a:r>
              <a:rPr lang="en-US" dirty="0"/>
              <a:t>The Civil </a:t>
            </a:r>
            <a:r>
              <a:rPr lang="en-US" dirty="0" smtClean="0"/>
              <a:t>War</a:t>
            </a:r>
            <a:endParaRPr lang="en-US" dirty="0"/>
          </a:p>
        </p:txBody>
      </p:sp>
      <p:sp>
        <p:nvSpPr>
          <p:cNvPr id="5" name="Text Box 3"/>
          <p:cNvSpPr txBox="1">
            <a:spLocks noChangeArrowheads="1"/>
          </p:cNvSpPr>
          <p:nvPr/>
        </p:nvSpPr>
        <p:spPr bwMode="auto">
          <a:xfrm>
            <a:off x="63500" y="228600"/>
            <a:ext cx="90043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dirty="0"/>
              <a:t>The Civil </a:t>
            </a:r>
            <a:r>
              <a:rPr lang="en-US" sz="4400" dirty="0" smtClean="0"/>
              <a:t>War (1861-1865)</a:t>
            </a:r>
            <a:endParaRPr lang="en-US" sz="4400" dirty="0"/>
          </a:p>
        </p:txBody>
      </p:sp>
    </p:spTree>
    <p:extLst>
      <p:ext uri="{BB962C8B-B14F-4D97-AF65-F5344CB8AC3E}">
        <p14:creationId xmlns:p14="http://schemas.microsoft.com/office/powerpoint/2010/main" val="2999438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4D4E2CE-476C-4A15-9B19-5C3453C7F812}" type="slidenum">
              <a:rPr lang="en-US" sz="1200">
                <a:solidFill>
                  <a:schemeClr val="tx1">
                    <a:tint val="75000"/>
                  </a:schemeClr>
                </a:solidFill>
                <a:latin typeface="+mn-lt"/>
              </a:rPr>
              <a:pPr algn="r" fontAlgn="auto">
                <a:spcBef>
                  <a:spcPts val="0"/>
                </a:spcBef>
                <a:spcAft>
                  <a:spcPts val="0"/>
                </a:spcAft>
                <a:defRPr/>
              </a:pPr>
              <a:t>3</a:t>
            </a:fld>
            <a:endParaRPr lang="en-US" sz="1200">
              <a:solidFill>
                <a:schemeClr val="tx1">
                  <a:tint val="75000"/>
                </a:schemeClr>
              </a:solidFill>
              <a:latin typeface="+mn-lt"/>
            </a:endParaRPr>
          </a:p>
        </p:txBody>
      </p:sp>
      <p:sp>
        <p:nvSpPr>
          <p:cNvPr id="41987" name="Text Box 4"/>
          <p:cNvSpPr txBox="1">
            <a:spLocks noChangeArrowheads="1"/>
          </p:cNvSpPr>
          <p:nvPr/>
        </p:nvSpPr>
        <p:spPr bwMode="auto">
          <a:xfrm>
            <a:off x="533400" y="228600"/>
            <a:ext cx="8077200" cy="701675"/>
          </a:xfrm>
          <a:prstGeom prst="rect">
            <a:avLst/>
          </a:prstGeom>
          <a:noFill/>
          <a:ln w="9525">
            <a:noFill/>
            <a:miter lim="800000"/>
            <a:headEnd/>
            <a:tailEnd/>
          </a:ln>
        </p:spPr>
        <p:txBody>
          <a:bodyPr>
            <a:spAutoFit/>
          </a:bodyPr>
          <a:lstStyle/>
          <a:p>
            <a:pPr algn="ctr"/>
            <a:endParaRPr lang="en-US" sz="4000" b="1">
              <a:latin typeface="Calibr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328"/>
            <a:ext cx="9144000" cy="6179343"/>
          </a:xfrm>
          <a:prstGeom prst="rect">
            <a:avLst/>
          </a:prstGeom>
        </p:spPr>
      </p:pic>
      <p:sp>
        <p:nvSpPr>
          <p:cNvPr id="5" name="Title 1"/>
          <p:cNvSpPr txBox="1">
            <a:spLocks/>
          </p:cNvSpPr>
          <p:nvPr/>
        </p:nvSpPr>
        <p:spPr>
          <a:xfrm>
            <a:off x="0" y="7257"/>
            <a:ext cx="91440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Louisiana (1803)</a:t>
            </a:r>
          </a:p>
        </p:txBody>
      </p:sp>
      <p:sp>
        <p:nvSpPr>
          <p:cNvPr id="7" name="Oval 6"/>
          <p:cNvSpPr>
            <a:spLocks noChangeArrowheads="1"/>
          </p:cNvSpPr>
          <p:nvPr/>
        </p:nvSpPr>
        <p:spPr bwMode="auto">
          <a:xfrm rot="3000000">
            <a:off x="1409401" y="1814013"/>
            <a:ext cx="5619513" cy="2321226"/>
          </a:xfrm>
          <a:prstGeom prst="ellipse">
            <a:avLst/>
          </a:prstGeom>
          <a:noFill/>
          <a:ln w="57150">
            <a:solidFill>
              <a:schemeClr val="tx2"/>
            </a:solidFill>
            <a:round/>
            <a:headEnd/>
            <a:tailEnd/>
          </a:ln>
        </p:spPr>
        <p:txBody>
          <a:bodyPr wrap="none" anchor="ctr"/>
          <a:lstStyle/>
          <a:p>
            <a:endParaRPr lang="en-US"/>
          </a:p>
        </p:txBody>
      </p:sp>
      <p:pic>
        <p:nvPicPr>
          <p:cNvPr id="8" name="Picture 7" descr="jefferson president"/>
          <p:cNvPicPr>
            <a:picLocks noChangeAspect="1" noChangeArrowheads="1"/>
          </p:cNvPicPr>
          <p:nvPr/>
        </p:nvPicPr>
        <p:blipFill>
          <a:blip r:embed="rId4" cstate="print"/>
          <a:srcRect/>
          <a:stretch>
            <a:fillRect/>
          </a:stretch>
        </p:blipFill>
        <p:spPr bwMode="auto">
          <a:xfrm>
            <a:off x="213360" y="4724400"/>
            <a:ext cx="1752600" cy="1752600"/>
          </a:xfrm>
          <a:prstGeom prst="rect">
            <a:avLst/>
          </a:prstGeom>
          <a:noFill/>
          <a:ln w="9525">
            <a:noFill/>
            <a:miter lim="800000"/>
            <a:headEnd/>
            <a:tailEnd/>
          </a:ln>
        </p:spPr>
      </p:pic>
    </p:spTree>
    <p:extLst>
      <p:ext uri="{BB962C8B-B14F-4D97-AF65-F5344CB8AC3E}">
        <p14:creationId xmlns:p14="http://schemas.microsoft.com/office/powerpoint/2010/main" val="2971881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79A0C62-E785-4F3F-A49D-949974C39454}" type="slidenum">
              <a:rPr lang="en-US" sz="1200" b="0">
                <a:solidFill>
                  <a:schemeClr val="tx1">
                    <a:tint val="75000"/>
                  </a:schemeClr>
                </a:solidFill>
                <a:latin typeface="+mn-lt"/>
              </a:rPr>
              <a:pPr algn="r" fontAlgn="auto">
                <a:spcBef>
                  <a:spcPts val="0"/>
                </a:spcBef>
                <a:spcAft>
                  <a:spcPts val="0"/>
                </a:spcAft>
                <a:defRPr/>
              </a:pPr>
              <a:t>30</a:t>
            </a:fld>
            <a:endParaRPr lang="en-US" sz="1200" b="0">
              <a:solidFill>
                <a:schemeClr val="tx1">
                  <a:tint val="75000"/>
                </a:schemeClr>
              </a:solidFill>
              <a:latin typeface="+mn-lt"/>
            </a:endParaRPr>
          </a:p>
        </p:txBody>
      </p:sp>
      <p:pic>
        <p:nvPicPr>
          <p:cNvPr id="74755" name="Picture 4" descr="Q73"/>
          <p:cNvPicPr>
            <a:picLocks noChangeAspect="1" noChangeArrowheads="1"/>
          </p:cNvPicPr>
          <p:nvPr/>
        </p:nvPicPr>
        <p:blipFill>
          <a:blip r:embed="rId4" cstate="print"/>
          <a:srcRect/>
          <a:stretch>
            <a:fillRect/>
          </a:stretch>
        </p:blipFill>
        <p:spPr bwMode="auto">
          <a:xfrm>
            <a:off x="533400" y="1031875"/>
            <a:ext cx="8135938" cy="492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680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sz="1800" dirty="0">
                <a:latin typeface="Arial" charset="0"/>
              </a:rPr>
              <a:t>Question </a:t>
            </a:r>
            <a:r>
              <a:rPr lang="en-US" sz="1800" dirty="0" smtClean="0">
                <a:latin typeface="Arial" charset="0"/>
              </a:rPr>
              <a:t>#73</a:t>
            </a:r>
            <a:endParaRPr lang="en-US" sz="1800" dirty="0">
              <a:latin typeface="Arial" charset="0"/>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6E7609E-5AB4-43B6-A4A7-ACCD8C0E6062}" type="slidenum">
              <a:rPr lang="en-US" sz="1200" b="0">
                <a:solidFill>
                  <a:schemeClr val="tx1">
                    <a:tint val="75000"/>
                  </a:schemeClr>
                </a:solidFill>
                <a:latin typeface="+mn-lt"/>
              </a:rPr>
              <a:pPr algn="r" fontAlgn="auto">
                <a:spcBef>
                  <a:spcPts val="0"/>
                </a:spcBef>
                <a:spcAft>
                  <a:spcPts val="0"/>
                </a:spcAft>
                <a:defRPr/>
              </a:pPr>
              <a:t>31</a:t>
            </a:fld>
            <a:endParaRPr lang="en-US" sz="1200" b="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503BE15-3386-4D40-AD2D-7024F3D93886}" type="slidenum">
              <a:rPr lang="en-US" sz="1200" b="0">
                <a:solidFill>
                  <a:schemeClr val="tx1">
                    <a:tint val="75000"/>
                  </a:schemeClr>
                </a:solidFill>
                <a:latin typeface="+mn-lt"/>
              </a:rPr>
              <a:pPr algn="r" fontAlgn="auto">
                <a:spcBef>
                  <a:spcPts val="0"/>
                </a:spcBef>
                <a:spcAft>
                  <a:spcPts val="0"/>
                </a:spcAft>
                <a:defRPr/>
              </a:pPr>
              <a:t>32</a:t>
            </a:fld>
            <a:endParaRPr lang="en-US" sz="1200" b="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0898"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sz="1800" dirty="0">
                <a:latin typeface="Arial" charset="0"/>
              </a:rPr>
              <a:t>Question </a:t>
            </a:r>
            <a:r>
              <a:rPr lang="en-US" sz="1800" dirty="0" smtClean="0">
                <a:latin typeface="Arial" charset="0"/>
              </a:rPr>
              <a:t>#72</a:t>
            </a:r>
            <a:endParaRPr lang="en-US" sz="1800" dirty="0">
              <a:latin typeface="Arial" charset="0"/>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27DDFB1-B55A-46D8-8765-6EBBC2F05C0A}" type="slidenum">
              <a:rPr lang="en-US" sz="1200" b="0">
                <a:solidFill>
                  <a:schemeClr val="tx1">
                    <a:tint val="75000"/>
                  </a:schemeClr>
                </a:solidFill>
                <a:latin typeface="+mn-lt"/>
              </a:rPr>
              <a:pPr algn="r" fontAlgn="auto">
                <a:spcBef>
                  <a:spcPts val="0"/>
                </a:spcBef>
                <a:spcAft>
                  <a:spcPts val="0"/>
                </a:spcAft>
                <a:defRPr/>
              </a:pPr>
              <a:t>33</a:t>
            </a:fld>
            <a:endParaRPr lang="en-US" sz="1200" b="0">
              <a:solidFill>
                <a:schemeClr val="tx1">
                  <a:tint val="75000"/>
                </a:schemeClr>
              </a:solidFill>
              <a:latin typeface="+mn-lt"/>
            </a:endParaRPr>
          </a:p>
        </p:txBody>
      </p:sp>
      <p:pic>
        <p:nvPicPr>
          <p:cNvPr id="80900" name="Picture 7" descr="Battlefield-crop"/>
          <p:cNvPicPr>
            <a:picLocks noChangeArrowheads="1"/>
          </p:cNvPicPr>
          <p:nvPr/>
        </p:nvPicPr>
        <p:blipFill>
          <a:blip r:embed="rId4" cstate="print"/>
          <a:srcRect/>
          <a:stretch>
            <a:fillRect/>
          </a:stretch>
        </p:blipFill>
        <p:spPr bwMode="auto">
          <a:xfrm>
            <a:off x="533400" y="1041400"/>
            <a:ext cx="4221163" cy="4935538"/>
          </a:xfrm>
          <a:prstGeom prst="rect">
            <a:avLst/>
          </a:prstGeom>
          <a:noFill/>
          <a:ln w="9525">
            <a:noFill/>
            <a:miter lim="800000"/>
            <a:headEnd/>
            <a:tailEnd/>
          </a:ln>
        </p:spPr>
      </p:pic>
      <p:sp>
        <p:nvSpPr>
          <p:cNvPr id="80901" name="Oval 7"/>
          <p:cNvSpPr>
            <a:spLocks noChangeArrowheads="1"/>
          </p:cNvSpPr>
          <p:nvPr/>
        </p:nvSpPr>
        <p:spPr bwMode="auto">
          <a:xfrm>
            <a:off x="4648200" y="1905000"/>
            <a:ext cx="3429000" cy="1143000"/>
          </a:xfrm>
          <a:prstGeom prst="ellipse">
            <a:avLst/>
          </a:prstGeom>
          <a:solidFill>
            <a:schemeClr val="accent1">
              <a:alpha val="0"/>
            </a:schemeClr>
          </a:solidFill>
          <a:ln w="57150">
            <a:solidFill>
              <a:srgbClr val="3366FF"/>
            </a:solidFill>
            <a:round/>
            <a:headEnd/>
            <a:tailEnd/>
          </a:ln>
        </p:spPr>
        <p:txBody>
          <a:bodyPr wrap="none" anchor="ctr"/>
          <a:lstStyle/>
          <a:p>
            <a:endParaRPr lang="en-US" sz="1800" b="0">
              <a:latin typeface="Arial" charset="0"/>
            </a:endParaRPr>
          </a:p>
        </p:txBody>
      </p:sp>
      <p:sp>
        <p:nvSpPr>
          <p:cNvPr id="80902" name="Oval 7"/>
          <p:cNvSpPr>
            <a:spLocks noChangeArrowheads="1"/>
          </p:cNvSpPr>
          <p:nvPr/>
        </p:nvSpPr>
        <p:spPr bwMode="auto">
          <a:xfrm>
            <a:off x="4648200" y="2895600"/>
            <a:ext cx="2438400" cy="685800"/>
          </a:xfrm>
          <a:prstGeom prst="ellipse">
            <a:avLst/>
          </a:prstGeom>
          <a:solidFill>
            <a:schemeClr val="accent1">
              <a:alpha val="0"/>
            </a:schemeClr>
          </a:solidFill>
          <a:ln w="57150">
            <a:solidFill>
              <a:srgbClr val="3366FF"/>
            </a:solidFill>
            <a:round/>
            <a:headEnd/>
            <a:tailEnd/>
          </a:ln>
        </p:spPr>
        <p:txBody>
          <a:bodyPr wrap="none" anchor="ctr"/>
          <a:lstStyle/>
          <a:p>
            <a:endParaRPr lang="en-US" sz="1800" b="0">
              <a:latin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3D551A3-305F-48DD-856C-013EE7109B66}" type="slidenum">
              <a:rPr lang="en-US" sz="1200">
                <a:solidFill>
                  <a:schemeClr val="tx1">
                    <a:tint val="75000"/>
                  </a:schemeClr>
                </a:solidFill>
                <a:latin typeface="+mn-lt"/>
              </a:rPr>
              <a:pPr algn="r" fontAlgn="auto">
                <a:spcBef>
                  <a:spcPts val="0"/>
                </a:spcBef>
                <a:spcAft>
                  <a:spcPts val="0"/>
                </a:spcAft>
                <a:defRPr/>
              </a:pPr>
              <a:t>34</a:t>
            </a:fld>
            <a:endParaRPr lang="en-US" sz="1200">
              <a:solidFill>
                <a:schemeClr val="tx1">
                  <a:tint val="75000"/>
                </a:schemeClr>
              </a:solidFill>
              <a:latin typeface="+mn-lt"/>
            </a:endParaRPr>
          </a:p>
        </p:txBody>
      </p:sp>
      <p:sp>
        <p:nvSpPr>
          <p:cNvPr id="6" name="Text Box 3"/>
          <p:cNvSpPr txBox="1">
            <a:spLocks noChangeArrowheads="1"/>
          </p:cNvSpPr>
          <p:nvPr/>
        </p:nvSpPr>
        <p:spPr bwMode="auto">
          <a:xfrm>
            <a:off x="0" y="228600"/>
            <a:ext cx="9144000" cy="769441"/>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spAutoFit/>
          </a:bodyPr>
          <a:lstStyle/>
          <a:p>
            <a:pPr algn="ctr"/>
            <a:r>
              <a:rPr lang="en-US" sz="4400" dirty="0" smtClean="0"/>
              <a:t>Problems that Led to the </a:t>
            </a:r>
            <a:r>
              <a:rPr lang="en-US" sz="4400" dirty="0"/>
              <a:t>Civil </a:t>
            </a:r>
            <a:r>
              <a:rPr lang="en-US" sz="4400" dirty="0" smtClean="0"/>
              <a:t>War</a:t>
            </a:r>
            <a:endParaRPr lang="en-US" sz="4400" dirty="0"/>
          </a:p>
        </p:txBody>
      </p:sp>
      <p:sp>
        <p:nvSpPr>
          <p:cNvPr id="9" name="TextBox 8"/>
          <p:cNvSpPr txBox="1"/>
          <p:nvPr/>
        </p:nvSpPr>
        <p:spPr>
          <a:xfrm>
            <a:off x="5029200" y="1272023"/>
            <a:ext cx="3657600" cy="2616101"/>
          </a:xfrm>
          <a:prstGeom prst="rect">
            <a:avLst/>
          </a:prstGeom>
          <a:solidFill>
            <a:schemeClr val="bg2"/>
          </a:solidFill>
        </p:spPr>
        <p:txBody>
          <a:bodyPr wrap="square" rtlCol="0">
            <a:spAutoFit/>
          </a:bodyPr>
          <a:lstStyle/>
          <a:p>
            <a:endParaRPr lang="en-US" sz="1600" b="1" dirty="0" smtClean="0">
              <a:latin typeface="+mn-lt"/>
            </a:endParaRPr>
          </a:p>
          <a:p>
            <a:pPr marL="285750" indent="-285750">
              <a:buFont typeface="Arial" pitchFamily="34" charset="0"/>
              <a:buChar char="•"/>
            </a:pPr>
            <a:r>
              <a:rPr lang="en-US" sz="3200" dirty="0" smtClean="0">
                <a:latin typeface="+mn-lt"/>
              </a:rPr>
              <a:t>slavery</a:t>
            </a:r>
            <a:endParaRPr lang="en-US" sz="3200" b="1" dirty="0" smtClean="0">
              <a:latin typeface="+mn-lt"/>
            </a:endParaRPr>
          </a:p>
          <a:p>
            <a:endParaRPr lang="en-US" sz="1600" b="1" dirty="0" smtClean="0">
              <a:latin typeface="+mn-lt"/>
            </a:endParaRPr>
          </a:p>
          <a:p>
            <a:pPr marL="285750" indent="-285750">
              <a:buFont typeface="Arial" pitchFamily="34" charset="0"/>
              <a:buChar char="•"/>
            </a:pPr>
            <a:r>
              <a:rPr lang="en-US" sz="3200" b="1" dirty="0" smtClean="0">
                <a:latin typeface="+mn-lt"/>
              </a:rPr>
              <a:t>states' rights</a:t>
            </a:r>
            <a:endParaRPr lang="en-US" dirty="0"/>
          </a:p>
          <a:p>
            <a:endParaRPr lang="en-US" sz="2000" dirty="0"/>
          </a:p>
          <a:p>
            <a:pPr marL="285750" indent="-285750">
              <a:buFont typeface="Arial" pitchFamily="34" charset="0"/>
              <a:buChar char="•"/>
            </a:pPr>
            <a:r>
              <a:rPr lang="en-US" sz="3200" b="1" dirty="0" smtClean="0">
                <a:latin typeface="+mn-lt"/>
              </a:rPr>
              <a:t>economic reasons</a:t>
            </a:r>
            <a:endParaRPr lang="en-US" sz="3200" b="1" dirty="0">
              <a:latin typeface="+mn-lt"/>
            </a:endParaRPr>
          </a:p>
          <a:p>
            <a:endParaRPr lang="en-US" sz="1600" b="1" dirty="0">
              <a:latin typeface="+mn-lt"/>
            </a:endParaRPr>
          </a:p>
        </p:txBody>
      </p:sp>
      <p:pic>
        <p:nvPicPr>
          <p:cNvPr id="7" name="Picture 4" descr="Battle_of_Williamsburg"/>
          <p:cNvPicPr>
            <a:picLocks noChangeAspect="1" noChangeArrowheads="1"/>
          </p:cNvPicPr>
          <p:nvPr/>
        </p:nvPicPr>
        <p:blipFill>
          <a:blip r:embed="rId3" cstate="print"/>
          <a:srcRect/>
          <a:stretch>
            <a:fillRect/>
          </a:stretch>
        </p:blipFill>
        <p:spPr bwMode="auto">
          <a:xfrm>
            <a:off x="381000" y="1272023"/>
            <a:ext cx="4332288" cy="5084327"/>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7368914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EF0D535-2EAB-4805-AD42-D1A5F1B2545F}" type="slidenum">
              <a:rPr lang="en-US" sz="1200" b="0">
                <a:solidFill>
                  <a:schemeClr val="tx1">
                    <a:tint val="75000"/>
                  </a:schemeClr>
                </a:solidFill>
                <a:latin typeface="+mn-lt"/>
              </a:rPr>
              <a:pPr algn="r" fontAlgn="auto">
                <a:spcBef>
                  <a:spcPts val="0"/>
                </a:spcBef>
                <a:spcAft>
                  <a:spcPts val="0"/>
                </a:spcAft>
                <a:defRPr/>
              </a:pPr>
              <a:t>35</a:t>
            </a:fld>
            <a:endParaRPr lang="en-US" sz="1200" b="0">
              <a:solidFill>
                <a:schemeClr val="tx1">
                  <a:tint val="75000"/>
                </a:schemeClr>
              </a:solidFill>
              <a:latin typeface="+mn-lt"/>
            </a:endParaRPr>
          </a:p>
        </p:txBody>
      </p:sp>
      <p:pic>
        <p:nvPicPr>
          <p:cNvPr id="84995" name="Picture 4" descr="Q74"/>
          <p:cNvPicPr>
            <a:picLocks noChangeArrowheads="1"/>
          </p:cNvPicPr>
          <p:nvPr/>
        </p:nvPicPr>
        <p:blipFill>
          <a:blip r:embed="rId4" cstate="print"/>
          <a:srcRect/>
          <a:stretch>
            <a:fillRect/>
          </a:stretch>
        </p:blipFill>
        <p:spPr bwMode="auto">
          <a:xfrm>
            <a:off x="528638" y="1031875"/>
            <a:ext cx="8135937" cy="492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704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sz="1800" dirty="0">
                <a:latin typeface="Arial" charset="0"/>
              </a:rPr>
              <a:t>Question </a:t>
            </a:r>
            <a:r>
              <a:rPr lang="en-US" sz="1800" dirty="0" smtClean="0">
                <a:latin typeface="Arial" charset="0"/>
              </a:rPr>
              <a:t>#74</a:t>
            </a:r>
            <a:endParaRPr lang="en-US" sz="1800" dirty="0">
              <a:latin typeface="Arial" charset="0"/>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E8C8E04-AD1C-4EB8-9BAE-1262E459A798}" type="slidenum">
              <a:rPr lang="en-US" sz="1200" b="0">
                <a:solidFill>
                  <a:schemeClr val="tx1">
                    <a:tint val="75000"/>
                  </a:schemeClr>
                </a:solidFill>
                <a:latin typeface="+mn-lt"/>
              </a:rPr>
              <a:pPr algn="r" fontAlgn="auto">
                <a:spcBef>
                  <a:spcPts val="0"/>
                </a:spcBef>
                <a:spcAft>
                  <a:spcPts val="0"/>
                </a:spcAft>
                <a:defRPr/>
              </a:pPr>
              <a:t>36</a:t>
            </a:fld>
            <a:endParaRPr lang="en-US" sz="1200" b="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7" descr="Emancipation_proclamation"/>
          <p:cNvPicPr>
            <a:picLocks noChangeAspect="1" noChangeArrowheads="1"/>
          </p:cNvPicPr>
          <p:nvPr/>
        </p:nvPicPr>
        <p:blipFill>
          <a:blip r:embed="rId3" cstate="print"/>
          <a:srcRect/>
          <a:stretch>
            <a:fillRect/>
          </a:stretch>
        </p:blipFill>
        <p:spPr bwMode="auto">
          <a:xfrm>
            <a:off x="228600" y="914400"/>
            <a:ext cx="8610600" cy="5212080"/>
          </a:xfrm>
          <a:prstGeom prst="rect">
            <a:avLst/>
          </a:prstGeom>
          <a:noFill/>
          <a:ln w="9525">
            <a:noFill/>
            <a:miter lim="800000"/>
            <a:headEnd/>
            <a:tailEnd/>
          </a:ln>
        </p:spPr>
      </p:pic>
      <p:sp>
        <p:nvSpPr>
          <p:cNvPr id="89089" name="Rectangle 1"/>
          <p:cNvSpPr>
            <a:spLocks noChangeArrowheads="1"/>
          </p:cNvSpPr>
          <p:nvPr/>
        </p:nvSpPr>
        <p:spPr bwMode="auto">
          <a:xfrm>
            <a:off x="4210050" y="3244850"/>
            <a:ext cx="184150" cy="368300"/>
          </a:xfrm>
          <a:prstGeom prst="rect">
            <a:avLst/>
          </a:prstGeom>
          <a:noFill/>
          <a:ln w="9525">
            <a:noFill/>
            <a:miter lim="800000"/>
            <a:headEnd/>
            <a:tailEnd/>
          </a:ln>
        </p:spPr>
        <p:txBody>
          <a:bodyPr wrap="none">
            <a:spAutoFit/>
          </a:bodyPr>
          <a:lstStyle/>
          <a:p>
            <a:endParaRPr lang="en-US" sz="1800" b="0"/>
          </a:p>
        </p:txBody>
      </p:sp>
      <p:sp>
        <p:nvSpPr>
          <p:cNvPr id="89090" name="Title 2"/>
          <p:cNvSpPr>
            <a:spLocks noGrp="1"/>
          </p:cNvSpPr>
          <p:nvPr>
            <p:ph type="title"/>
          </p:nvPr>
        </p:nvSpPr>
        <p:spPr>
          <a:xfrm>
            <a:off x="228600" y="152400"/>
            <a:ext cx="8610600" cy="1097280"/>
          </a:xfrm>
          <a:gradFill>
            <a:gsLst>
              <a:gs pos="100000">
                <a:schemeClr val="accent1">
                  <a:tint val="44500"/>
                  <a:satMod val="160000"/>
                </a:schemeClr>
              </a:gs>
              <a:gs pos="100000">
                <a:schemeClr val="accent1">
                  <a:tint val="23500"/>
                  <a:satMod val="160000"/>
                </a:schemeClr>
              </a:gs>
            </a:gsLst>
            <a:path path="shape">
              <a:fillToRect l="50000" t="50000" r="50000" b="50000"/>
            </a:path>
          </a:gradFill>
        </p:spPr>
        <p:txBody>
          <a:bodyPr/>
          <a:lstStyle/>
          <a:p>
            <a:pPr eaLnBrk="1" hangingPunct="1"/>
            <a:r>
              <a:rPr lang="en-US" sz="3600" b="1" dirty="0" smtClean="0"/>
              <a:t>The Emancipation Proclamation freed slaves in the Confederate States. </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3BE7A2E-1510-442C-AA96-C745E678D370}" type="slidenum">
              <a:rPr lang="en-US" sz="1200" b="0">
                <a:solidFill>
                  <a:schemeClr val="tx1">
                    <a:tint val="75000"/>
                  </a:schemeClr>
                </a:solidFill>
                <a:latin typeface="+mn-lt"/>
              </a:rPr>
              <a:pPr algn="r" fontAlgn="auto">
                <a:spcBef>
                  <a:spcPts val="0"/>
                </a:spcBef>
                <a:spcAft>
                  <a:spcPts val="0"/>
                </a:spcAft>
                <a:defRPr/>
              </a:pPr>
              <a:t>37</a:t>
            </a:fld>
            <a:endParaRPr lang="en-US" sz="1200" b="0">
              <a:solidFill>
                <a:schemeClr val="tx1">
                  <a:tint val="75000"/>
                </a:schemeClr>
              </a:solidFill>
              <a:latin typeface="+mn-lt"/>
            </a:endParaRPr>
          </a:p>
        </p:txBody>
      </p:sp>
      <p:sp>
        <p:nvSpPr>
          <p:cNvPr id="89093" name="Text Box 8"/>
          <p:cNvSpPr txBox="1">
            <a:spLocks noChangeArrowheads="1"/>
          </p:cNvSpPr>
          <p:nvPr/>
        </p:nvSpPr>
        <p:spPr bwMode="auto">
          <a:xfrm>
            <a:off x="533400" y="6219031"/>
            <a:ext cx="8153400" cy="274638"/>
          </a:xfrm>
          <a:prstGeom prst="rect">
            <a:avLst/>
          </a:prstGeom>
          <a:noFill/>
          <a:ln w="9525">
            <a:noFill/>
            <a:miter lim="800000"/>
            <a:headEnd/>
            <a:tailEnd/>
          </a:ln>
        </p:spPr>
        <p:txBody>
          <a:bodyPr>
            <a:spAutoFit/>
          </a:bodyPr>
          <a:lstStyle/>
          <a:p>
            <a:pPr algn="ctr"/>
            <a:r>
              <a:rPr lang="en-US" sz="1200" b="0" i="1" dirty="0"/>
              <a:t>First Reading of the Emancipation Proclamation of President Lincoln </a:t>
            </a:r>
            <a:r>
              <a:rPr lang="en-US" sz="1200" b="0" dirty="0"/>
              <a:t>by Francis Bicknell Carpenter</a:t>
            </a:r>
          </a:p>
        </p:txBody>
      </p:sp>
    </p:spTree>
    <p:extLst>
      <p:ext uri="{BB962C8B-B14F-4D97-AF65-F5344CB8AC3E}">
        <p14:creationId xmlns:p14="http://schemas.microsoft.com/office/powerpoint/2010/main" val="23459972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388620" y="1074241"/>
            <a:ext cx="8382000" cy="5447645"/>
          </a:xfrm>
          <a:prstGeom prst="rect">
            <a:avLst/>
          </a:prstGeom>
          <a:solidFill>
            <a:schemeClr val="bg2"/>
          </a:solidFill>
          <a:ln w="9525">
            <a:noFill/>
            <a:miter lim="800000"/>
            <a:headEnd/>
            <a:tailEnd/>
          </a:ln>
        </p:spPr>
        <p:txBody>
          <a:bodyPr wrap="square">
            <a:spAutoFit/>
          </a:bodyPr>
          <a:lstStyle/>
          <a:p>
            <a:r>
              <a:rPr lang="en-US" sz="1600" b="1" dirty="0">
                <a:latin typeface="Calibri" pitchFamily="34" charset="0"/>
              </a:rPr>
              <a:t>1st - 10th Amendments: </a:t>
            </a:r>
            <a:r>
              <a:rPr lang="en-US" sz="1600" dirty="0">
                <a:latin typeface="Calibri" pitchFamily="34" charset="0"/>
              </a:rPr>
              <a:t>The Bill of Rights, 1791.</a:t>
            </a:r>
          </a:p>
          <a:p>
            <a:r>
              <a:rPr lang="en-US" sz="1600" b="1" dirty="0">
                <a:latin typeface="Calibri" pitchFamily="34" charset="0"/>
              </a:rPr>
              <a:t>11th Amendment:</a:t>
            </a:r>
            <a:r>
              <a:rPr lang="en-US" sz="1600" dirty="0">
                <a:latin typeface="Calibri" pitchFamily="34" charset="0"/>
              </a:rPr>
              <a:t> Grants states immunity from outside lawsuits, 1795.</a:t>
            </a:r>
            <a:endParaRPr lang="en-US" sz="1600" b="1" dirty="0">
              <a:latin typeface="Calibri" pitchFamily="34" charset="0"/>
            </a:endParaRPr>
          </a:p>
          <a:p>
            <a:r>
              <a:rPr lang="en-US" sz="1600" b="1" dirty="0">
                <a:latin typeface="Calibri" pitchFamily="34" charset="0"/>
              </a:rPr>
              <a:t>12th Amendment:</a:t>
            </a:r>
            <a:r>
              <a:rPr lang="en-US" sz="1600" dirty="0">
                <a:latin typeface="Calibri" pitchFamily="34" charset="0"/>
              </a:rPr>
              <a:t> Requires distinct votes for President and Vice President, 1804.</a:t>
            </a:r>
            <a:endParaRPr lang="en-US" sz="1600" b="1" dirty="0">
              <a:latin typeface="Calibri" pitchFamily="34" charset="0"/>
            </a:endParaRPr>
          </a:p>
          <a:p>
            <a:r>
              <a:rPr lang="en-US" sz="1600" b="1" dirty="0">
                <a:latin typeface="Calibri" pitchFamily="34" charset="0"/>
              </a:rPr>
              <a:t>13th Amendment: </a:t>
            </a:r>
            <a:r>
              <a:rPr lang="en-US" sz="1600" dirty="0">
                <a:latin typeface="Calibri" pitchFamily="34" charset="0"/>
              </a:rPr>
              <a:t>Abolished slavery, 1865.</a:t>
            </a:r>
          </a:p>
          <a:p>
            <a:r>
              <a:rPr lang="en-US" sz="1600" b="1" dirty="0">
                <a:latin typeface="Calibri" pitchFamily="34" charset="0"/>
              </a:rPr>
              <a:t>14th Amendment: </a:t>
            </a:r>
            <a:r>
              <a:rPr lang="en-US" sz="1600" dirty="0">
                <a:latin typeface="Calibri" pitchFamily="34" charset="0"/>
              </a:rPr>
              <a:t>Defines </a:t>
            </a:r>
            <a:r>
              <a:rPr lang="en-US" sz="1600" dirty="0" smtClean="0">
                <a:latin typeface="Calibri" pitchFamily="34" charset="0"/>
              </a:rPr>
              <a:t>citizenship, 1868</a:t>
            </a:r>
            <a:r>
              <a:rPr lang="en-US" sz="1600" dirty="0">
                <a:latin typeface="Calibri" pitchFamily="34" charset="0"/>
              </a:rPr>
              <a:t>.</a:t>
            </a:r>
          </a:p>
          <a:p>
            <a:r>
              <a:rPr lang="en-US" sz="1600" b="1" dirty="0">
                <a:latin typeface="Calibri" pitchFamily="34" charset="0"/>
              </a:rPr>
              <a:t>15th Amendment:</a:t>
            </a:r>
            <a:r>
              <a:rPr lang="en-US" sz="1600" dirty="0">
                <a:latin typeface="Calibri" pitchFamily="34" charset="0"/>
              </a:rPr>
              <a:t> Grants voting rights to male citizens of all races, 1870.</a:t>
            </a:r>
          </a:p>
          <a:p>
            <a:r>
              <a:rPr lang="en-US" sz="1600" b="1" dirty="0">
                <a:latin typeface="Calibri" pitchFamily="34" charset="0"/>
              </a:rPr>
              <a:t>16th Amendment:</a:t>
            </a:r>
            <a:r>
              <a:rPr lang="en-US" sz="1600" dirty="0">
                <a:latin typeface="Calibri" pitchFamily="34" charset="0"/>
              </a:rPr>
              <a:t> Authorizes a federal income tax, 1913.</a:t>
            </a:r>
            <a:endParaRPr lang="en-US" sz="1600" b="1" dirty="0">
              <a:latin typeface="Calibri" pitchFamily="34" charset="0"/>
            </a:endParaRPr>
          </a:p>
          <a:p>
            <a:r>
              <a:rPr lang="en-US" sz="1600" b="1" dirty="0">
                <a:latin typeface="Calibri" pitchFamily="34" charset="0"/>
              </a:rPr>
              <a:t>17th Amendment:</a:t>
            </a:r>
            <a:r>
              <a:rPr lang="en-US" sz="1600" dirty="0">
                <a:latin typeface="Calibri" pitchFamily="34" charset="0"/>
              </a:rPr>
              <a:t> Allows direct Senatorial elections by a state, 1913.</a:t>
            </a:r>
            <a:endParaRPr lang="en-US" sz="1600" b="1" dirty="0">
              <a:latin typeface="Calibri" pitchFamily="34" charset="0"/>
            </a:endParaRPr>
          </a:p>
          <a:p>
            <a:r>
              <a:rPr lang="en-US" sz="1600" b="1" i="1" dirty="0">
                <a:latin typeface="Calibri" pitchFamily="34" charset="0"/>
              </a:rPr>
              <a:t>18th Amendment:</a:t>
            </a:r>
            <a:r>
              <a:rPr lang="en-US" sz="1600" i="1" dirty="0">
                <a:latin typeface="Calibri" pitchFamily="34" charset="0"/>
              </a:rPr>
              <a:t> Enacted prohibition, 1919.</a:t>
            </a:r>
            <a:endParaRPr lang="en-US" sz="1600" b="1" i="1" dirty="0">
              <a:latin typeface="Calibri" pitchFamily="34" charset="0"/>
            </a:endParaRPr>
          </a:p>
          <a:p>
            <a:r>
              <a:rPr lang="en-US" sz="1600" b="1" dirty="0">
                <a:latin typeface="Calibri" pitchFamily="34" charset="0"/>
              </a:rPr>
              <a:t>19th Amendment:</a:t>
            </a:r>
            <a:r>
              <a:rPr lang="en-US" sz="1600" dirty="0">
                <a:latin typeface="Calibri" pitchFamily="34" charset="0"/>
              </a:rPr>
              <a:t> Grants voting rights to women, 1920.</a:t>
            </a:r>
          </a:p>
          <a:p>
            <a:r>
              <a:rPr lang="en-US" sz="1600" b="1" dirty="0">
                <a:latin typeface="Calibri" pitchFamily="34" charset="0"/>
              </a:rPr>
              <a:t>20th Amendment:</a:t>
            </a:r>
            <a:r>
              <a:rPr lang="en-US" sz="1600" dirty="0">
                <a:latin typeface="Calibri" pitchFamily="34" charset="0"/>
              </a:rPr>
              <a:t> "Lame Duck Amendment;" reduces </a:t>
            </a:r>
            <a:r>
              <a:rPr lang="en-US" sz="1600" dirty="0" smtClean="0">
                <a:latin typeface="Calibri" pitchFamily="34" charset="0"/>
              </a:rPr>
              <a:t>time </a:t>
            </a:r>
            <a:r>
              <a:rPr lang="en-US" sz="1600" dirty="0">
                <a:latin typeface="Calibri" pitchFamily="34" charset="0"/>
              </a:rPr>
              <a:t>between election and service of </a:t>
            </a:r>
          </a:p>
          <a:p>
            <a:r>
              <a:rPr lang="en-US" sz="1600" dirty="0">
                <a:latin typeface="Calibri" pitchFamily="34" charset="0"/>
              </a:rPr>
              <a:t>	elected officials, 1933.</a:t>
            </a:r>
            <a:endParaRPr lang="en-US" sz="1600" b="1" dirty="0">
              <a:latin typeface="Calibri" pitchFamily="34" charset="0"/>
            </a:endParaRPr>
          </a:p>
          <a:p>
            <a:r>
              <a:rPr lang="en-US" sz="1600" b="1" dirty="0">
                <a:latin typeface="Calibri" pitchFamily="34" charset="0"/>
              </a:rPr>
              <a:t>21st</a:t>
            </a:r>
            <a:r>
              <a:rPr lang="en-US" sz="1600" dirty="0">
                <a:latin typeface="Calibri" pitchFamily="34" charset="0"/>
              </a:rPr>
              <a:t> </a:t>
            </a:r>
            <a:r>
              <a:rPr lang="en-US" sz="1600" b="1" dirty="0">
                <a:latin typeface="Calibri" pitchFamily="34" charset="0"/>
              </a:rPr>
              <a:t>Amendment:</a:t>
            </a:r>
            <a:r>
              <a:rPr lang="en-US" sz="1600" dirty="0">
                <a:latin typeface="Calibri" pitchFamily="34" charset="0"/>
              </a:rPr>
              <a:t> Repealed the 18th</a:t>
            </a:r>
            <a:r>
              <a:rPr lang="en-US" sz="1600" b="1" dirty="0">
                <a:latin typeface="Calibri" pitchFamily="34" charset="0"/>
              </a:rPr>
              <a:t> </a:t>
            </a:r>
            <a:r>
              <a:rPr lang="en-US" sz="1600" dirty="0">
                <a:latin typeface="Calibri" pitchFamily="34" charset="0"/>
              </a:rPr>
              <a:t>Amendment, 1933.</a:t>
            </a:r>
            <a:endParaRPr lang="en-US" sz="1600" b="1" dirty="0">
              <a:latin typeface="Calibri" pitchFamily="34" charset="0"/>
            </a:endParaRPr>
          </a:p>
          <a:p>
            <a:r>
              <a:rPr lang="en-US" sz="1600" b="1" dirty="0">
                <a:latin typeface="Calibri" pitchFamily="34" charset="0"/>
              </a:rPr>
              <a:t>22nd</a:t>
            </a:r>
            <a:r>
              <a:rPr lang="en-US" sz="1600" dirty="0">
                <a:latin typeface="Calibri" pitchFamily="34" charset="0"/>
              </a:rPr>
              <a:t> </a:t>
            </a:r>
            <a:r>
              <a:rPr lang="en-US" sz="1600" b="1" dirty="0">
                <a:latin typeface="Calibri" pitchFamily="34" charset="0"/>
              </a:rPr>
              <a:t>Amendment:</a:t>
            </a:r>
            <a:r>
              <a:rPr lang="en-US" sz="1600" dirty="0">
                <a:latin typeface="Calibri" pitchFamily="34" charset="0"/>
              </a:rPr>
              <a:t> </a:t>
            </a:r>
            <a:r>
              <a:rPr lang="en-US" sz="1600" dirty="0" smtClean="0">
                <a:latin typeface="Calibri" pitchFamily="34" charset="0"/>
              </a:rPr>
              <a:t>Created </a:t>
            </a:r>
            <a:r>
              <a:rPr lang="en-US" sz="1600" dirty="0">
                <a:latin typeface="Calibri" pitchFamily="34" charset="0"/>
              </a:rPr>
              <a:t>the presidential term limit, 1951.</a:t>
            </a:r>
            <a:endParaRPr lang="en-US" sz="1600" b="1" dirty="0">
              <a:latin typeface="Calibri" pitchFamily="34" charset="0"/>
            </a:endParaRPr>
          </a:p>
          <a:p>
            <a:r>
              <a:rPr lang="en-US" sz="1600" b="1" dirty="0">
                <a:latin typeface="Calibri" pitchFamily="34" charset="0"/>
              </a:rPr>
              <a:t>23rd Amendment:</a:t>
            </a:r>
            <a:r>
              <a:rPr lang="en-US" sz="1600" dirty="0">
                <a:latin typeface="Calibri" pitchFamily="34" charset="0"/>
              </a:rPr>
              <a:t> </a:t>
            </a:r>
            <a:r>
              <a:rPr lang="en-US" sz="1600" dirty="0" smtClean="0">
                <a:latin typeface="Calibri" pitchFamily="34" charset="0"/>
              </a:rPr>
              <a:t>Granted </a:t>
            </a:r>
            <a:r>
              <a:rPr lang="en-US" sz="1600" dirty="0">
                <a:latin typeface="Calibri" pitchFamily="34" charset="0"/>
              </a:rPr>
              <a:t>the District of Columbia electoral votes, 1961.</a:t>
            </a:r>
            <a:endParaRPr lang="en-US" sz="1600" b="1" dirty="0">
              <a:latin typeface="Calibri" pitchFamily="34" charset="0"/>
            </a:endParaRPr>
          </a:p>
          <a:p>
            <a:r>
              <a:rPr lang="en-US" sz="1600" b="1" dirty="0">
                <a:latin typeface="Calibri" pitchFamily="34" charset="0"/>
              </a:rPr>
              <a:t>24th Amendment:</a:t>
            </a:r>
            <a:r>
              <a:rPr lang="en-US" sz="1600" dirty="0">
                <a:latin typeface="Calibri" pitchFamily="34" charset="0"/>
              </a:rPr>
              <a:t> Prohibits poll taxes, 1964.</a:t>
            </a:r>
          </a:p>
          <a:p>
            <a:r>
              <a:rPr lang="en-US" sz="1600" b="1" dirty="0">
                <a:latin typeface="Calibri" pitchFamily="34" charset="0"/>
              </a:rPr>
              <a:t>25th Amendment:</a:t>
            </a:r>
            <a:r>
              <a:rPr lang="en-US" sz="1600" dirty="0">
                <a:latin typeface="Calibri" pitchFamily="34" charset="0"/>
              </a:rPr>
              <a:t> Clarifies procedures regarding succession of President and Vice President </a:t>
            </a:r>
          </a:p>
          <a:p>
            <a:r>
              <a:rPr lang="en-US" sz="1600" dirty="0">
                <a:latin typeface="Calibri" pitchFamily="34" charset="0"/>
              </a:rPr>
              <a:t>	upon death or inability to serve, 1967.</a:t>
            </a:r>
            <a:endParaRPr lang="en-US" sz="1600" b="1" dirty="0">
              <a:latin typeface="Calibri" pitchFamily="34" charset="0"/>
            </a:endParaRPr>
          </a:p>
          <a:p>
            <a:r>
              <a:rPr lang="en-US" sz="1600" b="1" dirty="0">
                <a:latin typeface="Calibri" pitchFamily="34" charset="0"/>
              </a:rPr>
              <a:t>26th Amendment:</a:t>
            </a:r>
            <a:r>
              <a:rPr lang="en-US" sz="1600" dirty="0">
                <a:latin typeface="Calibri" pitchFamily="34" charset="0"/>
              </a:rPr>
              <a:t> </a:t>
            </a:r>
            <a:r>
              <a:rPr lang="en-US" sz="1600" dirty="0" smtClean="0">
                <a:latin typeface="Calibri" pitchFamily="34" charset="0"/>
              </a:rPr>
              <a:t>Makes 18 the </a:t>
            </a:r>
            <a:r>
              <a:rPr lang="en-US" sz="1600" dirty="0">
                <a:latin typeface="Calibri" pitchFamily="34" charset="0"/>
              </a:rPr>
              <a:t>minimum legal voting age, 1971.</a:t>
            </a:r>
          </a:p>
          <a:p>
            <a:r>
              <a:rPr lang="en-US" sz="1600" b="1" dirty="0">
                <a:latin typeface="Calibri" pitchFamily="34" charset="0"/>
              </a:rPr>
              <a:t>27th Amendment:</a:t>
            </a:r>
            <a:r>
              <a:rPr lang="en-US" sz="1600" dirty="0">
                <a:latin typeface="Calibri" pitchFamily="34" charset="0"/>
              </a:rPr>
              <a:t> Allows changes in Congressional salary only after a general </a:t>
            </a:r>
            <a:r>
              <a:rPr lang="en-US" sz="1600" dirty="0" smtClean="0">
                <a:latin typeface="Calibri" pitchFamily="34" charset="0"/>
              </a:rPr>
              <a:t>election</a:t>
            </a:r>
            <a:r>
              <a:rPr lang="en-US" sz="1600" dirty="0">
                <a:latin typeface="Calibri" pitchFamily="34" charset="0"/>
              </a:rPr>
              <a:t> </a:t>
            </a:r>
            <a:r>
              <a:rPr lang="en-US" sz="1600" dirty="0" smtClean="0">
                <a:latin typeface="Calibri" pitchFamily="34" charset="0"/>
              </a:rPr>
              <a:t>(first</a:t>
            </a:r>
            <a:endParaRPr lang="en-US" sz="1600" dirty="0">
              <a:latin typeface="Calibri" pitchFamily="34" charset="0"/>
            </a:endParaRPr>
          </a:p>
          <a:p>
            <a:r>
              <a:rPr lang="en-US" altLang="ko-KR" sz="1600" dirty="0">
                <a:latin typeface="Calibri" pitchFamily="34" charset="0"/>
                <a:ea typeface="굴림" pitchFamily="34" charset="-127"/>
              </a:rPr>
              <a:t>	</a:t>
            </a:r>
            <a:r>
              <a:rPr lang="en-US" altLang="ko-KR" sz="1600" dirty="0" smtClean="0">
                <a:latin typeface="Calibri" pitchFamily="34" charset="0"/>
                <a:ea typeface="굴림" pitchFamily="34" charset="-127"/>
              </a:rPr>
              <a:t>submitted </a:t>
            </a:r>
            <a:r>
              <a:rPr lang="en-US" altLang="ko-KR" sz="1600" dirty="0">
                <a:latin typeface="Calibri" pitchFamily="34" charset="0"/>
                <a:ea typeface="굴림" pitchFamily="34" charset="-127"/>
              </a:rPr>
              <a:t>in 1789) </a:t>
            </a:r>
            <a:r>
              <a:rPr lang="en-US" sz="1600" dirty="0">
                <a:latin typeface="Calibri" pitchFamily="34" charset="0"/>
              </a:rPr>
              <a:t>1992</a:t>
            </a:r>
            <a:r>
              <a:rPr lang="en-US" sz="1600" dirty="0" smtClean="0">
                <a:latin typeface="Calibri" pitchFamily="34" charset="0"/>
              </a:rPr>
              <a:t>.</a:t>
            </a:r>
          </a:p>
        </p:txBody>
      </p:sp>
      <p:sp>
        <p:nvSpPr>
          <p:cNvPr id="17409"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60A03A6-603B-4B80-955B-C548A622BEF2}" type="slidenum">
              <a:rPr lang="en-US" sz="1200">
                <a:solidFill>
                  <a:srgbClr val="898989"/>
                </a:solidFill>
                <a:latin typeface="Calibri" pitchFamily="34" charset="0"/>
              </a:rPr>
              <a:pPr algn="r"/>
              <a:t>38</a:t>
            </a:fld>
            <a:endParaRPr lang="en-US" sz="1200">
              <a:solidFill>
                <a:srgbClr val="898989"/>
              </a:solidFill>
              <a:latin typeface="Calibri" pitchFamily="34" charset="0"/>
            </a:endParaRPr>
          </a:p>
        </p:txBody>
      </p:sp>
      <p:sp>
        <p:nvSpPr>
          <p:cNvPr id="5" name="TextBox 4"/>
          <p:cNvSpPr txBox="1"/>
          <p:nvPr/>
        </p:nvSpPr>
        <p:spPr>
          <a:xfrm>
            <a:off x="381000" y="304800"/>
            <a:ext cx="8389619" cy="769441"/>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dirty="0" smtClean="0">
                <a:latin typeface="+mn-lt"/>
              </a:rPr>
              <a:t>Constitutional Amendments</a:t>
            </a:r>
            <a:endParaRPr lang="en-US" sz="4400" b="1" dirty="0">
              <a:latin typeface="+mn-lt"/>
            </a:endParaRPr>
          </a:p>
        </p:txBody>
      </p:sp>
    </p:spTree>
    <p:extLst>
      <p:ext uri="{BB962C8B-B14F-4D97-AF65-F5344CB8AC3E}">
        <p14:creationId xmlns:p14="http://schemas.microsoft.com/office/powerpoint/2010/main" val="1848165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E634E6E-00A1-43D3-BA92-C5DBA540755B}" type="slidenum">
              <a:rPr lang="en-US" sz="1200" b="0">
                <a:solidFill>
                  <a:schemeClr val="tx1">
                    <a:tint val="75000"/>
                  </a:schemeClr>
                </a:solidFill>
                <a:latin typeface="+mn-lt"/>
              </a:rPr>
              <a:pPr algn="r" fontAlgn="auto">
                <a:spcBef>
                  <a:spcPts val="0"/>
                </a:spcBef>
                <a:spcAft>
                  <a:spcPts val="0"/>
                </a:spcAft>
                <a:defRPr/>
              </a:pPr>
              <a:t>39</a:t>
            </a:fld>
            <a:endParaRPr lang="en-US" sz="1200" b="0">
              <a:solidFill>
                <a:schemeClr val="tx1">
                  <a:tint val="75000"/>
                </a:schemeClr>
              </a:solidFill>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43560" y="442912"/>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0620397-42C1-4042-83B1-8D594782712A}" type="slidenum">
              <a:rPr lang="en-US" sz="1200" b="0">
                <a:solidFill>
                  <a:schemeClr val="tx1">
                    <a:tint val="75000"/>
                  </a:schemeClr>
                </a:solidFill>
                <a:latin typeface="+mn-lt"/>
              </a:rPr>
              <a:pPr algn="r" fontAlgn="auto">
                <a:spcBef>
                  <a:spcPts val="0"/>
                </a:spcBef>
                <a:spcAft>
                  <a:spcPts val="0"/>
                </a:spcAft>
                <a:defRPr/>
              </a:pPr>
              <a:t>4</a:t>
            </a:fld>
            <a:endParaRPr lang="en-US" sz="1200" b="0">
              <a:solidFill>
                <a:schemeClr val="tx1">
                  <a:tint val="75000"/>
                </a:schemeClr>
              </a:solidFill>
              <a:latin typeface="+mn-lt"/>
            </a:endParaRPr>
          </a:p>
        </p:txBody>
      </p:sp>
    </p:spTree>
    <p:extLst>
      <p:ext uri="{BB962C8B-B14F-4D97-AF65-F5344CB8AC3E}">
        <p14:creationId xmlns:p14="http://schemas.microsoft.com/office/powerpoint/2010/main" val="456165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B0F3B78-A987-455C-8A81-911075260320}" type="slidenum">
              <a:rPr lang="en-US" sz="1200" b="0">
                <a:solidFill>
                  <a:schemeClr val="tx1">
                    <a:tint val="75000"/>
                  </a:schemeClr>
                </a:solidFill>
                <a:latin typeface="+mn-lt"/>
              </a:rPr>
              <a:pPr algn="r" fontAlgn="auto">
                <a:spcBef>
                  <a:spcPts val="0"/>
                </a:spcBef>
                <a:spcAft>
                  <a:spcPts val="0"/>
                </a:spcAft>
                <a:defRPr/>
              </a:pPr>
              <a:t>40</a:t>
            </a:fld>
            <a:endParaRPr lang="en-US" sz="1200" b="0">
              <a:solidFill>
                <a:schemeClr val="tx1">
                  <a:tint val="75000"/>
                </a:schemeClr>
              </a:solidFill>
              <a:latin typeface="+mn-lt"/>
            </a:endParaRPr>
          </a:p>
        </p:txBody>
      </p:sp>
      <p:sp>
        <p:nvSpPr>
          <p:cNvPr id="95235"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sz="1800" dirty="0">
                <a:latin typeface="Arial" charset="0"/>
              </a:rPr>
              <a:t>Question </a:t>
            </a:r>
            <a:r>
              <a:rPr lang="en-US" sz="1800" dirty="0" smtClean="0">
                <a:latin typeface="Arial" charset="0"/>
              </a:rPr>
              <a:t>#4</a:t>
            </a:r>
            <a:endParaRPr lang="en-US" sz="1800" dirty="0">
              <a:latin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B27B6E6-05B8-48CD-B3E8-A77F329292EF}" type="slidenum">
              <a:rPr lang="en-US" sz="1200" b="0">
                <a:solidFill>
                  <a:schemeClr val="tx1">
                    <a:tint val="75000"/>
                  </a:schemeClr>
                </a:solidFill>
                <a:latin typeface="+mn-lt"/>
              </a:rPr>
              <a:pPr algn="r" fontAlgn="auto">
                <a:spcBef>
                  <a:spcPts val="0"/>
                </a:spcBef>
                <a:spcAft>
                  <a:spcPts val="0"/>
                </a:spcAft>
                <a:defRPr/>
              </a:pPr>
              <a:t>41</a:t>
            </a:fld>
            <a:endParaRPr lang="en-US" sz="1200" b="0">
              <a:solidFill>
                <a:schemeClr val="tx1">
                  <a:tint val="75000"/>
                </a:schemeClr>
              </a:solidFill>
              <a:latin typeface="+mn-lt"/>
            </a:endParaRPr>
          </a:p>
        </p:txBody>
      </p:sp>
      <p:sp>
        <p:nvSpPr>
          <p:cNvPr id="97282" name="Text Box 3"/>
          <p:cNvSpPr txBox="1">
            <a:spLocks noChangeArrowheads="1"/>
          </p:cNvSpPr>
          <p:nvPr/>
        </p:nvSpPr>
        <p:spPr bwMode="auto">
          <a:xfrm>
            <a:off x="381000" y="1143000"/>
            <a:ext cx="8229600" cy="4862870"/>
          </a:xfrm>
          <a:prstGeom prst="rect">
            <a:avLst/>
          </a:prstGeom>
          <a:solidFill>
            <a:schemeClr val="bg2"/>
          </a:solidFill>
          <a:ln w="9525">
            <a:noFill/>
            <a:miter lim="800000"/>
            <a:headEnd/>
            <a:tailEnd/>
          </a:ln>
        </p:spPr>
        <p:txBody>
          <a:bodyPr wrap="square">
            <a:spAutoFit/>
          </a:bodyPr>
          <a:lstStyle/>
          <a:p>
            <a:endParaRPr lang="en-US" sz="1000" dirty="0" smtClean="0"/>
          </a:p>
          <a:p>
            <a:r>
              <a:rPr lang="en-US" sz="3600" dirty="0" smtClean="0"/>
              <a:t>13th </a:t>
            </a:r>
            <a:r>
              <a:rPr lang="en-US" sz="3600" dirty="0"/>
              <a:t>Amendment:</a:t>
            </a:r>
            <a:r>
              <a:rPr lang="en-US" sz="3600" b="0" dirty="0">
                <a:solidFill>
                  <a:schemeClr val="hlink"/>
                </a:solidFill>
              </a:rPr>
              <a:t> Abolished slavery, </a:t>
            </a:r>
            <a:endParaRPr lang="en-US" sz="3600" b="0" dirty="0" smtClean="0">
              <a:solidFill>
                <a:schemeClr val="hlink"/>
              </a:solidFill>
            </a:endParaRPr>
          </a:p>
          <a:p>
            <a:r>
              <a:rPr lang="en-US" sz="3600" b="0" dirty="0">
                <a:solidFill>
                  <a:schemeClr val="hlink"/>
                </a:solidFill>
              </a:rPr>
              <a:t>	</a:t>
            </a:r>
            <a:r>
              <a:rPr lang="en-US" sz="3600" b="0" dirty="0" smtClean="0">
                <a:solidFill>
                  <a:schemeClr val="hlink"/>
                </a:solidFill>
              </a:rPr>
              <a:t>1865</a:t>
            </a:r>
            <a:r>
              <a:rPr lang="en-US" sz="3600" b="0" dirty="0">
                <a:solidFill>
                  <a:schemeClr val="hlink"/>
                </a:solidFill>
              </a:rPr>
              <a:t>.</a:t>
            </a:r>
            <a:endParaRPr lang="en-US" sz="3600" dirty="0">
              <a:solidFill>
                <a:schemeClr val="hlink"/>
              </a:solidFill>
            </a:endParaRPr>
          </a:p>
          <a:p>
            <a:endParaRPr lang="en-US" sz="2400" dirty="0" smtClean="0"/>
          </a:p>
          <a:p>
            <a:r>
              <a:rPr lang="en-US" sz="3600" dirty="0" smtClean="0"/>
              <a:t>14th </a:t>
            </a:r>
            <a:r>
              <a:rPr lang="en-US" sz="3600" dirty="0"/>
              <a:t>Amendment:</a:t>
            </a:r>
            <a:r>
              <a:rPr lang="en-US" sz="3600" b="0" dirty="0">
                <a:solidFill>
                  <a:schemeClr val="hlink"/>
                </a:solidFill>
              </a:rPr>
              <a:t> Defines citizenship; </a:t>
            </a:r>
            <a:endParaRPr lang="en-US" sz="3600" b="0" dirty="0" smtClean="0">
              <a:solidFill>
                <a:schemeClr val="hlink"/>
              </a:solidFill>
            </a:endParaRPr>
          </a:p>
          <a:p>
            <a:r>
              <a:rPr lang="en-US" sz="3600" b="0" dirty="0">
                <a:solidFill>
                  <a:schemeClr val="hlink"/>
                </a:solidFill>
              </a:rPr>
              <a:t>	</a:t>
            </a:r>
            <a:r>
              <a:rPr lang="en-US" sz="3600" b="0" dirty="0" smtClean="0">
                <a:solidFill>
                  <a:schemeClr val="hlink"/>
                </a:solidFill>
              </a:rPr>
              <a:t>1868</a:t>
            </a:r>
            <a:r>
              <a:rPr lang="en-US" sz="3600" b="0" dirty="0">
                <a:solidFill>
                  <a:schemeClr val="hlink"/>
                </a:solidFill>
              </a:rPr>
              <a:t>.</a:t>
            </a:r>
            <a:endParaRPr lang="en-US" sz="3600" dirty="0">
              <a:solidFill>
                <a:schemeClr val="hlink"/>
              </a:solidFill>
            </a:endParaRPr>
          </a:p>
          <a:p>
            <a:endParaRPr lang="en-US" sz="2400" dirty="0" smtClean="0"/>
          </a:p>
          <a:p>
            <a:r>
              <a:rPr lang="en-US" sz="3600" dirty="0" smtClean="0"/>
              <a:t>15th </a:t>
            </a:r>
            <a:r>
              <a:rPr lang="en-US" sz="3600" dirty="0"/>
              <a:t>Amendment:</a:t>
            </a:r>
            <a:r>
              <a:rPr lang="en-US" sz="3600" b="0" dirty="0">
                <a:solidFill>
                  <a:schemeClr val="hlink"/>
                </a:solidFill>
              </a:rPr>
              <a:t> Grants voting rights </a:t>
            </a:r>
            <a:endParaRPr lang="en-US" sz="3600" b="0" dirty="0" smtClean="0">
              <a:solidFill>
                <a:schemeClr val="hlink"/>
              </a:solidFill>
            </a:endParaRPr>
          </a:p>
          <a:p>
            <a:r>
              <a:rPr lang="en-US" sz="3600" b="0" dirty="0">
                <a:solidFill>
                  <a:schemeClr val="hlink"/>
                </a:solidFill>
              </a:rPr>
              <a:t>	</a:t>
            </a:r>
            <a:r>
              <a:rPr lang="en-US" sz="3600" b="0" dirty="0" smtClean="0">
                <a:solidFill>
                  <a:schemeClr val="hlink"/>
                </a:solidFill>
              </a:rPr>
              <a:t>to </a:t>
            </a:r>
            <a:r>
              <a:rPr lang="en-US" sz="3600" b="0" dirty="0">
                <a:solidFill>
                  <a:schemeClr val="hlink"/>
                </a:solidFill>
              </a:rPr>
              <a:t>male citizens of all races, 1870</a:t>
            </a:r>
            <a:r>
              <a:rPr lang="en-US" sz="3600" b="0" dirty="0" smtClean="0">
                <a:solidFill>
                  <a:schemeClr val="hlink"/>
                </a:solidFill>
              </a:rPr>
              <a:t>.</a:t>
            </a:r>
          </a:p>
          <a:p>
            <a:endParaRPr lang="en-US" sz="3600" dirty="0">
              <a:solidFill>
                <a:schemeClr val="hlink"/>
              </a:solidFill>
            </a:endParaRPr>
          </a:p>
        </p:txBody>
      </p:sp>
      <p:sp>
        <p:nvSpPr>
          <p:cNvPr id="97283" name="Text Box 4"/>
          <p:cNvSpPr txBox="1">
            <a:spLocks noChangeArrowheads="1"/>
          </p:cNvSpPr>
          <p:nvPr/>
        </p:nvSpPr>
        <p:spPr bwMode="auto">
          <a:xfrm>
            <a:off x="381000" y="265113"/>
            <a:ext cx="8229600" cy="769441"/>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a:spAutoFit/>
          </a:bodyPr>
          <a:lstStyle/>
          <a:p>
            <a:pPr algn="ctr"/>
            <a:r>
              <a:rPr lang="en-US" sz="4400" dirty="0" smtClean="0"/>
              <a:t>13</a:t>
            </a:r>
            <a:r>
              <a:rPr lang="en-US" sz="4400" baseline="30000" dirty="0" smtClean="0"/>
              <a:t>th</a:t>
            </a:r>
            <a:r>
              <a:rPr lang="en-US" sz="4400" dirty="0" smtClean="0"/>
              <a:t>, 14</a:t>
            </a:r>
            <a:r>
              <a:rPr lang="en-US" sz="4400" baseline="30000" dirty="0" smtClean="0"/>
              <a:t>th</a:t>
            </a:r>
            <a:r>
              <a:rPr lang="en-US" sz="4400" dirty="0" smtClean="0"/>
              <a:t>, and 15</a:t>
            </a:r>
            <a:r>
              <a:rPr lang="en-US" sz="4400" baseline="30000" dirty="0" smtClean="0"/>
              <a:t>th</a:t>
            </a:r>
            <a:r>
              <a:rPr lang="en-US" sz="4400" dirty="0" smtClean="0"/>
              <a:t> Amendments</a:t>
            </a:r>
            <a:endParaRPr lang="en-US" sz="4400" dirty="0"/>
          </a:p>
        </p:txBody>
      </p:sp>
    </p:spTree>
    <p:extLst>
      <p:ext uri="{BB962C8B-B14F-4D97-AF65-F5344CB8AC3E}">
        <p14:creationId xmlns:p14="http://schemas.microsoft.com/office/powerpoint/2010/main" val="4073142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34D19CE-D94F-4D93-97D5-8B40483D3893}" type="slidenum">
              <a:rPr lang="en-US" sz="1200" b="0">
                <a:solidFill>
                  <a:schemeClr val="tx1">
                    <a:tint val="75000"/>
                  </a:schemeClr>
                </a:solidFill>
                <a:latin typeface="+mn-lt"/>
              </a:rPr>
              <a:pPr algn="r" fontAlgn="auto">
                <a:spcBef>
                  <a:spcPts val="0"/>
                </a:spcBef>
                <a:spcAft>
                  <a:spcPts val="0"/>
                </a:spcAft>
                <a:defRPr/>
              </a:pPr>
              <a:t>42</a:t>
            </a:fld>
            <a:endParaRPr lang="en-US" sz="1200" b="0">
              <a:solidFill>
                <a:schemeClr val="tx1">
                  <a:tint val="75000"/>
                </a:schemeClr>
              </a:solidFill>
              <a:latin typeface="+mn-lt"/>
            </a:endParaRPr>
          </a:p>
        </p:txBody>
      </p:sp>
      <p:pic>
        <p:nvPicPr>
          <p:cNvPr id="99331" name="Picture 8" descr="Q76"/>
          <p:cNvPicPr>
            <a:picLocks noChangeArrowheads="1"/>
          </p:cNvPicPr>
          <p:nvPr/>
        </p:nvPicPr>
        <p:blipFill>
          <a:blip r:embed="rId4" cstate="print"/>
          <a:srcRect/>
          <a:stretch>
            <a:fillRect/>
          </a:stretch>
        </p:blipFill>
        <p:spPr bwMode="auto">
          <a:xfrm>
            <a:off x="528638" y="1031875"/>
            <a:ext cx="8135937" cy="492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D25C58F-CF94-48D7-9B45-64621187E9F9}" type="slidenum">
              <a:rPr lang="en-US" sz="1200" b="0">
                <a:solidFill>
                  <a:schemeClr val="tx1">
                    <a:tint val="75000"/>
                  </a:schemeClr>
                </a:solidFill>
                <a:latin typeface="+mn-lt"/>
              </a:rPr>
              <a:pPr algn="r" fontAlgn="auto">
                <a:spcBef>
                  <a:spcPts val="0"/>
                </a:spcBef>
                <a:spcAft>
                  <a:spcPts val="0"/>
                </a:spcAft>
                <a:defRPr/>
              </a:pPr>
              <a:t>43</a:t>
            </a:fld>
            <a:endParaRPr lang="en-US" sz="1200" b="0">
              <a:solidFill>
                <a:schemeClr val="tx1">
                  <a:tint val="75000"/>
                </a:schemeClr>
              </a:solidFill>
              <a:latin typeface="+mn-lt"/>
            </a:endParaRPr>
          </a:p>
        </p:txBody>
      </p:sp>
      <p:sp>
        <p:nvSpPr>
          <p:cNvPr id="10137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sz="1800" dirty="0">
                <a:latin typeface="Arial" charset="0"/>
              </a:rPr>
              <a:t>Question </a:t>
            </a:r>
            <a:r>
              <a:rPr lang="en-US" sz="1800" dirty="0" smtClean="0">
                <a:latin typeface="Arial" charset="0"/>
              </a:rPr>
              <a:t>#76</a:t>
            </a:r>
            <a:endParaRPr lang="en-US" sz="1800" dirty="0">
              <a:latin typeface="Arial" charset="0"/>
            </a:endParaRPr>
          </a:p>
        </p:txBody>
      </p:sp>
      <p:pic>
        <p:nvPicPr>
          <p:cNvPr id="101380" name="Picture 8" descr="A76"/>
          <p:cNvPicPr>
            <a:picLocks noChangeArrowheads="1"/>
          </p:cNvPicPr>
          <p:nvPr/>
        </p:nvPicPr>
        <p:blipFill>
          <a:blip r:embed="rId4" cstate="print"/>
          <a:srcRect/>
          <a:stretch>
            <a:fillRect/>
          </a:stretch>
        </p:blipFill>
        <p:spPr bwMode="auto">
          <a:xfrm>
            <a:off x="528638" y="1031875"/>
            <a:ext cx="8135937" cy="492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cstate="print"/>
          <a:srcRect t="10001" r="50000" b="10001"/>
          <a:stretch>
            <a:fillRect/>
          </a:stretch>
        </p:blipFill>
        <p:spPr bwMode="auto">
          <a:xfrm>
            <a:off x="457200" y="1135697"/>
            <a:ext cx="4368800" cy="5243513"/>
          </a:xfrm>
          <a:prstGeom prst="rect">
            <a:avLst/>
          </a:prstGeom>
          <a:noFill/>
          <a:ln w="9525">
            <a:noFill/>
            <a:miter lim="800000"/>
            <a:headEnd/>
            <a:tailEnd/>
          </a:ln>
        </p:spPr>
      </p:pic>
      <p:sp>
        <p:nvSpPr>
          <p:cNvPr id="103426" name="Title 1"/>
          <p:cNvSpPr>
            <a:spLocks noGrp="1"/>
          </p:cNvSpPr>
          <p:nvPr>
            <p:ph type="title" idx="4294967295"/>
          </p:nvPr>
        </p:nvSpPr>
        <p:spPr>
          <a:xfrm>
            <a:off x="457200" y="274638"/>
            <a:ext cx="8229600" cy="731520"/>
          </a:xfrm>
          <a:gradFill>
            <a:gsLst>
              <a:gs pos="100000">
                <a:schemeClr val="accent1">
                  <a:tint val="44500"/>
                  <a:satMod val="160000"/>
                </a:schemeClr>
              </a:gs>
              <a:gs pos="100000">
                <a:schemeClr val="accent1">
                  <a:tint val="23500"/>
                  <a:satMod val="160000"/>
                </a:schemeClr>
              </a:gs>
            </a:gsLst>
            <a:lin ang="5400000" scaled="0"/>
          </a:gradFill>
        </p:spPr>
        <p:txBody>
          <a:bodyPr/>
          <a:lstStyle/>
          <a:p>
            <a:pPr eaLnBrk="1" hangingPunct="1"/>
            <a:r>
              <a:rPr lang="en-US" b="1" dirty="0" smtClean="0"/>
              <a:t>Abraham Lincoln</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419491A-FDCF-4635-848B-26A34695E937}" type="slidenum">
              <a:rPr lang="en-US" sz="1200" b="0">
                <a:solidFill>
                  <a:schemeClr val="tx1">
                    <a:tint val="75000"/>
                  </a:schemeClr>
                </a:solidFill>
                <a:latin typeface="+mn-lt"/>
              </a:rPr>
              <a:pPr algn="r" fontAlgn="auto">
                <a:spcBef>
                  <a:spcPts val="0"/>
                </a:spcBef>
                <a:spcAft>
                  <a:spcPts val="0"/>
                </a:spcAft>
                <a:defRPr/>
              </a:pPr>
              <a:t>44</a:t>
            </a:fld>
            <a:endParaRPr lang="en-US" sz="1200" b="0">
              <a:solidFill>
                <a:schemeClr val="tx1">
                  <a:tint val="75000"/>
                </a:schemeClr>
              </a:solidFill>
              <a:latin typeface="+mn-lt"/>
            </a:endParaRPr>
          </a:p>
        </p:txBody>
      </p:sp>
      <p:sp>
        <p:nvSpPr>
          <p:cNvPr id="4" name="TextBox 3"/>
          <p:cNvSpPr txBox="1"/>
          <p:nvPr/>
        </p:nvSpPr>
        <p:spPr>
          <a:xfrm>
            <a:off x="5257800" y="1135697"/>
            <a:ext cx="3429000" cy="3908762"/>
          </a:xfrm>
          <a:prstGeom prst="rect">
            <a:avLst/>
          </a:prstGeom>
          <a:solidFill>
            <a:schemeClr val="bg2"/>
          </a:solidFill>
        </p:spPr>
        <p:txBody>
          <a:bodyPr wrap="square" rtlCol="0">
            <a:spAutoFit/>
          </a:bodyPr>
          <a:lstStyle/>
          <a:p>
            <a:endParaRPr lang="en-US" sz="1600" b="1" dirty="0" smtClean="0">
              <a:latin typeface="+mn-lt"/>
            </a:endParaRPr>
          </a:p>
          <a:p>
            <a:pPr marL="285750" indent="-285750">
              <a:buFont typeface="Arial" pitchFamily="34" charset="0"/>
              <a:buChar char="•"/>
            </a:pPr>
            <a:r>
              <a:rPr lang="en-US" sz="3200" b="1" dirty="0" smtClean="0">
                <a:latin typeface="+mn-lt"/>
              </a:rPr>
              <a:t>led </a:t>
            </a:r>
            <a:r>
              <a:rPr lang="en-US" sz="3200" b="1" dirty="0">
                <a:latin typeface="+mn-lt"/>
              </a:rPr>
              <a:t>the United </a:t>
            </a:r>
            <a:r>
              <a:rPr lang="en-US" sz="3200" b="1" dirty="0" smtClean="0">
                <a:latin typeface="+mn-lt"/>
              </a:rPr>
              <a:t>States during the </a:t>
            </a:r>
            <a:r>
              <a:rPr lang="en-US" sz="3200" b="1" dirty="0">
                <a:latin typeface="+mn-lt"/>
              </a:rPr>
              <a:t>Civil </a:t>
            </a:r>
            <a:r>
              <a:rPr lang="en-US" sz="3200" b="1" dirty="0" smtClean="0">
                <a:latin typeface="+mn-lt"/>
              </a:rPr>
              <a:t>War</a:t>
            </a:r>
          </a:p>
          <a:p>
            <a:endParaRPr lang="en-US" sz="1600" b="1" dirty="0" smtClean="0">
              <a:latin typeface="+mn-lt"/>
            </a:endParaRPr>
          </a:p>
          <a:p>
            <a:pPr marL="285750" indent="-285750">
              <a:buFont typeface="Arial" pitchFamily="34" charset="0"/>
              <a:buChar char="•"/>
            </a:pPr>
            <a:r>
              <a:rPr lang="en-US" sz="3200" b="1" dirty="0" smtClean="0">
                <a:latin typeface="+mn-lt"/>
              </a:rPr>
              <a:t>saved </a:t>
            </a:r>
            <a:r>
              <a:rPr lang="en-US" sz="3200" b="1" dirty="0">
                <a:latin typeface="+mn-lt"/>
              </a:rPr>
              <a:t>the </a:t>
            </a:r>
            <a:r>
              <a:rPr lang="en-US" sz="3200" b="1" dirty="0" smtClean="0">
                <a:latin typeface="+mn-lt"/>
              </a:rPr>
              <a:t>union</a:t>
            </a:r>
          </a:p>
          <a:p>
            <a:endParaRPr lang="en-US" b="1" dirty="0" smtClean="0">
              <a:latin typeface="+mn-lt"/>
            </a:endParaRPr>
          </a:p>
          <a:p>
            <a:pPr marL="285750" indent="-285750">
              <a:buFont typeface="Arial" pitchFamily="34" charset="0"/>
              <a:buChar char="•"/>
            </a:pPr>
            <a:r>
              <a:rPr lang="en-US" sz="3200" b="1" dirty="0" smtClean="0">
                <a:latin typeface="+mn-lt"/>
              </a:rPr>
              <a:t>freed </a:t>
            </a:r>
            <a:r>
              <a:rPr lang="en-US" sz="3200" b="1" dirty="0">
                <a:latin typeface="+mn-lt"/>
              </a:rPr>
              <a:t>the </a:t>
            </a:r>
            <a:r>
              <a:rPr lang="en-US" sz="3200" b="1" dirty="0" smtClean="0">
                <a:latin typeface="+mn-lt"/>
              </a:rPr>
              <a:t>slaves</a:t>
            </a:r>
            <a:endParaRPr lang="en-US" sz="3200" b="1" dirty="0">
              <a:latin typeface="+mn-lt"/>
            </a:endParaRPr>
          </a:p>
          <a:p>
            <a:endParaRPr lang="en-US" sz="1600" b="1" dirty="0">
              <a:latin typeface="+mn-lt"/>
            </a:endParaRPr>
          </a:p>
        </p:txBody>
      </p:sp>
    </p:spTree>
    <p:extLst>
      <p:ext uri="{BB962C8B-B14F-4D97-AF65-F5344CB8AC3E}">
        <p14:creationId xmlns:p14="http://schemas.microsoft.com/office/powerpoint/2010/main" val="7290696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D1A8EA5-DD60-4218-AA83-F99503482B4F}" type="slidenum">
              <a:rPr lang="en-US" sz="1200" b="0">
                <a:solidFill>
                  <a:schemeClr val="tx1">
                    <a:tint val="75000"/>
                  </a:schemeClr>
                </a:solidFill>
                <a:latin typeface="+mn-lt"/>
              </a:rPr>
              <a:pPr algn="r" fontAlgn="auto">
                <a:spcBef>
                  <a:spcPts val="0"/>
                </a:spcBef>
                <a:spcAft>
                  <a:spcPts val="0"/>
                </a:spcAft>
                <a:defRPr/>
              </a:pPr>
              <a:t>45</a:t>
            </a:fld>
            <a:endParaRPr lang="en-US" sz="1200" b="0">
              <a:solidFill>
                <a:schemeClr val="tx1">
                  <a:tint val="75000"/>
                </a:schemeClr>
              </a:solidFill>
              <a:latin typeface="+mn-lt"/>
            </a:endParaRPr>
          </a:p>
        </p:txBody>
      </p:sp>
      <p:pic>
        <p:nvPicPr>
          <p:cNvPr id="105475" name="Picture 4" descr="Q75"/>
          <p:cNvPicPr>
            <a:picLocks noChangeArrowheads="1"/>
          </p:cNvPicPr>
          <p:nvPr/>
        </p:nvPicPr>
        <p:blipFill>
          <a:blip r:embed="rId4" cstate="print"/>
          <a:srcRect/>
          <a:stretch>
            <a:fillRect/>
          </a:stretch>
        </p:blipFill>
        <p:spPr bwMode="auto">
          <a:xfrm>
            <a:off x="528638" y="1031875"/>
            <a:ext cx="8135937" cy="492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752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sz="1800" dirty="0">
                <a:latin typeface="Arial" charset="0"/>
              </a:rPr>
              <a:t>Question </a:t>
            </a:r>
            <a:r>
              <a:rPr lang="en-US" sz="1800" dirty="0" smtClean="0">
                <a:latin typeface="Arial" charset="0"/>
              </a:rPr>
              <a:t>#75</a:t>
            </a:r>
            <a:endParaRPr lang="en-US" sz="1800" dirty="0">
              <a:latin typeface="Arial" charset="0"/>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5DB9B91-1123-457F-9CE9-62B407C07F33}" type="slidenum">
              <a:rPr lang="en-US" sz="1200" b="0">
                <a:solidFill>
                  <a:schemeClr val="tx1">
                    <a:tint val="75000"/>
                  </a:schemeClr>
                </a:solidFill>
                <a:latin typeface="+mn-lt"/>
              </a:rPr>
              <a:pPr algn="r" fontAlgn="auto">
                <a:spcBef>
                  <a:spcPts val="0"/>
                </a:spcBef>
                <a:spcAft>
                  <a:spcPts val="0"/>
                </a:spcAft>
                <a:defRPr/>
              </a:pPr>
              <a:t>46</a:t>
            </a:fld>
            <a:endParaRPr lang="en-US" sz="1200" b="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3554" name="TextBox 1"/>
          <p:cNvSpPr txBox="1">
            <a:spLocks noChangeArrowheads="1"/>
          </p:cNvSpPr>
          <p:nvPr/>
        </p:nvSpPr>
        <p:spPr bwMode="auto">
          <a:xfrm>
            <a:off x="533400" y="88900"/>
            <a:ext cx="1666875" cy="368300"/>
          </a:xfrm>
          <a:prstGeom prst="rect">
            <a:avLst/>
          </a:prstGeom>
          <a:noFill/>
          <a:ln w="9525">
            <a:noFill/>
            <a:miter lim="800000"/>
            <a:headEnd/>
            <a:tailEnd/>
          </a:ln>
        </p:spPr>
        <p:txBody>
          <a:bodyPr>
            <a:spAutoFit/>
          </a:bodyPr>
          <a:lstStyle/>
          <a:p>
            <a:r>
              <a:rPr lang="en-US" sz="1800" dirty="0"/>
              <a:t>Question </a:t>
            </a:r>
            <a:r>
              <a:rPr lang="en-US" sz="1800" dirty="0" smtClean="0"/>
              <a:t>#71</a:t>
            </a:r>
            <a:endParaRPr lang="en-US" sz="1800" dirty="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368B1A5-F5A9-41E1-A909-4F0569EC6F36}" type="slidenum">
              <a:rPr lang="en-US" sz="1200" b="0">
                <a:solidFill>
                  <a:schemeClr val="tx1">
                    <a:tint val="75000"/>
                  </a:schemeClr>
                </a:solidFill>
                <a:latin typeface="+mn-lt"/>
              </a:rPr>
              <a:pPr algn="r" fontAlgn="auto">
                <a:spcBef>
                  <a:spcPts val="0"/>
                </a:spcBef>
                <a:spcAft>
                  <a:spcPts val="0"/>
                </a:spcAft>
                <a:defRPr/>
              </a:pPr>
              <a:t>5</a:t>
            </a:fld>
            <a:endParaRPr lang="en-US" sz="1200" b="0">
              <a:solidFill>
                <a:schemeClr val="tx1">
                  <a:tint val="75000"/>
                </a:schemeClr>
              </a:solidFill>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D7B5AAA-8858-4761-BE69-684422CF1C2F}" type="slidenum">
              <a:rPr lang="en-US" sz="1200" b="0">
                <a:solidFill>
                  <a:schemeClr val="tx1">
                    <a:tint val="75000"/>
                  </a:schemeClr>
                </a:solidFill>
                <a:latin typeface="+mn-lt"/>
              </a:rPr>
              <a:pPr algn="r" fontAlgn="auto">
                <a:spcBef>
                  <a:spcPts val="0"/>
                </a:spcBef>
                <a:spcAft>
                  <a:spcPts val="0"/>
                </a:spcAft>
                <a:defRPr/>
              </a:pPr>
              <a:t>6</a:t>
            </a:fld>
            <a:endParaRPr lang="en-US" sz="1200" b="0">
              <a:solidFill>
                <a:schemeClr val="tx1">
                  <a:tint val="75000"/>
                </a:schemeClr>
              </a:solidFill>
              <a:latin typeface="+mn-lt"/>
            </a:endParaRPr>
          </a:p>
        </p:txBody>
      </p:sp>
      <p:sp>
        <p:nvSpPr>
          <p:cNvPr id="25602" name="Text Box 5"/>
          <p:cNvSpPr txBox="1">
            <a:spLocks noChangeArrowheads="1"/>
          </p:cNvSpPr>
          <p:nvPr/>
        </p:nvSpPr>
        <p:spPr bwMode="auto">
          <a:xfrm>
            <a:off x="2651125" y="4973638"/>
            <a:ext cx="184150" cy="396875"/>
          </a:xfrm>
          <a:prstGeom prst="rect">
            <a:avLst/>
          </a:prstGeom>
          <a:noFill/>
          <a:ln w="9525">
            <a:noFill/>
            <a:miter lim="800000"/>
            <a:headEnd/>
            <a:tailEnd/>
          </a:ln>
        </p:spPr>
        <p:txBody>
          <a:bodyPr wrap="none">
            <a:spAutoFit/>
          </a:bodyPr>
          <a:lstStyle/>
          <a:p>
            <a:endParaRPr lang="en-US" sz="2000"/>
          </a:p>
        </p:txBody>
      </p:sp>
      <p:pic>
        <p:nvPicPr>
          <p:cNvPr id="25603" name="Picture 4" descr="Mexico_nebel"/>
          <p:cNvPicPr>
            <a:picLocks noChangeAspect="1" noChangeArrowheads="1"/>
          </p:cNvPicPr>
          <p:nvPr/>
        </p:nvPicPr>
        <p:blipFill>
          <a:blip r:embed="rId3" cstate="print"/>
          <a:srcRect/>
          <a:stretch>
            <a:fillRect/>
          </a:stretch>
        </p:blipFill>
        <p:spPr bwMode="auto">
          <a:xfrm>
            <a:off x="304800" y="2895600"/>
            <a:ext cx="4991100" cy="3260725"/>
          </a:xfrm>
          <a:prstGeom prst="rect">
            <a:avLst/>
          </a:prstGeom>
          <a:noFill/>
          <a:ln w="28575">
            <a:solidFill>
              <a:schemeClr val="tx1"/>
            </a:solidFill>
            <a:miter lim="800000"/>
            <a:headEnd/>
            <a:tailEnd/>
          </a:ln>
        </p:spPr>
      </p:pic>
      <p:pic>
        <p:nvPicPr>
          <p:cNvPr id="25604" name="Picture 5" descr="Battle_of_Veracruz"/>
          <p:cNvPicPr>
            <a:picLocks noChangeAspect="1" noChangeArrowheads="1"/>
          </p:cNvPicPr>
          <p:nvPr/>
        </p:nvPicPr>
        <p:blipFill>
          <a:blip r:embed="rId4" cstate="print"/>
          <a:srcRect/>
          <a:stretch>
            <a:fillRect/>
          </a:stretch>
        </p:blipFill>
        <p:spPr bwMode="auto">
          <a:xfrm>
            <a:off x="3886200" y="838200"/>
            <a:ext cx="4972050" cy="3144838"/>
          </a:xfrm>
          <a:prstGeom prst="rect">
            <a:avLst/>
          </a:prstGeom>
          <a:noFill/>
          <a:ln w="28575">
            <a:solidFill>
              <a:schemeClr val="tx1"/>
            </a:solidFill>
            <a:miter lim="800000"/>
            <a:headEnd/>
            <a:tailEnd/>
          </a:ln>
        </p:spPr>
      </p:pic>
      <p:sp>
        <p:nvSpPr>
          <p:cNvPr id="25605" name="Text Box 6"/>
          <p:cNvSpPr txBox="1">
            <a:spLocks noChangeArrowheads="1"/>
          </p:cNvSpPr>
          <p:nvPr/>
        </p:nvSpPr>
        <p:spPr bwMode="auto">
          <a:xfrm>
            <a:off x="304800" y="66675"/>
            <a:ext cx="8686800" cy="640080"/>
          </a:xfrm>
          <a:prstGeom prst="rect">
            <a:avLst/>
          </a:prstGeom>
          <a:gradFill>
            <a:gsLst>
              <a:gs pos="100000">
                <a:schemeClr val="accent1">
                  <a:tint val="44500"/>
                  <a:satMod val="160000"/>
                </a:schemeClr>
              </a:gs>
              <a:gs pos="100000">
                <a:schemeClr val="accent1">
                  <a:tint val="23500"/>
                  <a:satMod val="160000"/>
                </a:schemeClr>
              </a:gs>
            </a:gsLst>
            <a:lin ang="5400000" scaled="0"/>
          </a:gradFill>
          <a:ln w="9525">
            <a:noFill/>
            <a:miter lim="800000"/>
            <a:headEnd/>
            <a:tailEnd/>
          </a:ln>
        </p:spPr>
        <p:txBody>
          <a:bodyPr>
            <a:spAutoFit/>
          </a:bodyPr>
          <a:lstStyle/>
          <a:p>
            <a:pPr algn="ctr"/>
            <a:r>
              <a:rPr lang="en-US" dirty="0"/>
              <a:t>Mexican-American War (1846-1848)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328"/>
            <a:ext cx="9144000" cy="6179343"/>
          </a:xfrm>
          <a:prstGeom prst="rect">
            <a:avLst/>
          </a:prstGeom>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9C4A88A-6D52-4C34-9C35-16D560F93514}" type="slidenum">
              <a:rPr lang="en-US" sz="1200" b="0">
                <a:solidFill>
                  <a:schemeClr val="tx1">
                    <a:tint val="75000"/>
                  </a:schemeClr>
                </a:solidFill>
                <a:latin typeface="+mn-lt"/>
              </a:rPr>
              <a:pPr algn="r" fontAlgn="auto">
                <a:spcBef>
                  <a:spcPts val="0"/>
                </a:spcBef>
                <a:spcAft>
                  <a:spcPts val="0"/>
                </a:spcAft>
                <a:defRPr/>
              </a:pPr>
              <a:t>7</a:t>
            </a:fld>
            <a:endParaRPr lang="en-US" sz="1200" b="0">
              <a:solidFill>
                <a:schemeClr val="tx1">
                  <a:tint val="75000"/>
                </a:schemeClr>
              </a:solidFill>
              <a:latin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0620397-42C1-4042-83B1-8D594782712A}" type="slidenum">
              <a:rPr lang="en-US" sz="1200" b="0">
                <a:solidFill>
                  <a:schemeClr val="tx1">
                    <a:tint val="75000"/>
                  </a:schemeClr>
                </a:solidFill>
                <a:latin typeface="+mn-lt"/>
              </a:rPr>
              <a:pPr algn="r" fontAlgn="auto">
                <a:spcBef>
                  <a:spcPts val="0"/>
                </a:spcBef>
                <a:spcAft>
                  <a:spcPts val="0"/>
                </a:spcAft>
                <a:defRPr/>
              </a:pPr>
              <a:t>8</a:t>
            </a:fld>
            <a:endParaRPr lang="en-US" sz="1200" b="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1746" name="Text Box 4"/>
          <p:cNvSpPr txBox="1">
            <a:spLocks noChangeArrowheads="1"/>
          </p:cNvSpPr>
          <p:nvPr/>
        </p:nvSpPr>
        <p:spPr bwMode="auto">
          <a:xfrm>
            <a:off x="533400" y="90488"/>
            <a:ext cx="1905000" cy="366712"/>
          </a:xfrm>
          <a:prstGeom prst="rect">
            <a:avLst/>
          </a:prstGeom>
          <a:noFill/>
          <a:ln w="9525">
            <a:noFill/>
            <a:miter lim="800000"/>
            <a:headEnd/>
            <a:tailEnd/>
          </a:ln>
        </p:spPr>
        <p:txBody>
          <a:bodyPr>
            <a:spAutoFit/>
          </a:bodyPr>
          <a:lstStyle/>
          <a:p>
            <a:pPr>
              <a:spcBef>
                <a:spcPct val="50000"/>
              </a:spcBef>
            </a:pPr>
            <a:r>
              <a:rPr lang="en-US" sz="1800" dirty="0"/>
              <a:t>Question </a:t>
            </a:r>
            <a:r>
              <a:rPr lang="en-US" sz="1800" dirty="0" smtClean="0"/>
              <a:t>#89</a:t>
            </a:r>
            <a:endParaRPr lang="en-US" sz="1800" dirty="0"/>
          </a:p>
        </p:txBody>
      </p:sp>
      <p:sp>
        <p:nvSpPr>
          <p:cNvPr id="3174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6505E8E-1E3E-4D35-9064-C787380229B7}" type="slidenum">
              <a:rPr lang="en-US" sz="1200" b="0">
                <a:solidFill>
                  <a:srgbClr val="898989"/>
                </a:solidFill>
              </a:rPr>
              <a:pPr algn="r"/>
              <a:t>9</a:t>
            </a:fld>
            <a:endParaRPr lang="en-US" sz="1200" b="0">
              <a:solidFill>
                <a:srgbClr val="898989"/>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8132</TotalTime>
  <Words>2942</Words>
  <Application>Microsoft Office PowerPoint</Application>
  <PresentationFormat>On-screen Show (4:3)</PresentationFormat>
  <Paragraphs>195</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Lesson 3 American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Lincoln-Douglas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Emancipation Proclamation freed slaves in the Confederate States. </vt:lpstr>
      <vt:lpstr>PowerPoint Presentation</vt:lpstr>
      <vt:lpstr>PowerPoint Presentation</vt:lpstr>
      <vt:lpstr>PowerPoint Presentation</vt:lpstr>
      <vt:lpstr>PowerPoint Presentation</vt:lpstr>
      <vt:lpstr>PowerPoint Presentation</vt:lpstr>
      <vt:lpstr>PowerPoint Presentation</vt:lpstr>
      <vt:lpstr>Abraham Lincoln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c:creator>
  <cp:lastModifiedBy>Greg Lanza</cp:lastModifiedBy>
  <cp:revision>359</cp:revision>
  <dcterms:created xsi:type="dcterms:W3CDTF">2010-11-15T23:56:08Z</dcterms:created>
  <dcterms:modified xsi:type="dcterms:W3CDTF">2017-01-06T02:19:00Z</dcterms:modified>
</cp:coreProperties>
</file>