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464" r:id="rId2"/>
    <p:sldId id="490" r:id="rId3"/>
    <p:sldId id="466" r:id="rId4"/>
    <p:sldId id="467" r:id="rId5"/>
    <p:sldId id="468" r:id="rId6"/>
    <p:sldId id="469" r:id="rId7"/>
    <p:sldId id="470" r:id="rId8"/>
    <p:sldId id="471" r:id="rId9"/>
    <p:sldId id="472" r:id="rId10"/>
    <p:sldId id="473" r:id="rId11"/>
    <p:sldId id="474" r:id="rId12"/>
    <p:sldId id="475" r:id="rId13"/>
    <p:sldId id="476" r:id="rId14"/>
    <p:sldId id="477" r:id="rId15"/>
    <p:sldId id="482" r:id="rId16"/>
    <p:sldId id="433" r:id="rId17"/>
    <p:sldId id="483" r:id="rId18"/>
    <p:sldId id="396" r:id="rId19"/>
    <p:sldId id="478" r:id="rId20"/>
    <p:sldId id="438" r:id="rId21"/>
    <p:sldId id="451" r:id="rId22"/>
    <p:sldId id="449" r:id="rId23"/>
    <p:sldId id="484" r:id="rId24"/>
    <p:sldId id="427" r:id="rId25"/>
    <p:sldId id="366" r:id="rId26"/>
    <p:sldId id="381" r:id="rId27"/>
    <p:sldId id="481" r:id="rId28"/>
    <p:sldId id="485" r:id="rId29"/>
    <p:sldId id="289" r:id="rId30"/>
    <p:sldId id="387" r:id="rId31"/>
    <p:sldId id="486" r:id="rId32"/>
    <p:sldId id="461" r:id="rId33"/>
    <p:sldId id="421" r:id="rId34"/>
    <p:sldId id="422" r:id="rId35"/>
    <p:sldId id="437" r:id="rId36"/>
    <p:sldId id="487" r:id="rId37"/>
    <p:sldId id="373" r:id="rId38"/>
    <p:sldId id="257" r:id="rId39"/>
    <p:sldId id="283" r:id="rId40"/>
    <p:sldId id="376" r:id="rId41"/>
    <p:sldId id="434" r:id="rId42"/>
    <p:sldId id="267" r:id="rId43"/>
    <p:sldId id="377" r:id="rId44"/>
    <p:sldId id="445" r:id="rId45"/>
    <p:sldId id="488" r:id="rId46"/>
    <p:sldId id="457" r:id="rId47"/>
    <p:sldId id="455" r:id="rId48"/>
    <p:sldId id="452" r:id="rId49"/>
    <p:sldId id="456" r:id="rId50"/>
    <p:sldId id="453" r:id="rId51"/>
    <p:sldId id="435"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33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542" autoAdjust="0"/>
    <p:restoredTop sz="88118" autoAdjust="0"/>
  </p:normalViewPr>
  <p:slideViewPr>
    <p:cSldViewPr>
      <p:cViewPr varScale="1">
        <p:scale>
          <a:sx n="89" d="100"/>
          <a:sy n="89" d="100"/>
        </p:scale>
        <p:origin x="-1099"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1069B64-35BC-4A1F-AA48-13CB0BF4488C}" type="datetimeFigureOut">
              <a:rPr lang="en-US"/>
              <a:pPr>
                <a:defRPr/>
              </a:pPr>
              <a:t>2/25/2017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54019EA-6520-465B-8C6C-DA30C36CAC01}" type="slidenum">
              <a:rPr lang="en-US"/>
              <a:pPr>
                <a:defRPr/>
              </a:pPr>
              <a:t>‹#›</a:t>
            </a:fld>
            <a:endParaRPr lang="en-US"/>
          </a:p>
        </p:txBody>
      </p:sp>
    </p:spTree>
    <p:extLst>
      <p:ext uri="{BB962C8B-B14F-4D97-AF65-F5344CB8AC3E}">
        <p14:creationId xmlns:p14="http://schemas.microsoft.com/office/powerpoint/2010/main" val="40884656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7DC1D5A-BF13-421F-BB6E-D0BEBA5FB5B0}" type="datetimeFigureOut">
              <a:rPr lang="en-US"/>
              <a:pPr>
                <a:defRPr/>
              </a:pPr>
              <a:t>2/25/2017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521217C0-05B3-459A-A86F-A8E7B6F4041E}" type="slidenum">
              <a:rPr lang="en-US"/>
              <a:pPr>
                <a:defRPr/>
              </a:pPr>
              <a:t>‹#›</a:t>
            </a:fld>
            <a:endParaRPr lang="en-US"/>
          </a:p>
        </p:txBody>
      </p:sp>
    </p:spTree>
    <p:extLst>
      <p:ext uri="{BB962C8B-B14F-4D97-AF65-F5344CB8AC3E}">
        <p14:creationId xmlns:p14="http://schemas.microsoft.com/office/powerpoint/2010/main" val="3185473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0"/>
            <a:r>
              <a:rPr lang="en-US" sz="1200" b="1" kern="1200" dirty="0" smtClean="0">
                <a:solidFill>
                  <a:schemeClr val="tx1"/>
                </a:solidFill>
                <a:latin typeface="+mn-lt"/>
                <a:ea typeface="+mn-ea"/>
                <a:cs typeface="+mn-cs"/>
              </a:rPr>
              <a:t>Lesson 4. American History: Civil Rights. </a:t>
            </a:r>
            <a:r>
              <a:rPr lang="en-US" sz="1200" kern="1200" dirty="0" smtClean="0">
                <a:solidFill>
                  <a:schemeClr val="tx1"/>
                </a:solidFill>
                <a:latin typeface="+mn-lt"/>
                <a:ea typeface="+mn-ea"/>
                <a:cs typeface="+mn-cs"/>
              </a:rPr>
              <a:t>This lesson explains the history of the civil rights movements in America.</a:t>
            </a:r>
            <a:r>
              <a:rPr lang="en-US" sz="1200" kern="1200" baseline="0" dirty="0" smtClean="0">
                <a:solidFill>
                  <a:schemeClr val="tx1"/>
                </a:solidFill>
                <a:latin typeface="+mn-lt"/>
                <a:ea typeface="+mn-ea"/>
                <a:cs typeface="+mn-cs"/>
              </a:rPr>
              <a:t> </a:t>
            </a:r>
            <a:endParaRPr lang="en-US" sz="1200" b="0" kern="1200" dirty="0">
              <a:solidFill>
                <a:schemeClr val="tx1"/>
              </a:solidFill>
              <a:latin typeface="+mn-lt"/>
              <a:ea typeface="+mn-ea"/>
              <a:cs typeface="+mn-cs"/>
            </a:endParaRPr>
          </a:p>
        </p:txBody>
      </p:sp>
      <p:sp>
        <p:nvSpPr>
          <p:cNvPr id="2" name="Footer Placeholder 1"/>
          <p:cNvSpPr>
            <a:spLocks noGrp="1"/>
          </p:cNvSpPr>
          <p:nvPr>
            <p:ph type="ftr" sz="quarter" idx="10"/>
          </p:nvPr>
        </p:nvSpPr>
        <p:spPr/>
        <p:txBody>
          <a:bodyPr/>
          <a:lstStyle/>
          <a:p>
            <a:pPr>
              <a:defRPr/>
            </a:pPr>
            <a:r>
              <a:rPr lang="en-US" smtClean="0"/>
              <a:t>Revised 10/01/12</a:t>
            </a:r>
            <a:endParaRPr lang="en-US"/>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1</a:t>
            </a:fld>
            <a:endParaRPr lang="en-US"/>
          </a:p>
        </p:txBody>
      </p:sp>
    </p:spTree>
    <p:extLst>
      <p:ext uri="{BB962C8B-B14F-4D97-AF65-F5344CB8AC3E}">
        <p14:creationId xmlns:p14="http://schemas.microsoft.com/office/powerpoint/2010/main" val="3514098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TextEdit="1"/>
          </p:cNvSpPr>
          <p:nvPr>
            <p:ph type="sldImg"/>
          </p:nvPr>
        </p:nvSpPr>
        <p:spPr bwMode="auto">
          <a:noFill/>
          <a:ln>
            <a:solidFill>
              <a:srgbClr val="000000"/>
            </a:solidFill>
            <a:miter lim="800000"/>
            <a:headEnd/>
            <a:tailEnd/>
          </a:ln>
        </p:spPr>
      </p:sp>
      <p:sp>
        <p:nvSpPr>
          <p:cNvPr id="40962"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Some rights of </a:t>
            </a:r>
            <a:r>
              <a:rPr lang="en-US" altLang="ko-KR" dirty="0" smtClean="0">
                <a:ea typeface="굴림" pitchFamily="34" charset="-127"/>
              </a:rPr>
              <a:t>everyone living in the United States are:</a:t>
            </a:r>
          </a:p>
          <a:p>
            <a:pPr>
              <a:buFontTx/>
              <a:buChar char="•"/>
            </a:pPr>
            <a:r>
              <a:rPr lang="en-US" altLang="ko-KR" dirty="0" smtClean="0">
                <a:ea typeface="굴림" pitchFamily="34" charset="-127"/>
              </a:rPr>
              <a:t>freedom of expression</a:t>
            </a:r>
          </a:p>
          <a:p>
            <a:pPr>
              <a:buFontTx/>
              <a:buChar char="•"/>
            </a:pPr>
            <a:r>
              <a:rPr lang="en-US" altLang="ko-KR" dirty="0" smtClean="0">
                <a:ea typeface="굴림" pitchFamily="34" charset="-127"/>
              </a:rPr>
              <a:t>freedom of speech</a:t>
            </a:r>
          </a:p>
          <a:p>
            <a:pPr>
              <a:buFontTx/>
              <a:buChar char="•"/>
            </a:pPr>
            <a:r>
              <a:rPr lang="en-US" altLang="ko-KR" dirty="0" smtClean="0">
                <a:ea typeface="굴림" pitchFamily="34" charset="-127"/>
              </a:rPr>
              <a:t>freedom of assembly</a:t>
            </a:r>
          </a:p>
          <a:p>
            <a:pPr>
              <a:buFontTx/>
              <a:buChar char="•"/>
            </a:pPr>
            <a:r>
              <a:rPr lang="en-US" altLang="ko-KR" dirty="0" smtClean="0">
                <a:ea typeface="굴림" pitchFamily="34" charset="-127"/>
              </a:rPr>
              <a:t>freedom to petition the government</a:t>
            </a:r>
          </a:p>
          <a:p>
            <a:pPr>
              <a:buFontTx/>
              <a:buChar char="•"/>
            </a:pPr>
            <a:r>
              <a:rPr lang="en-US" altLang="ko-KR" dirty="0" smtClean="0">
                <a:ea typeface="굴림" pitchFamily="34" charset="-127"/>
              </a:rPr>
              <a:t>freedom of worship</a:t>
            </a:r>
          </a:p>
          <a:p>
            <a:pPr>
              <a:buFontTx/>
              <a:buChar char="•"/>
            </a:pPr>
            <a:r>
              <a:rPr lang="en-US" altLang="ko-KR" dirty="0" smtClean="0">
                <a:ea typeface="굴림" pitchFamily="34" charset="-127"/>
              </a:rPr>
              <a:t>and the right to bear arms. </a:t>
            </a:r>
          </a:p>
          <a:p>
            <a:r>
              <a:rPr lang="en-US" altLang="ko-KR" dirty="0" smtClean="0">
                <a:ea typeface="굴림" pitchFamily="34" charset="-127"/>
              </a:rPr>
              <a:t>The first five freedoms come from the 1st Amendment to the Constitution. </a:t>
            </a:r>
            <a:endParaRPr lang="en-US" dirty="0" smtClean="0">
              <a:ea typeface="굴림" pitchFamily="34" charset="-127"/>
            </a:endParaRPr>
          </a:p>
        </p:txBody>
      </p:sp>
    </p:spTree>
    <p:extLst>
      <p:ext uri="{BB962C8B-B14F-4D97-AF65-F5344CB8AC3E}">
        <p14:creationId xmlns:p14="http://schemas.microsoft.com/office/powerpoint/2010/main" val="1752236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The Constitution allows</a:t>
            </a:r>
            <a:r>
              <a:rPr lang="en-US" sz="1200" kern="1200" baseline="0" dirty="0" smtClean="0">
                <a:solidFill>
                  <a:schemeClr val="tx1"/>
                </a:solidFill>
                <a:effectLst/>
                <a:latin typeface="+mn-lt"/>
                <a:ea typeface="+mn-ea"/>
                <a:cs typeface="+mn-cs"/>
              </a:rPr>
              <a:t> changes or additions to be </a:t>
            </a:r>
            <a:r>
              <a:rPr lang="en-US" sz="1200" kern="1200" dirty="0" smtClean="0">
                <a:solidFill>
                  <a:schemeClr val="tx1"/>
                </a:solidFill>
                <a:effectLst/>
                <a:latin typeface="+mn-lt"/>
                <a:ea typeface="+mn-ea"/>
                <a:cs typeface="+mn-cs"/>
              </a:rPr>
              <a:t>made to it. Such changes to the Constitution are called amendments. As a result of the civil rights movement, several amendments were added to guarantee some of the basic freedoms of all Americans.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622700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4. What is an amendment? </a:t>
            </a:r>
          </a:p>
          <a:p>
            <a:endParaRPr lang="en-US" smtClean="0"/>
          </a:p>
        </p:txBody>
      </p:sp>
    </p:spTree>
    <p:extLst>
      <p:ext uri="{BB962C8B-B14F-4D97-AF65-F5344CB8AC3E}">
        <p14:creationId xmlns:p14="http://schemas.microsoft.com/office/powerpoint/2010/main" val="2998376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smtClean="0"/>
              <a:t>An amendment is a change or addition to the Constitution. </a:t>
            </a:r>
          </a:p>
        </p:txBody>
      </p:sp>
    </p:spTree>
    <p:extLst>
      <p:ext uri="{BB962C8B-B14F-4D97-AF65-F5344CB8AC3E}">
        <p14:creationId xmlns:p14="http://schemas.microsoft.com/office/powerpoint/2010/main" val="1097697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noFill/>
          <a:ln>
            <a:solidFill>
              <a:srgbClr val="000000"/>
            </a:solidFill>
            <a:miter lim="800000"/>
            <a:headEnd/>
            <a:tailEnd/>
          </a:ln>
        </p:spPr>
      </p:sp>
      <p:sp>
        <p:nvSpPr>
          <p:cNvPr id="43010"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The job of the judicial branch of the U.S. government is to review and explain laws and determine whether a law is constitutional. The highest court in the nation is the Supreme Court. Since African Americans were being denied rights guaranteed by the Constitution, the Supreme Court was often used by African Americans to try to gain their Constitutional rights.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702440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37. What does the judicial branch do?</a:t>
            </a:r>
            <a:r>
              <a:rPr lang="en-US" smtClean="0"/>
              <a:t> </a:t>
            </a:r>
          </a:p>
        </p:txBody>
      </p:sp>
    </p:spTree>
    <p:extLst>
      <p:ext uri="{BB962C8B-B14F-4D97-AF65-F5344CB8AC3E}">
        <p14:creationId xmlns:p14="http://schemas.microsoft.com/office/powerpoint/2010/main" val="3331355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TextEdit="1"/>
          </p:cNvSpPr>
          <p:nvPr>
            <p:ph type="sldImg"/>
          </p:nvPr>
        </p:nvSpPr>
        <p:spPr bwMode="auto">
          <a:noFill/>
          <a:ln>
            <a:solidFill>
              <a:srgbClr val="000000"/>
            </a:solidFill>
            <a:miter lim="800000"/>
            <a:headEnd/>
            <a:tailEnd/>
          </a:ln>
        </p:spPr>
      </p:sp>
      <p:sp>
        <p:nvSpPr>
          <p:cNvPr id="47106"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smtClean="0"/>
              <a:t>Question 37. </a:t>
            </a:r>
            <a:r>
              <a:rPr lang="en-US" b="1" dirty="0" smtClean="0">
                <a:solidFill>
                  <a:schemeClr val="bg1"/>
                </a:solidFill>
              </a:rPr>
              <a:t>What does the judicial branch do?</a:t>
            </a:r>
          </a:p>
          <a:p>
            <a:pPr>
              <a:buFontTx/>
              <a:buChar char="•"/>
            </a:pPr>
            <a:r>
              <a:rPr lang="en-US" dirty="0" smtClean="0"/>
              <a:t>reviews laws</a:t>
            </a:r>
          </a:p>
          <a:p>
            <a:pPr>
              <a:buFontTx/>
              <a:buChar char="•"/>
            </a:pPr>
            <a:r>
              <a:rPr lang="en-US" dirty="0" smtClean="0"/>
              <a:t>explains laws</a:t>
            </a:r>
          </a:p>
          <a:p>
            <a:pPr>
              <a:buFontTx/>
              <a:buChar char="•"/>
            </a:pPr>
            <a:r>
              <a:rPr lang="en-US" dirty="0" smtClean="0"/>
              <a:t>resolves disputes (disagreements)</a:t>
            </a:r>
            <a:endParaRPr lang="en-US" altLang="ko-KR" dirty="0" smtClean="0">
              <a:ea typeface="굴림" pitchFamily="34" charset="-127"/>
            </a:endParaRPr>
          </a:p>
          <a:p>
            <a:pPr>
              <a:buFontTx/>
              <a:buChar char="•"/>
            </a:pPr>
            <a:r>
              <a:rPr lang="en-US" altLang="ko-KR" dirty="0" smtClean="0">
                <a:ea typeface="굴림" pitchFamily="34" charset="-127"/>
              </a:rPr>
              <a:t>and decides if a law goes against the Constitution </a:t>
            </a:r>
            <a:endParaRPr lang="en-US" dirty="0" smtClean="0"/>
          </a:p>
        </p:txBody>
      </p:sp>
    </p:spTree>
    <p:extLst>
      <p:ext uri="{BB962C8B-B14F-4D97-AF65-F5344CB8AC3E}">
        <p14:creationId xmlns:p14="http://schemas.microsoft.com/office/powerpoint/2010/main" val="374122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bwMode="auto">
          <a:noFill/>
          <a:ln>
            <a:solidFill>
              <a:srgbClr val="000000"/>
            </a:solidFill>
            <a:miter lim="800000"/>
            <a:headEnd/>
            <a:tailEnd/>
          </a:ln>
        </p:spPr>
      </p:sp>
      <p:sp>
        <p:nvSpPr>
          <p:cNvPr id="4915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38. What is the highest court in the United States?</a:t>
            </a:r>
            <a:r>
              <a:rPr lang="en-US" smtClean="0"/>
              <a:t> </a:t>
            </a:r>
          </a:p>
        </p:txBody>
      </p:sp>
    </p:spTree>
    <p:extLst>
      <p:ext uri="{BB962C8B-B14F-4D97-AF65-F5344CB8AC3E}">
        <p14:creationId xmlns:p14="http://schemas.microsoft.com/office/powerpoint/2010/main" val="1000448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Supreme Court is the highest court in the United States. </a:t>
            </a:r>
          </a:p>
        </p:txBody>
      </p:sp>
    </p:spTree>
    <p:extLst>
      <p:ext uri="{BB962C8B-B14F-4D97-AF65-F5344CB8AC3E}">
        <p14:creationId xmlns:p14="http://schemas.microsoft.com/office/powerpoint/2010/main" val="4004709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p:spPr>
      </p:sp>
      <p:sp>
        <p:nvSpPr>
          <p:cNvPr id="5325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One problem with using to the Supreme Court was the court did not always support the rights of African Americans. In 1857, the Court ruled in </a:t>
            </a:r>
            <a:r>
              <a:rPr lang="en-US" i="1" smtClean="0"/>
              <a:t>Scott versus Sandford</a:t>
            </a:r>
            <a:r>
              <a:rPr lang="en-US" smtClean="0"/>
              <a:t> that people of African descent were not U.S. citizens and therefore not protected by the Constitution. After the Civil War this ruling was overturned by the 14th Amendment. The 14th amendment says that anyone born in the United States is automatically an American citizen. However, this idea was ignored in many states, particularly southern states. The states then created so-called Jim Crow laws that made segregation and other forms of discrimination legal. </a:t>
            </a:r>
          </a:p>
        </p:txBody>
      </p:sp>
    </p:spTree>
    <p:extLst>
      <p:ext uri="{BB962C8B-B14F-4D97-AF65-F5344CB8AC3E}">
        <p14:creationId xmlns:p14="http://schemas.microsoft.com/office/powerpoint/2010/main" val="3791710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The civil rights movement in the United States tried to end racial discrimination. The movement began before the Civil War and ended in the 1960s. At the same time, other groups were working to gain many of the same rights as African Americans. Together, the different groups successfully used nonviolent means to </a:t>
            </a:r>
            <a:r>
              <a:rPr lang="en-US" sz="1200" b="1" kern="1200" dirty="0" smtClean="0">
                <a:solidFill>
                  <a:schemeClr val="tx1"/>
                </a:solidFill>
                <a:effectLst/>
                <a:latin typeface="+mn-lt"/>
                <a:ea typeface="+mn-ea"/>
                <a:cs typeface="+mn-cs"/>
              </a:rPr>
              <a:t>try to end</a:t>
            </a:r>
            <a:r>
              <a:rPr lang="en-US" sz="1200" kern="1200" dirty="0" smtClean="0">
                <a:solidFill>
                  <a:schemeClr val="tx1"/>
                </a:solidFill>
                <a:effectLst/>
                <a:latin typeface="+mn-lt"/>
                <a:ea typeface="+mn-ea"/>
                <a:cs typeface="+mn-cs"/>
              </a:rPr>
              <a:t> racial discrimination and achieve equal voting rights and greater equality for all Americans.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52698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noFill/>
          <a:ln>
            <a:solidFill>
              <a:srgbClr val="000000"/>
            </a:solidFill>
            <a:miter lim="800000"/>
            <a:headEnd/>
            <a:tailEnd/>
          </a:ln>
        </p:spPr>
      </p:sp>
      <p:sp>
        <p:nvSpPr>
          <p:cNvPr id="5529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States defended segregation by arguing that the 14th Amendment did not prohibit discrimination by individuals and that segregation created "separate but equal" facilities. In 1883, the Supreme Court agreed that states could not prohibit discrimination by individuals and, three years later, in the case of </a:t>
            </a:r>
            <a:r>
              <a:rPr lang="en-US" i="1" smtClean="0"/>
              <a:t>Plessy versus Ferguson</a:t>
            </a:r>
            <a:r>
              <a:rPr lang="en-US" smtClean="0"/>
              <a:t>, the Court defended the separate but equal idea. Those decisions made segregation legal and it would be 70 years before it was ended. </a:t>
            </a:r>
          </a:p>
        </p:txBody>
      </p:sp>
    </p:spTree>
    <p:extLst>
      <p:ext uri="{BB962C8B-B14F-4D97-AF65-F5344CB8AC3E}">
        <p14:creationId xmlns:p14="http://schemas.microsoft.com/office/powerpoint/2010/main" val="1661451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TextEdit="1"/>
          </p:cNvSpPr>
          <p:nvPr>
            <p:ph type="sldImg"/>
          </p:nvPr>
        </p:nvSpPr>
        <p:spPr bwMode="auto">
          <a:noFill/>
          <a:ln>
            <a:solidFill>
              <a:srgbClr val="000000"/>
            </a:solidFill>
            <a:miter lim="800000"/>
            <a:headEnd/>
            <a:tailEnd/>
          </a:ln>
        </p:spPr>
      </p:sp>
      <p:sp>
        <p:nvSpPr>
          <p:cNvPr id="57346"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The United States has always been a democracy, but, originally, only white male land owners could vote. After slavery was outlawed in 1865, the next victory for African Americans came in 1870 when the 15th Amendment allowed men of any race to vote. However, since the Constitution allowed individual states to create their own voting rules, southern states made new laws to keep black men from voting. The most common laws required a voter to pass a reading test or pay a poll tax. This prevented many Americans, both black and white, from voting, and therefore denied them any meaningful political power.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30495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noFill/>
          <a:ln>
            <a:solidFill>
              <a:srgbClr val="000000"/>
            </a:solidFill>
            <a:miter lim="800000"/>
            <a:headEnd/>
            <a:tailEnd/>
          </a:ln>
        </p:spPr>
      </p:sp>
      <p:sp>
        <p:nvSpPr>
          <p:cNvPr id="59394"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Women were another group who could not originally vote. In the 1800s, a few states started to allow women to vote, but activists wanted universal suffrage. One of the most famous activists in the struggle for women's suffrage was Susan B. Anthony. Anthony spent her life fighting for women's rights and civil rights. She protested against slavery, argued for equal rights, and tried for 30 years to help women get the vote. In 1872, she became the first woman in America to vote, although she had to vote illegally. She was arrested and told to pay a $100 fine. She refused, and two years later the U.S. Congress cancelled the fine. However, that victory did not change the laws. Activists continued to work for female suffrage and in 1920 - 14 years after Susan B. Anthony died - the 19th Amendment gave women the right to vote.</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466666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TextEdit="1"/>
          </p:cNvSpPr>
          <p:nvPr>
            <p:ph type="sldImg"/>
          </p:nvPr>
        </p:nvSpPr>
        <p:spPr bwMode="auto">
          <a:noFill/>
          <a:ln>
            <a:solidFill>
              <a:srgbClr val="000000"/>
            </a:solidFill>
            <a:miter lim="800000"/>
            <a:headEnd/>
            <a:tailEnd/>
          </a:ln>
        </p:spPr>
      </p:sp>
      <p:sp>
        <p:nvSpPr>
          <p:cNvPr id="61442" name="Rectangle 3"/>
          <p:cNvSpPr>
            <a:spLocks noGrp="1"/>
          </p:cNvSpPr>
          <p:nvPr>
            <p:ph type="body" idx="1"/>
          </p:nvPr>
        </p:nvSpPr>
        <p:spPr bwMode="auto">
          <a:noFill/>
        </p:spPr>
        <p:txBody>
          <a:bodyPr wrap="square" numCol="1" anchor="t" anchorCtr="0" compatLnSpc="1">
            <a:prstTxWarp prst="textNoShape">
              <a:avLst/>
            </a:prstTxWarp>
          </a:bodyPr>
          <a:lstStyle/>
          <a:p>
            <a:r>
              <a:rPr lang="en-US" altLang="ko-KR" b="1" smtClean="0">
                <a:ea typeface="굴림" pitchFamily="34" charset="-127"/>
              </a:rPr>
              <a:t>Question 77.  What did Susan B. Anthony do?</a:t>
            </a:r>
          </a:p>
          <a:p>
            <a:endParaRPr lang="en-US" smtClean="0"/>
          </a:p>
        </p:txBody>
      </p:sp>
    </p:spTree>
    <p:extLst>
      <p:ext uri="{BB962C8B-B14F-4D97-AF65-F5344CB8AC3E}">
        <p14:creationId xmlns:p14="http://schemas.microsoft.com/office/powerpoint/2010/main" val="3548383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TextEdit="1"/>
          </p:cNvSpPr>
          <p:nvPr>
            <p:ph type="sldImg"/>
          </p:nvPr>
        </p:nvSpPr>
        <p:spPr bwMode="auto">
          <a:noFill/>
          <a:ln>
            <a:solidFill>
              <a:srgbClr val="000000"/>
            </a:solidFill>
            <a:miter lim="800000"/>
            <a:headEnd/>
            <a:tailEnd/>
          </a:ln>
        </p:spPr>
      </p:sp>
      <p:sp>
        <p:nvSpPr>
          <p:cNvPr id="6349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altLang="ko-KR" smtClean="0">
                <a:ea typeface="굴림" pitchFamily="34" charset="-127"/>
              </a:rPr>
              <a:t>Susan B. Anthony fought for women’s rights and civil rights. </a:t>
            </a:r>
            <a:endParaRPr lang="en-US" smtClean="0"/>
          </a:p>
        </p:txBody>
      </p:sp>
    </p:spTree>
    <p:extLst>
      <p:ext uri="{BB962C8B-B14F-4D97-AF65-F5344CB8AC3E}">
        <p14:creationId xmlns:p14="http://schemas.microsoft.com/office/powerpoint/2010/main" val="2851280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TextEdit="1"/>
          </p:cNvSpPr>
          <p:nvPr>
            <p:ph type="sldImg"/>
          </p:nvPr>
        </p:nvSpPr>
        <p:spPr bwMode="auto">
          <a:noFill/>
          <a:ln>
            <a:solidFill>
              <a:srgbClr val="000000"/>
            </a:solidFill>
            <a:miter lim="800000"/>
            <a:headEnd/>
            <a:tailEnd/>
          </a:ln>
        </p:spPr>
      </p:sp>
      <p:sp>
        <p:nvSpPr>
          <p:cNvPr id="6553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Women got voting rights through non-violent methods and civil disobedience. Most African American protesters used the same tactics, in addition to bringing cases to the Supreme Court. In 1951, a group of activists brought a class action suit against the Board of Education in Topeka, Kansas. The case of </a:t>
            </a:r>
            <a:r>
              <a:rPr lang="en-US" i="1" smtClean="0"/>
              <a:t>Brown versus Board of Education</a:t>
            </a:r>
            <a:r>
              <a:rPr lang="en-US" smtClean="0"/>
              <a:t> argued that separate but equal was not true because African American schools were inferior to white schools. In 1954, the Supreme Court unanimously agreed. The court declared "separate educational facilities are inherently unequal" and in violation of the Equal Protection Clause of the 14th Amendment. The Equal Protection Clause requires a state to provide equal protection to everyone. This decision immediately made school segregation illegal throughout the United States. </a:t>
            </a:r>
          </a:p>
        </p:txBody>
      </p:sp>
    </p:spTree>
    <p:extLst>
      <p:ext uri="{BB962C8B-B14F-4D97-AF65-F5344CB8AC3E}">
        <p14:creationId xmlns:p14="http://schemas.microsoft.com/office/powerpoint/2010/main" val="3738281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TextEdit="1"/>
          </p:cNvSpPr>
          <p:nvPr>
            <p:ph type="sldImg"/>
          </p:nvPr>
        </p:nvSpPr>
        <p:spPr bwMode="auto">
          <a:noFill/>
          <a:ln>
            <a:solidFill>
              <a:srgbClr val="000000"/>
            </a:solidFill>
            <a:miter lim="800000"/>
            <a:headEnd/>
            <a:tailEnd/>
          </a:ln>
        </p:spPr>
      </p:sp>
      <p:sp>
        <p:nvSpPr>
          <p:cNvPr id="6758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Most schools did not immediately desegregate. For example, Little Rock, Arkansas, allowed its first nine African American students into a white high school in September 1957. These students became known as the Little Rock Nine and their experience was a serious test for the U.S. government. When the Little Rock Nine tried to go to school, Orval Faubus, the Governor of Arkansas, used the Arkansas National Guard to stop them. </a:t>
            </a:r>
          </a:p>
        </p:txBody>
      </p:sp>
    </p:spTree>
    <p:extLst>
      <p:ext uri="{BB962C8B-B14F-4D97-AF65-F5344CB8AC3E}">
        <p14:creationId xmlns:p14="http://schemas.microsoft.com/office/powerpoint/2010/main" val="1542757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TextEdit="1"/>
          </p:cNvSpPr>
          <p:nvPr>
            <p:ph type="sldImg"/>
          </p:nvPr>
        </p:nvSpPr>
        <p:spPr bwMode="auto">
          <a:noFill/>
          <a:ln>
            <a:solidFill>
              <a:srgbClr val="000000"/>
            </a:solidFill>
            <a:miter lim="800000"/>
            <a:headEnd/>
            <a:tailEnd/>
          </a:ln>
        </p:spPr>
      </p:sp>
      <p:sp>
        <p:nvSpPr>
          <p:cNvPr id="116738"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dirty="0"/>
              <a:t>In addition to being a foundation for self-government, the Constitution promotes the rule of law. The rule of law means everyone must obey the laws of the nation. No one is above the law, not individuals, not leaders and not the government. In the words of one Founding Father, the United States is "a government of laws, and not of men." </a:t>
            </a:r>
          </a:p>
        </p:txBody>
      </p:sp>
    </p:spTree>
    <p:extLst>
      <p:ext uri="{BB962C8B-B14F-4D97-AF65-F5344CB8AC3E}">
        <p14:creationId xmlns:p14="http://schemas.microsoft.com/office/powerpoint/2010/main" val="3460670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TextEdit="1"/>
          </p:cNvSpPr>
          <p:nvPr>
            <p:ph type="sldImg"/>
          </p:nvPr>
        </p:nvSpPr>
        <p:spPr bwMode="auto">
          <a:noFill/>
          <a:ln>
            <a:solidFill>
              <a:srgbClr val="000000"/>
            </a:solidFill>
            <a:miter lim="800000"/>
            <a:headEnd/>
            <a:tailEnd/>
          </a:ln>
        </p:spPr>
      </p:sp>
      <p:sp>
        <p:nvSpPr>
          <p:cNvPr id="11878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12. What is the “rule of law”?</a:t>
            </a:r>
            <a:r>
              <a:rPr lang="en-US" smtClean="0"/>
              <a:t> </a:t>
            </a:r>
          </a:p>
        </p:txBody>
      </p:sp>
    </p:spTree>
    <p:extLst>
      <p:ext uri="{BB962C8B-B14F-4D97-AF65-F5344CB8AC3E}">
        <p14:creationId xmlns:p14="http://schemas.microsoft.com/office/powerpoint/2010/main" val="2768109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bwMode="auto">
          <a:noFill/>
          <a:ln>
            <a:solidFill>
              <a:srgbClr val="000000"/>
            </a:solidFill>
            <a:miter lim="800000"/>
            <a:headEnd/>
            <a:tailEnd/>
          </a:ln>
        </p:spPr>
      </p:sp>
      <p:sp>
        <p:nvSpPr>
          <p:cNvPr id="7373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rule of law means:</a:t>
            </a:r>
          </a:p>
          <a:p>
            <a:pPr marL="228600" indent="-228600">
              <a:buFontTx/>
              <a:buChar char="•"/>
            </a:pPr>
            <a:r>
              <a:rPr lang="en-US" smtClean="0"/>
              <a:t>Everyone must follow the law.</a:t>
            </a:r>
          </a:p>
          <a:p>
            <a:pPr marL="228600" indent="-228600">
              <a:buFontTx/>
              <a:buChar char="•"/>
            </a:pPr>
            <a:r>
              <a:rPr lang="en-US" smtClean="0"/>
              <a:t>Leaders must obey the law.</a:t>
            </a:r>
          </a:p>
          <a:p>
            <a:pPr marL="228600" indent="-228600">
              <a:buFontTx/>
              <a:buChar char="•"/>
            </a:pPr>
            <a:r>
              <a:rPr lang="en-US" smtClean="0"/>
              <a:t>The government must obey the law. </a:t>
            </a:r>
          </a:p>
          <a:p>
            <a:pPr marL="228600" indent="-228600">
              <a:buFontTx/>
              <a:buChar char="•"/>
            </a:pPr>
            <a:r>
              <a:rPr lang="en-US" smtClean="0"/>
              <a:t>No one is above the law.</a:t>
            </a:r>
          </a:p>
        </p:txBody>
      </p:sp>
    </p:spTree>
    <p:extLst>
      <p:ext uri="{BB962C8B-B14F-4D97-AF65-F5344CB8AC3E}">
        <p14:creationId xmlns:p14="http://schemas.microsoft.com/office/powerpoint/2010/main" val="3255135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84. What movement tried to end racial discrimination? </a:t>
            </a:r>
          </a:p>
        </p:txBody>
      </p:sp>
    </p:spTree>
    <p:extLst>
      <p:ext uri="{BB962C8B-B14F-4D97-AF65-F5344CB8AC3E}">
        <p14:creationId xmlns:p14="http://schemas.microsoft.com/office/powerpoint/2010/main" val="2497811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TextEdit="1"/>
          </p:cNvSpPr>
          <p:nvPr>
            <p:ph type="sldImg"/>
          </p:nvPr>
        </p:nvSpPr>
        <p:spPr bwMode="auto">
          <a:noFill/>
          <a:ln>
            <a:solidFill>
              <a:srgbClr val="000000"/>
            </a:solidFill>
            <a:miter lim="800000"/>
            <a:headEnd/>
            <a:tailEnd/>
          </a:ln>
        </p:spPr>
      </p:sp>
      <p:sp>
        <p:nvSpPr>
          <p:cNvPr id="7577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When Governor </a:t>
            </a:r>
            <a:r>
              <a:rPr lang="en-US" dirty="0" err="1" smtClean="0"/>
              <a:t>Faubus</a:t>
            </a:r>
            <a:r>
              <a:rPr lang="en-US" dirty="0" smtClean="0"/>
              <a:t> refused to protect the black students, President Eisenhower took over the Arkansas National Guard and replaced them with federal troops. These new soldiers escorted the children into school, but the nine faced constant harassment and discrimination for the whole year. At the end of the school year, </a:t>
            </a:r>
            <a:r>
              <a:rPr lang="en-US" dirty="0" err="1" smtClean="0"/>
              <a:t>Faubus</a:t>
            </a:r>
            <a:r>
              <a:rPr lang="en-US" dirty="0" smtClean="0"/>
              <a:t> closed all the high schools in Little Rock. The schools remained closed all year, a period now known as The Lost Year. </a:t>
            </a:r>
          </a:p>
        </p:txBody>
      </p:sp>
    </p:spTree>
    <p:extLst>
      <p:ext uri="{BB962C8B-B14F-4D97-AF65-F5344CB8AC3E}">
        <p14:creationId xmlns:p14="http://schemas.microsoft.com/office/powerpoint/2010/main" val="2211713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TextEdit="1"/>
          </p:cNvSpPr>
          <p:nvPr>
            <p:ph type="sldImg"/>
          </p:nvPr>
        </p:nvSpPr>
        <p:spPr bwMode="auto">
          <a:noFill/>
          <a:ln>
            <a:solidFill>
              <a:srgbClr val="000000"/>
            </a:solidFill>
            <a:miter lim="800000"/>
            <a:headEnd/>
            <a:tailEnd/>
          </a:ln>
        </p:spPr>
      </p:sp>
      <p:sp>
        <p:nvSpPr>
          <p:cNvPr id="5017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32. Who is the Commander in Chief of the military?</a:t>
            </a:r>
            <a:r>
              <a:rPr lang="en-US" smtClean="0"/>
              <a:t> </a:t>
            </a:r>
          </a:p>
        </p:txBody>
      </p:sp>
    </p:spTree>
    <p:extLst>
      <p:ext uri="{BB962C8B-B14F-4D97-AF65-F5344CB8AC3E}">
        <p14:creationId xmlns:p14="http://schemas.microsoft.com/office/powerpoint/2010/main" val="1092460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TextEdit="1"/>
          </p:cNvSpPr>
          <p:nvPr>
            <p:ph type="sldImg"/>
          </p:nvPr>
        </p:nvSpPr>
        <p:spPr bwMode="auto">
          <a:noFill/>
          <a:ln>
            <a:solidFill>
              <a:srgbClr val="000000"/>
            </a:solidFill>
            <a:miter lim="800000"/>
            <a:headEnd/>
            <a:tailEnd/>
          </a:ln>
        </p:spPr>
      </p:sp>
      <p:sp>
        <p:nvSpPr>
          <p:cNvPr id="5222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President is Commander in Chief of the military. The military consists of the Army, Navy, Air Force, Marines, Coast Guard, and National Guard.  </a:t>
            </a:r>
          </a:p>
        </p:txBody>
      </p:sp>
    </p:spTree>
    <p:extLst>
      <p:ext uri="{BB962C8B-B14F-4D97-AF65-F5344CB8AC3E}">
        <p14:creationId xmlns:p14="http://schemas.microsoft.com/office/powerpoint/2010/main" val="3310154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TextEdit="1"/>
          </p:cNvSpPr>
          <p:nvPr>
            <p:ph type="sldImg"/>
          </p:nvPr>
        </p:nvSpPr>
        <p:spPr bwMode="auto">
          <a:noFill/>
          <a:ln>
            <a:solidFill>
              <a:srgbClr val="000000"/>
            </a:solidFill>
            <a:miter lim="800000"/>
            <a:headEnd/>
            <a:tailEnd/>
          </a:ln>
        </p:spPr>
      </p:sp>
      <p:sp>
        <p:nvSpPr>
          <p:cNvPr id="7782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spcBef>
                <a:spcPct val="0"/>
              </a:spcBef>
            </a:pPr>
            <a:r>
              <a:rPr lang="en-US" smtClean="0"/>
              <a:t>Eventually, the schools in Little Rock desegregated, although it took several years, and many other cities took much longer. In this picture, U.S. Marshals escort Ruby Bridges to school in New Orleans, Louisiana on November 14, 1960. With Marshals by her side, Bridges became the first black child to enter an all-white elementary school in the American South.  </a:t>
            </a:r>
          </a:p>
        </p:txBody>
      </p:sp>
    </p:spTree>
    <p:extLst>
      <p:ext uri="{BB962C8B-B14F-4D97-AF65-F5344CB8AC3E}">
        <p14:creationId xmlns:p14="http://schemas.microsoft.com/office/powerpoint/2010/main" val="1211583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An equally important event from this time was the Montgomery Bus Boycott. Like many public transit systems, the buses in Montgomery, Alabama, required black passengers to sit at the back of the bus. On December 1, 1955, a local activist named Rosa Parks was told to give her seat to a white man. She refused, was arrested, and fined $14. In response, civil rights organizers, including Martin Luther King, started a boycott of the Montgomery bus system. The boycott lasted over a year and while it was happening, a class action suit against the bus company went to the Supreme Court. In this case, </a:t>
            </a:r>
            <a:r>
              <a:rPr lang="en-US" i="1" smtClean="0"/>
              <a:t>Browder versus Gayle</a:t>
            </a:r>
            <a:r>
              <a:rPr lang="en-US" smtClean="0"/>
              <a:t>, the Supreme Court again used the Equal Protection Clause of the 14th Amendment to declare segregated buses, like segregated schools, unconstitutional.</a:t>
            </a:r>
          </a:p>
        </p:txBody>
      </p:sp>
    </p:spTree>
    <p:extLst>
      <p:ext uri="{BB962C8B-B14F-4D97-AF65-F5344CB8AC3E}">
        <p14:creationId xmlns:p14="http://schemas.microsoft.com/office/powerpoint/2010/main" val="3228251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most important leader in the civil rights movement was Martin Luther King Jr. He was a Baptist minister who fought for civil rights and worked for equality for all Americans. He believed the civil rights movement could only succeed through non-violent means. </a:t>
            </a:r>
          </a:p>
        </p:txBody>
      </p:sp>
    </p:spTree>
    <p:extLst>
      <p:ext uri="{BB962C8B-B14F-4D97-AF65-F5344CB8AC3E}">
        <p14:creationId xmlns:p14="http://schemas.microsoft.com/office/powerpoint/2010/main" val="82655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noFill/>
          <a:ln>
            <a:solidFill>
              <a:srgbClr val="000000"/>
            </a:solidFill>
            <a:miter lim="800000"/>
            <a:headEnd/>
            <a:tailEnd/>
          </a:ln>
        </p:spPr>
      </p:sp>
      <p:sp>
        <p:nvSpPr>
          <p:cNvPr id="8397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85. What did Martin Luther King, Jr. do?</a:t>
            </a:r>
            <a:r>
              <a:rPr lang="en-US" smtClean="0"/>
              <a:t> </a:t>
            </a:r>
          </a:p>
        </p:txBody>
      </p:sp>
    </p:spTree>
    <p:extLst>
      <p:ext uri="{BB962C8B-B14F-4D97-AF65-F5344CB8AC3E}">
        <p14:creationId xmlns:p14="http://schemas.microsoft.com/office/powerpoint/2010/main" val="2422228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TextEdit="1"/>
          </p:cNvSpPr>
          <p:nvPr>
            <p:ph type="sldImg"/>
          </p:nvPr>
        </p:nvSpPr>
        <p:spPr bwMode="auto">
          <a:noFill/>
          <a:ln>
            <a:solidFill>
              <a:srgbClr val="000000"/>
            </a:solidFill>
            <a:miter lim="800000"/>
            <a:headEnd/>
            <a:tailEnd/>
          </a:ln>
        </p:spPr>
      </p:sp>
      <p:sp>
        <p:nvSpPr>
          <p:cNvPr id="86018"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Martin Luther King Jr.</a:t>
            </a:r>
            <a:r>
              <a:rPr lang="en-US" b="1" smtClean="0"/>
              <a:t> </a:t>
            </a:r>
            <a:r>
              <a:rPr lang="en-US" smtClean="0"/>
              <a:t>fought for civil rights and worked for equality for all Americans. For his work, he won the Nobel Peace Prize in 1964. </a:t>
            </a:r>
          </a:p>
        </p:txBody>
      </p:sp>
    </p:spTree>
    <p:extLst>
      <p:ext uri="{BB962C8B-B14F-4D97-AF65-F5344CB8AC3E}">
        <p14:creationId xmlns:p14="http://schemas.microsoft.com/office/powerpoint/2010/main" val="3104532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TextEdit="1"/>
          </p:cNvSpPr>
          <p:nvPr>
            <p:ph type="sldImg"/>
          </p:nvPr>
        </p:nvSpPr>
        <p:spPr bwMode="auto">
          <a:noFill/>
          <a:ln>
            <a:solidFill>
              <a:srgbClr val="000000"/>
            </a:solidFill>
            <a:miter lim="800000"/>
            <a:headEnd/>
            <a:tailEnd/>
          </a:ln>
        </p:spPr>
      </p:sp>
      <p:sp>
        <p:nvSpPr>
          <p:cNvPr id="8806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Although Little Rock and Montgomery were great successes, segregation remained legal in most places. Martin Luther King believed he had to show Americans and the world how bad racism still was in the South to get the federal government to act. So, he decided to lead a protest in one of the most segregated cities in the country, Birmingham, Alabama. In Birmingham, segregation was not only legal, it was required. Less than 10% of the black population could vote, professional jobs were reserved for whites, and there were dozens of unsolved murders and bombings against African Americans. </a:t>
            </a:r>
          </a:p>
        </p:txBody>
      </p:sp>
    </p:spTree>
    <p:extLst>
      <p:ext uri="{BB962C8B-B14F-4D97-AF65-F5344CB8AC3E}">
        <p14:creationId xmlns:p14="http://schemas.microsoft.com/office/powerpoint/2010/main" val="39521634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
        <p:nvSpPr>
          <p:cNvPr id="9011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Birmingham campaign lasted nearly a year. It began in 1962 with a series of nonviolent boycotts, demonstrations and protests against local businesses. The idea was to create a situation so difficult that the city would eventually have to negotiate. A few white businesses changed their policies until the city threatened to close any business that did not follow the segregation laws. Organizers then decided they needed to be more confrontational. A series of protests were conducted in the spring of 1963 in which Martin Luther King and many others were arrested. Police dogs were used against the protesters this time, but the violence received little national attention.</a:t>
            </a:r>
          </a:p>
        </p:txBody>
      </p:sp>
    </p:spTree>
    <p:extLst>
      <p:ext uri="{BB962C8B-B14F-4D97-AF65-F5344CB8AC3E}">
        <p14:creationId xmlns:p14="http://schemas.microsoft.com/office/powerpoint/2010/main" val="3702952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civil rights movement tried to end racial discrimination. </a:t>
            </a:r>
          </a:p>
        </p:txBody>
      </p:sp>
    </p:spTree>
    <p:extLst>
      <p:ext uri="{BB962C8B-B14F-4D97-AF65-F5344CB8AC3E}">
        <p14:creationId xmlns:p14="http://schemas.microsoft.com/office/powerpoint/2010/main" val="17154447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headEnd/>
            <a:tailEnd/>
          </a:ln>
        </p:spPr>
      </p:sp>
      <p:sp>
        <p:nvSpPr>
          <p:cNvPr id="9216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A controversial decision was then made. It was decided to use school children for the next demonstration. What is now known as the Birmingham Children's March started on May 2, 1963 and continued for four days. On the first day, 1,200 students were arrested and by the fourth day, 2,500 protesters were in jail. To try to stop the marchers, the fire department used powerful water hoses and the police attacked with dogs. Pictures of children being knocked down by fire hoses and people being bitten by dogs shocked many Americans and caused international embarrassment. While not everyone agreed with the use of children to protest, the actions of the Birmingham city government forced Washington to start talking about desegregation and the protection of everyone's civil rights.</a:t>
            </a:r>
          </a:p>
        </p:txBody>
      </p:sp>
    </p:spTree>
    <p:extLst>
      <p:ext uri="{BB962C8B-B14F-4D97-AF65-F5344CB8AC3E}">
        <p14:creationId xmlns:p14="http://schemas.microsoft.com/office/powerpoint/2010/main" val="821403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TextEdit="1"/>
          </p:cNvSpPr>
          <p:nvPr>
            <p:ph type="sldImg"/>
          </p:nvPr>
        </p:nvSpPr>
        <p:spPr bwMode="auto">
          <a:noFill/>
          <a:ln>
            <a:solidFill>
              <a:srgbClr val="000000"/>
            </a:solidFill>
            <a:miter lim="800000"/>
            <a:headEnd/>
            <a:tailEnd/>
          </a:ln>
        </p:spPr>
      </p:sp>
      <p:sp>
        <p:nvSpPr>
          <p:cNvPr id="94210"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On </a:t>
            </a:r>
            <a:r>
              <a:rPr lang="en-US" sz="1200" kern="1200" smtClean="0">
                <a:solidFill>
                  <a:schemeClr val="tx1"/>
                </a:solidFill>
                <a:effectLst/>
                <a:latin typeface="+mn-lt"/>
                <a:ea typeface="+mn-ea"/>
                <a:cs typeface="+mn-cs"/>
              </a:rPr>
              <a:t>May 8th, </a:t>
            </a:r>
            <a:r>
              <a:rPr lang="en-US" sz="1200" kern="1200" dirty="0" smtClean="0">
                <a:solidFill>
                  <a:schemeClr val="tx1"/>
                </a:solidFill>
                <a:effectLst/>
                <a:latin typeface="+mn-lt"/>
                <a:ea typeface="+mn-ea"/>
                <a:cs typeface="+mn-cs"/>
              </a:rPr>
              <a:t>white business owners agreed to most of the demands of the protesters, but desegregation was slow and for months there was violence and resistance. Several buildings were bombed including a church, the hotel Martin Luther King stayed in, and the house of King's brother. In addition, the Governor of Alabama sent troops to prevent black students from going to white schools.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00673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noFill/>
          <a:ln>
            <a:solidFill>
              <a:srgbClr val="000000"/>
            </a:solidFill>
            <a:miter lim="800000"/>
            <a:headEnd/>
            <a:tailEnd/>
          </a:ln>
        </p:spPr>
      </p:sp>
      <p:sp>
        <p:nvSpPr>
          <p:cNvPr id="9625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After Birmingham, Martin Luther King planned a march on Washington D.C. to demand civil rights and equal rights in education, employment and businesses. On August 28, 1963, 250,000 people participated in The March on Washington for Jobs and Freedom. This march became one of the most iconic events of the civil rights movement. </a:t>
            </a:r>
          </a:p>
        </p:txBody>
      </p:sp>
    </p:spTree>
    <p:extLst>
      <p:ext uri="{BB962C8B-B14F-4D97-AF65-F5344CB8AC3E}">
        <p14:creationId xmlns:p14="http://schemas.microsoft.com/office/powerpoint/2010/main" val="5698610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TextEdit="1"/>
          </p:cNvSpPr>
          <p:nvPr>
            <p:ph type="sldImg"/>
          </p:nvPr>
        </p:nvSpPr>
        <p:spPr bwMode="auto">
          <a:noFill/>
          <a:ln>
            <a:solidFill>
              <a:srgbClr val="000000"/>
            </a:solidFill>
            <a:miter lim="800000"/>
            <a:headEnd/>
            <a:tailEnd/>
          </a:ln>
        </p:spPr>
      </p:sp>
      <p:sp>
        <p:nvSpPr>
          <p:cNvPr id="9830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At this demonstration Martin Luther King gave his famous "I Have a Dream" speech in which he imagined a world free of racial discrimination, a world in which everyone would be "free at last." </a:t>
            </a:r>
          </a:p>
        </p:txBody>
      </p:sp>
    </p:spTree>
    <p:extLst>
      <p:ext uri="{BB962C8B-B14F-4D97-AF65-F5344CB8AC3E}">
        <p14:creationId xmlns:p14="http://schemas.microsoft.com/office/powerpoint/2010/main" val="35077284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TextEdit="1"/>
          </p:cNvSpPr>
          <p:nvPr>
            <p:ph type="sldImg"/>
          </p:nvPr>
        </p:nvSpPr>
        <p:spPr bwMode="auto">
          <a:noFill/>
          <a:ln>
            <a:solidFill>
              <a:srgbClr val="000000"/>
            </a:solidFill>
            <a:miter lim="800000"/>
            <a:headEnd/>
            <a:tailEnd/>
          </a:ln>
        </p:spPr>
      </p:sp>
      <p:sp>
        <p:nvSpPr>
          <p:cNvPr id="10035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Early the next year, the 24th Amendment was passed. This Amendment outlawed poll taxes. Later that year, the Civil Rights Act of 1964 was also passed. The act outlawed all segregation and other forms of discrimination based on race, color, religion or national origin. President Lyndon Johnson signed the bill on July 2, 1964. </a:t>
            </a:r>
          </a:p>
        </p:txBody>
      </p:sp>
    </p:spTree>
    <p:extLst>
      <p:ext uri="{BB962C8B-B14F-4D97-AF65-F5344CB8AC3E}">
        <p14:creationId xmlns:p14="http://schemas.microsoft.com/office/powerpoint/2010/main" val="17997405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TextEdit="1"/>
          </p:cNvSpPr>
          <p:nvPr>
            <p:ph type="sldImg"/>
          </p:nvPr>
        </p:nvSpPr>
        <p:spPr bwMode="auto">
          <a:noFill/>
          <a:ln>
            <a:solidFill>
              <a:srgbClr val="000000"/>
            </a:solidFill>
            <a:miter lim="800000"/>
            <a:headEnd/>
            <a:tailEnd/>
          </a:ln>
        </p:spPr>
      </p:sp>
      <p:sp>
        <p:nvSpPr>
          <p:cNvPr id="102402" name="Rectangle 3"/>
          <p:cNvSpPr>
            <a:spLocks noGrp="1"/>
          </p:cNvSpPr>
          <p:nvPr>
            <p:ph type="body" idx="1"/>
          </p:nvPr>
        </p:nvSpPr>
        <p:spPr bwMode="auto">
          <a:noFill/>
        </p:spPr>
        <p:txBody>
          <a:bodyPr wrap="square" numCol="1" anchor="t" anchorCtr="0" compatLnSpc="1">
            <a:prstTxWarp prst="textNoShape">
              <a:avLst/>
            </a:prstTxWarp>
          </a:bodyPr>
          <a:lstStyle/>
          <a:p>
            <a:r>
              <a:rPr lang="en-US" altLang="ko-KR" b="1" smtClean="0">
                <a:ea typeface="굴림" pitchFamily="34" charset="-127"/>
              </a:rPr>
              <a:t>Question 48.  There are four amendments to the Constitution about who can vote. Describe </a:t>
            </a:r>
            <a:r>
              <a:rPr lang="en-US" altLang="ko-KR" b="1" u="sng" smtClean="0">
                <a:ea typeface="굴림" pitchFamily="34" charset="-127"/>
              </a:rPr>
              <a:t>one</a:t>
            </a:r>
            <a:r>
              <a:rPr lang="en-US" altLang="ko-KR" b="1" smtClean="0">
                <a:ea typeface="굴림" pitchFamily="34" charset="-127"/>
              </a:rPr>
              <a:t> of them.</a:t>
            </a:r>
          </a:p>
          <a:p>
            <a:endParaRPr lang="en-US" smtClean="0"/>
          </a:p>
        </p:txBody>
      </p:sp>
    </p:spTree>
    <p:extLst>
      <p:ext uri="{BB962C8B-B14F-4D97-AF65-F5344CB8AC3E}">
        <p14:creationId xmlns:p14="http://schemas.microsoft.com/office/powerpoint/2010/main" val="1234592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TextEdit="1"/>
          </p:cNvSpPr>
          <p:nvPr>
            <p:ph type="sldImg"/>
          </p:nvPr>
        </p:nvSpPr>
        <p:spPr bwMode="auto">
          <a:noFill/>
          <a:ln>
            <a:solidFill>
              <a:srgbClr val="000000"/>
            </a:solidFill>
            <a:miter lim="800000"/>
            <a:headEnd/>
            <a:tailEnd/>
          </a:ln>
        </p:spPr>
      </p:sp>
      <p:sp>
        <p:nvSpPr>
          <p:cNvPr id="10445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There are four amendments to the Constitution about voters' rights. One amendment grants voting rights to any citizen who is eighteen or older. Another outlaws poll taxes. A third amendment allows both men and women to vote, and the last one allows a male citizen of any race to vote.</a:t>
            </a:r>
          </a:p>
        </p:txBody>
      </p:sp>
    </p:spTree>
    <p:extLst>
      <p:ext uri="{BB962C8B-B14F-4D97-AF65-F5344CB8AC3E}">
        <p14:creationId xmlns:p14="http://schemas.microsoft.com/office/powerpoint/2010/main" val="35253399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TextEdit="1"/>
          </p:cNvSpPr>
          <p:nvPr>
            <p:ph type="sldImg"/>
          </p:nvPr>
        </p:nvSpPr>
        <p:spPr bwMode="auto">
          <a:noFill/>
          <a:ln>
            <a:solidFill>
              <a:srgbClr val="000000"/>
            </a:solidFill>
            <a:miter lim="800000"/>
            <a:headEnd/>
            <a:tailEnd/>
          </a:ln>
        </p:spPr>
      </p:sp>
      <p:sp>
        <p:nvSpPr>
          <p:cNvPr id="10649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Civil Rights Act of 1964 was not the end of the civil rights movement because it did not address all the problems with voting rights. Protests and other activities such as voter registration drives continued throughout the south. Attempts to register black voters in Selma, Alabama, where fewer than 1% could vote, led to attacks on organizers and protesters. After one protester was shot and killed, a march from Selma to Montgomery was organized. The first march took place on March 7, 1965 and became known as "Bloody Sunday" when 600 marchers were attacked by police with clubs and tear gas. During the second march two days later, 2,500 protesters were prevented from crossing a bridge by police. The third march started March 16, but this time the marchers were protected by 4,000 soldiers and federal agents. The violent reaction to the Selma marchers caused President Johnson to insist Congress write a strong voting rights bill. </a:t>
            </a:r>
          </a:p>
        </p:txBody>
      </p:sp>
    </p:spTree>
    <p:extLst>
      <p:ext uri="{BB962C8B-B14F-4D97-AF65-F5344CB8AC3E}">
        <p14:creationId xmlns:p14="http://schemas.microsoft.com/office/powerpoint/2010/main" val="39431226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TextEdit="1"/>
          </p:cNvSpPr>
          <p:nvPr>
            <p:ph type="sldImg"/>
          </p:nvPr>
        </p:nvSpPr>
        <p:spPr bwMode="auto">
          <a:noFill/>
          <a:ln>
            <a:solidFill>
              <a:srgbClr val="000000"/>
            </a:solidFill>
            <a:miter lim="800000"/>
            <a:headEnd/>
            <a:tailEnd/>
          </a:ln>
        </p:spPr>
      </p:sp>
      <p:sp>
        <p:nvSpPr>
          <p:cNvPr id="10854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Congress acted quickly and created the Voting Rights Act prohibiting any "practice ... to deny... the right of any citizen of the United States to vote on account of race or color." President Johnson signed bill into law on August 6, 1965. Martin Luther King and Rosa Parks attended the signing ceremony. </a:t>
            </a:r>
          </a:p>
        </p:txBody>
      </p:sp>
    </p:spTree>
    <p:extLst>
      <p:ext uri="{BB962C8B-B14F-4D97-AF65-F5344CB8AC3E}">
        <p14:creationId xmlns:p14="http://schemas.microsoft.com/office/powerpoint/2010/main" val="14312795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bwMode="auto">
          <a:noFill/>
          <a:ln>
            <a:solidFill>
              <a:srgbClr val="000000"/>
            </a:solidFill>
            <a:miter lim="800000"/>
            <a:headEnd/>
            <a:tailEnd/>
          </a:ln>
        </p:spPr>
      </p:sp>
      <p:sp>
        <p:nvSpPr>
          <p:cNvPr id="11059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Civil Rights Act and Voting Rights Act was followed by the Civil Rights Act of 1968. Also called the Indian Civil Rights Act of 1968 and the Fair Housing Act, the act outlawed discrimination in the sale, rental, or financing of housing. In 1988, the law was updated to protects people with disabilities and families with children.</a:t>
            </a:r>
          </a:p>
        </p:txBody>
      </p:sp>
    </p:spTree>
    <p:extLst>
      <p:ext uri="{BB962C8B-B14F-4D97-AF65-F5344CB8AC3E}">
        <p14:creationId xmlns:p14="http://schemas.microsoft.com/office/powerpoint/2010/main" val="1587527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At the end of the Civil War slavery was outlawed by the 13th Amendment. However, discrimination against African Americans was very common and racial </a:t>
            </a:r>
            <a:r>
              <a:rPr lang="en-US" sz="1200" b="1" kern="1200" dirty="0" smtClean="0">
                <a:solidFill>
                  <a:schemeClr val="tx1"/>
                </a:solidFill>
                <a:effectLst/>
                <a:latin typeface="+mn-lt"/>
                <a:ea typeface="+mn-ea"/>
                <a:cs typeface="+mn-cs"/>
              </a:rPr>
              <a:t>segregation</a:t>
            </a:r>
            <a:r>
              <a:rPr lang="en-US" sz="1200" kern="1200" dirty="0" smtClean="0">
                <a:solidFill>
                  <a:schemeClr val="tx1"/>
                </a:solidFill>
                <a:effectLst/>
                <a:latin typeface="+mn-lt"/>
                <a:ea typeface="+mn-ea"/>
                <a:cs typeface="+mn-cs"/>
              </a:rPr>
              <a:t> was </a:t>
            </a:r>
            <a:r>
              <a:rPr lang="en-US" sz="1200" b="1" kern="1200" dirty="0" smtClean="0">
                <a:solidFill>
                  <a:schemeClr val="tx1"/>
                </a:solidFill>
                <a:effectLst/>
                <a:latin typeface="+mn-lt"/>
                <a:ea typeface="+mn-ea"/>
                <a:cs typeface="+mn-cs"/>
              </a:rPr>
              <a:t>universal</a:t>
            </a:r>
            <a:r>
              <a:rPr lang="en-US" sz="1200" kern="1200" dirty="0" smtClean="0">
                <a:solidFill>
                  <a:schemeClr val="tx1"/>
                </a:solidFill>
                <a:effectLst/>
                <a:latin typeface="+mn-lt"/>
                <a:ea typeface="+mn-ea"/>
                <a:cs typeface="+mn-cs"/>
              </a:rPr>
              <a:t> in the southern states. In those states, blacks and whites had separate seating areas in buses, trains, movie theaters and restaurants. There were also separate water fountains, public bathrooms and schools. In addition, blacks and whites could not marry. African Americans also faced discrimination in employment, housing, and health care.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844496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TextEdit="1"/>
          </p:cNvSpPr>
          <p:nvPr>
            <p:ph type="sldImg"/>
          </p:nvPr>
        </p:nvSpPr>
        <p:spPr bwMode="auto">
          <a:noFill/>
          <a:ln>
            <a:solidFill>
              <a:srgbClr val="000000"/>
            </a:solidFill>
            <a:miter lim="800000"/>
            <a:headEnd/>
            <a:tailEnd/>
          </a:ln>
        </p:spPr>
      </p:sp>
      <p:sp>
        <p:nvSpPr>
          <p:cNvPr id="11264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civil rights movement ended official discrimination and made it more difficult for individual forms of discrimination. However, the ultimate goal of the civil rights movement has always been guaranteed equal rights for all Americans. In that respect, the movement continues today. Some current issues include equal pay for women, gay rights, immigrant rights, and health care as a civil right.  </a:t>
            </a:r>
          </a:p>
        </p:txBody>
      </p:sp>
    </p:spTree>
    <p:extLst>
      <p:ext uri="{BB962C8B-B14F-4D97-AF65-F5344CB8AC3E}">
        <p14:creationId xmlns:p14="http://schemas.microsoft.com/office/powerpoint/2010/main" val="6849512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TextEdit="1"/>
          </p:cNvSpPr>
          <p:nvPr>
            <p:ph type="sldImg"/>
          </p:nvPr>
        </p:nvSpPr>
        <p:spPr bwMode="auto">
          <a:noFill/>
          <a:ln>
            <a:solidFill>
              <a:srgbClr val="000000"/>
            </a:solidFill>
            <a:miter lim="800000"/>
            <a:headEnd/>
            <a:tailEnd/>
          </a:ln>
        </p:spPr>
      </p:sp>
      <p:sp>
        <p:nvSpPr>
          <p:cNvPr id="11469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In 2008 America elected its first ever black president,</a:t>
            </a:r>
            <a:r>
              <a:rPr lang="en-US" baseline="0" dirty="0" smtClean="0"/>
              <a:t> </a:t>
            </a:r>
            <a:r>
              <a:rPr lang="en-US" dirty="0" smtClean="0"/>
              <a:t>Barack Obama. This was seen by many as a sign that racism has become less of a problem in the United States. </a:t>
            </a:r>
          </a:p>
        </p:txBody>
      </p:sp>
    </p:spTree>
    <p:extLst>
      <p:ext uri="{BB962C8B-B14F-4D97-AF65-F5344CB8AC3E}">
        <p14:creationId xmlns:p14="http://schemas.microsoft.com/office/powerpoint/2010/main" val="3240779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TextEdit="1"/>
          </p:cNvSpPr>
          <p:nvPr>
            <p:ph type="sldImg"/>
          </p:nvPr>
        </p:nvSpPr>
        <p:spPr bwMode="auto">
          <a:noFill/>
          <a:ln>
            <a:solidFill>
              <a:srgbClr val="000000"/>
            </a:solidFill>
            <a:miter lim="800000"/>
            <a:headEnd/>
            <a:tailEnd/>
          </a:ln>
        </p:spPr>
      </p:sp>
      <p:sp>
        <p:nvSpPr>
          <p:cNvPr id="32770"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Even though the U.S. Constitution protects the basic rights of Americans, most southern states had laws protecting segregation and other forms of discrimination. These laws were unconstitutional and meant African Americans and other minorities were denied rights normally guaranteed anyone living in the United States. These included freedom of expression, speech, and assembly, as well as the right to petition the government and to bear arms.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17841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34818"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2. What does the Constitution do?</a:t>
            </a:r>
          </a:p>
        </p:txBody>
      </p:sp>
    </p:spTree>
    <p:extLst>
      <p:ext uri="{BB962C8B-B14F-4D97-AF65-F5344CB8AC3E}">
        <p14:creationId xmlns:p14="http://schemas.microsoft.com/office/powerpoint/2010/main" val="3710985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bwMode="auto">
          <a:noFill/>
          <a:ln>
            <a:solidFill>
              <a:srgbClr val="000000"/>
            </a:solidFill>
            <a:miter lim="800000"/>
            <a:headEnd/>
            <a:tailEnd/>
          </a:ln>
        </p:spPr>
      </p:sp>
      <p:sp>
        <p:nvSpPr>
          <p:cNvPr id="36866"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dirty="0" smtClean="0"/>
              <a:t>The Constitution </a:t>
            </a:r>
          </a:p>
          <a:p>
            <a:pPr>
              <a:buFontTx/>
              <a:buChar char="•"/>
            </a:pPr>
            <a:r>
              <a:rPr lang="en-US" dirty="0" smtClean="0"/>
              <a:t>sets up the government</a:t>
            </a:r>
          </a:p>
          <a:p>
            <a:pPr>
              <a:buFontTx/>
              <a:buChar char="•"/>
            </a:pPr>
            <a:r>
              <a:rPr lang="en-US" dirty="0" smtClean="0"/>
              <a:t>defines the government</a:t>
            </a:r>
          </a:p>
          <a:p>
            <a:pPr>
              <a:buFontTx/>
              <a:buChar char="•"/>
            </a:pPr>
            <a:r>
              <a:rPr lang="en-US" dirty="0" smtClean="0"/>
              <a:t>and protects the basic rights of Americans</a:t>
            </a:r>
          </a:p>
        </p:txBody>
      </p:sp>
    </p:spTree>
    <p:extLst>
      <p:ext uri="{BB962C8B-B14F-4D97-AF65-F5344CB8AC3E}">
        <p14:creationId xmlns:p14="http://schemas.microsoft.com/office/powerpoint/2010/main" val="2685942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TextEdit="1"/>
          </p:cNvSpPr>
          <p:nvPr>
            <p:ph type="sldImg"/>
          </p:nvPr>
        </p:nvSpPr>
        <p:spPr bwMode="auto">
          <a:noFill/>
          <a:ln>
            <a:solidFill>
              <a:srgbClr val="000000"/>
            </a:solidFill>
            <a:miter lim="800000"/>
            <a:headEnd/>
            <a:tailEnd/>
          </a:ln>
        </p:spPr>
      </p:sp>
      <p:sp>
        <p:nvSpPr>
          <p:cNvPr id="3891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51. What are </a:t>
            </a:r>
            <a:r>
              <a:rPr lang="en-US" b="1" u="sng" smtClean="0"/>
              <a:t>two</a:t>
            </a:r>
            <a:r>
              <a:rPr lang="en-US" b="1" smtClean="0"/>
              <a:t> rights of everyone living in the United States?</a:t>
            </a:r>
            <a:r>
              <a:rPr lang="en-US" smtClean="0"/>
              <a:t> </a:t>
            </a:r>
          </a:p>
        </p:txBody>
      </p:sp>
    </p:spTree>
    <p:extLst>
      <p:ext uri="{BB962C8B-B14F-4D97-AF65-F5344CB8AC3E}">
        <p14:creationId xmlns:p14="http://schemas.microsoft.com/office/powerpoint/2010/main" val="3334624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8C39CD8-BAC3-4D61-8BDF-2DDABE145C65}" type="datetimeFigureOut">
              <a:rPr lang="en-US"/>
              <a:pPr>
                <a:defRPr/>
              </a:pPr>
              <a:t>2/25/2017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292A33-6BEE-4469-85CC-C12CC04BAED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2E442B8-E9A7-4585-815C-59ED67FE0268}" type="datetimeFigureOut">
              <a:rPr lang="en-US"/>
              <a:pPr>
                <a:defRPr/>
              </a:pPr>
              <a:t>2/25/2017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802554-30C0-45D9-8767-F7112949EB4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D125162-9D44-4ACB-BAA8-B84AF09C0087}" type="datetimeFigureOut">
              <a:rPr lang="en-US"/>
              <a:pPr>
                <a:defRPr/>
              </a:pPr>
              <a:t>2/25/2017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65E827-E8FF-48E5-A568-3B66F52D9B6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6345DC-1B5C-4CDE-BBD6-E106B3D77F84}" type="datetimeFigureOut">
              <a:rPr lang="en-US"/>
              <a:pPr>
                <a:defRPr/>
              </a:pPr>
              <a:t>2/25/2017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5875D3-8CB4-4C6D-B8B3-A3B175D93BB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6F7220-60F5-4A38-9397-62378F82140D}" type="datetimeFigureOut">
              <a:rPr lang="en-US"/>
              <a:pPr>
                <a:defRPr/>
              </a:pPr>
              <a:t>2/25/2017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4FA39E-46D9-4E60-BAC9-E3D6E862076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3825790-F330-4C7B-90A7-FE687F069ECA}" type="datetimeFigureOut">
              <a:rPr lang="en-US"/>
              <a:pPr>
                <a:defRPr/>
              </a:pPr>
              <a:t>2/25/2017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E74404-DBB3-40EB-A02E-355EEEEAFA5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12470A2-1A9F-46FE-8F20-91FAB68717C3}" type="datetimeFigureOut">
              <a:rPr lang="en-US"/>
              <a:pPr>
                <a:defRPr/>
              </a:pPr>
              <a:t>2/25/2017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F18E857-90CC-4B20-9E16-FD32D5570F9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ABB4CD0-513D-42F9-8FE9-34E1632A7937}" type="datetimeFigureOut">
              <a:rPr lang="en-US"/>
              <a:pPr>
                <a:defRPr/>
              </a:pPr>
              <a:t>2/25/2017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40210C4-81D8-421C-892E-EEDA4A080C9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C27B6B6-E863-4B91-B285-E0030757BC64}" type="datetimeFigureOut">
              <a:rPr lang="en-US"/>
              <a:pPr>
                <a:defRPr/>
              </a:pPr>
              <a:t>2/25/2017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BE7FE6-E110-4588-A193-17497E97EBA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48A8AB-67A0-4EF3-9188-F6F285D2AEFF}" type="datetimeFigureOut">
              <a:rPr lang="en-US"/>
              <a:pPr>
                <a:defRPr/>
              </a:pPr>
              <a:t>2/25/2017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7A4E77-4FA0-4592-8994-32BB93204B7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9308A0-C563-4F19-9ED2-569F2BF12B84}" type="datetimeFigureOut">
              <a:rPr lang="en-US"/>
              <a:pPr>
                <a:defRPr/>
              </a:pPr>
              <a:t>2/25/2017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15BD04-6BEC-4B19-9038-45729C12FC9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2497359-63B4-4779-9B81-D5C8BF04BFD6}" type="datetimeFigureOut">
              <a:rPr lang="en-US"/>
              <a:pPr>
                <a:defRPr/>
              </a:pPr>
              <a:t>2/25/2017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290EBD2-9644-4972-B88A-4549C453C5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upload.wikimedia.org/wikipedia/commons/2/2c/Lyndon_Johnson_signing_Civil_Rights_Act,_2_July,_1964.jpg"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dirty="0">
                <a:solidFill>
                  <a:srgbClr val="142F50"/>
                </a:solidFill>
                <a:effectLst>
                  <a:outerShdw blurRad="38100" dist="38100" dir="2700000" algn="tl">
                    <a:srgbClr val="C0C0C0"/>
                  </a:outerShdw>
                </a:effectLst>
              </a:rPr>
              <a:t>Lesson </a:t>
            </a:r>
            <a:r>
              <a:rPr lang="en-US" sz="6600" b="1" dirty="0" smtClean="0">
                <a:solidFill>
                  <a:srgbClr val="142F50"/>
                </a:solidFill>
                <a:effectLst>
                  <a:outerShdw blurRad="38100" dist="38100" dir="2700000" algn="tl">
                    <a:srgbClr val="C0C0C0"/>
                  </a:outerShdw>
                </a:effectLst>
              </a:rPr>
              <a:t>4</a:t>
            </a:r>
            <a:r>
              <a:rPr lang="en-US" sz="6600" b="1" dirty="0" smtClean="0">
                <a:solidFill>
                  <a:srgbClr val="142F50"/>
                </a:solidFill>
                <a:effectLst>
                  <a:outerShdw blurRad="38100" dist="38100" dir="2700000" algn="tl">
                    <a:srgbClr val="000000"/>
                  </a:outerShdw>
                </a:effectLst>
              </a:rPr>
              <a:t/>
            </a:r>
            <a:br>
              <a:rPr lang="en-US" sz="6600" b="1" dirty="0" smtClean="0">
                <a:solidFill>
                  <a:srgbClr val="142F50"/>
                </a:solidFill>
                <a:effectLst>
                  <a:outerShdw blurRad="38100" dist="38100" dir="2700000" algn="tl">
                    <a:srgbClr val="000000"/>
                  </a:outerShdw>
                </a:effectLst>
              </a:rPr>
            </a:br>
            <a:r>
              <a:rPr lang="en-US" sz="6600" b="1" dirty="0" smtClean="0">
                <a:effectLst>
                  <a:outerShdw blurRad="38100" dist="38100" dir="2700000" algn="tl">
                    <a:srgbClr val="FFFFFF"/>
                  </a:outerShdw>
                </a:effectLst>
              </a:rPr>
              <a:t>American History</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1</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1295400" y="2895600"/>
            <a:ext cx="6705600" cy="2185214"/>
          </a:xfrm>
          <a:prstGeom prst="rect">
            <a:avLst/>
          </a:prstGeom>
          <a:noFill/>
          <a:ln w="9525">
            <a:noFill/>
            <a:miter lim="800000"/>
            <a:headEnd/>
            <a:tailEnd/>
          </a:ln>
        </p:spPr>
        <p:txBody>
          <a:bodyPr wrap="square">
            <a:spAutoFit/>
          </a:bodyPr>
          <a:lstStyle/>
          <a:p>
            <a:pPr algn="ctr"/>
            <a:r>
              <a:rPr lang="en-US" sz="4000" b="1" dirty="0" smtClean="0">
                <a:latin typeface="Calibri" pitchFamily="34" charset="0"/>
              </a:rPr>
              <a:t>Civil Rights</a:t>
            </a:r>
            <a:endParaRPr lang="en-US" sz="4000" b="1" dirty="0">
              <a:latin typeface="Calibri" pitchFamily="34" charset="0"/>
            </a:endParaRPr>
          </a:p>
          <a:p>
            <a:pPr algn="ctr"/>
            <a:endParaRPr lang="en-US" sz="3200" b="1" dirty="0">
              <a:latin typeface="Calibri" pitchFamily="34" charset="0"/>
            </a:endParaRPr>
          </a:p>
          <a:p>
            <a:pPr algn="ctr"/>
            <a:r>
              <a:rPr lang="en-US" sz="3200" b="1" dirty="0" smtClean="0">
                <a:latin typeface="Calibri" pitchFamily="34" charset="0"/>
              </a:rPr>
              <a:t>Questions: 84, 2, 51, 4, 37, 38, 77, 12, 32, 85, 48 </a:t>
            </a:r>
            <a:endParaRPr lang="en-US" sz="3200" b="1" dirty="0">
              <a:latin typeface="Calibri" pitchFamily="34" charset="0"/>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2/25/2017</a:t>
            </a:fld>
            <a:endParaRPr lang="en-US"/>
          </a:p>
        </p:txBody>
      </p:sp>
    </p:spTree>
    <p:extLst>
      <p:ext uri="{BB962C8B-B14F-4D97-AF65-F5344CB8AC3E}">
        <p14:creationId xmlns:p14="http://schemas.microsoft.com/office/powerpoint/2010/main" val="26945579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9938"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#51</a:t>
            </a:r>
            <a:endParaRPr lang="en-US" b="1" dirty="0"/>
          </a:p>
        </p:txBody>
      </p:sp>
      <p:sp>
        <p:nvSpPr>
          <p:cNvPr id="3993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B54EE78A-8A06-4757-8885-582E6790892C}" type="slidenum">
              <a:rPr lang="en-US" sz="1200">
                <a:solidFill>
                  <a:srgbClr val="898989"/>
                </a:solidFill>
                <a:latin typeface="Calibri" pitchFamily="34" charset="0"/>
              </a:rPr>
              <a:pPr algn="r"/>
              <a:t>10</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47734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p:cNvSpPr txBox="1">
            <a:spLocks noChangeArrowheads="1"/>
          </p:cNvSpPr>
          <p:nvPr/>
        </p:nvSpPr>
        <p:spPr bwMode="auto">
          <a:xfrm>
            <a:off x="304800" y="1039455"/>
            <a:ext cx="8534400" cy="5262979"/>
          </a:xfrm>
          <a:prstGeom prst="rect">
            <a:avLst/>
          </a:prstGeom>
          <a:solidFill>
            <a:schemeClr val="bg2"/>
          </a:solidFill>
          <a:ln w="9525">
            <a:noFill/>
            <a:miter lim="800000"/>
            <a:headEnd/>
            <a:tailEnd/>
          </a:ln>
        </p:spPr>
        <p:txBody>
          <a:bodyPr wrap="square">
            <a:spAutoFit/>
          </a:bodyPr>
          <a:lstStyle/>
          <a:p>
            <a:r>
              <a:rPr lang="en-US" sz="1600" b="1" dirty="0">
                <a:latin typeface="Calibri" pitchFamily="34" charset="0"/>
              </a:rPr>
              <a:t>1st - 10th Amendments: </a:t>
            </a:r>
            <a:r>
              <a:rPr lang="en-US" sz="1600" dirty="0">
                <a:latin typeface="Calibri" pitchFamily="34" charset="0"/>
              </a:rPr>
              <a:t>The Bill of Rights, 1791.</a:t>
            </a:r>
          </a:p>
          <a:p>
            <a:r>
              <a:rPr lang="en-US" sz="1600" b="1" dirty="0">
                <a:latin typeface="Calibri" pitchFamily="34" charset="0"/>
              </a:rPr>
              <a:t>11th Amendment:</a:t>
            </a:r>
            <a:r>
              <a:rPr lang="en-US" sz="1600" dirty="0">
                <a:latin typeface="Calibri" pitchFamily="34" charset="0"/>
              </a:rPr>
              <a:t> Grants states immunity from outside lawsuits, 1795.</a:t>
            </a:r>
            <a:endParaRPr lang="en-US" sz="1600" b="1" dirty="0">
              <a:latin typeface="Calibri" pitchFamily="34" charset="0"/>
            </a:endParaRPr>
          </a:p>
          <a:p>
            <a:r>
              <a:rPr lang="en-US" sz="1600" b="1" dirty="0">
                <a:latin typeface="Calibri" pitchFamily="34" charset="0"/>
              </a:rPr>
              <a:t>12th Amendment:</a:t>
            </a:r>
            <a:r>
              <a:rPr lang="en-US" sz="1600" dirty="0">
                <a:latin typeface="Calibri" pitchFamily="34" charset="0"/>
              </a:rPr>
              <a:t> Requires distinct votes for President and Vice President, 1804.</a:t>
            </a:r>
            <a:endParaRPr lang="en-US" sz="1600" b="1" dirty="0">
              <a:latin typeface="Calibri" pitchFamily="34" charset="0"/>
            </a:endParaRPr>
          </a:p>
          <a:p>
            <a:r>
              <a:rPr lang="en-US" sz="1600" b="1" dirty="0">
                <a:latin typeface="Calibri" pitchFamily="34" charset="0"/>
              </a:rPr>
              <a:t>13th Amendment: </a:t>
            </a:r>
            <a:r>
              <a:rPr lang="en-US" sz="1600" b="1" dirty="0">
                <a:solidFill>
                  <a:schemeClr val="hlink"/>
                </a:solidFill>
                <a:latin typeface="Calibri" pitchFamily="34" charset="0"/>
              </a:rPr>
              <a:t>Abolished slavery, 1865.</a:t>
            </a:r>
          </a:p>
          <a:p>
            <a:r>
              <a:rPr lang="en-US" sz="1600" b="1" dirty="0">
                <a:latin typeface="Calibri" pitchFamily="34" charset="0"/>
              </a:rPr>
              <a:t>14th Amendment: </a:t>
            </a:r>
            <a:r>
              <a:rPr lang="en-US" sz="1600" b="1" dirty="0">
                <a:solidFill>
                  <a:schemeClr val="hlink"/>
                </a:solidFill>
                <a:latin typeface="Calibri" pitchFamily="34" charset="0"/>
              </a:rPr>
              <a:t>Defines citizenship; includes clauses on due process and equal protection, </a:t>
            </a:r>
            <a:r>
              <a:rPr lang="en-US" sz="1600" b="1" dirty="0" smtClean="0">
                <a:solidFill>
                  <a:schemeClr val="hlink"/>
                </a:solidFill>
                <a:latin typeface="Calibri" pitchFamily="34" charset="0"/>
              </a:rPr>
              <a:t>1868</a:t>
            </a:r>
            <a:r>
              <a:rPr lang="en-US" sz="1600" b="1" dirty="0">
                <a:solidFill>
                  <a:schemeClr val="hlink"/>
                </a:solidFill>
                <a:latin typeface="Calibri" pitchFamily="34" charset="0"/>
              </a:rPr>
              <a:t>.</a:t>
            </a:r>
          </a:p>
          <a:p>
            <a:r>
              <a:rPr lang="en-US" sz="1600" b="1" dirty="0">
                <a:latin typeface="Calibri" pitchFamily="34" charset="0"/>
              </a:rPr>
              <a:t>15th Amendment:</a:t>
            </a:r>
            <a:r>
              <a:rPr lang="en-US" sz="1600" dirty="0">
                <a:latin typeface="Calibri" pitchFamily="34" charset="0"/>
              </a:rPr>
              <a:t> </a:t>
            </a:r>
            <a:r>
              <a:rPr lang="en-US" sz="1600" b="1" dirty="0">
                <a:solidFill>
                  <a:schemeClr val="hlink"/>
                </a:solidFill>
                <a:latin typeface="Calibri" pitchFamily="34" charset="0"/>
              </a:rPr>
              <a:t>Grants voting rights to male citizens of all races, 1870.</a:t>
            </a:r>
          </a:p>
          <a:p>
            <a:r>
              <a:rPr lang="en-US" sz="1600" b="1" dirty="0">
                <a:latin typeface="Calibri" pitchFamily="34" charset="0"/>
              </a:rPr>
              <a:t>16th Amendment:</a:t>
            </a:r>
            <a:r>
              <a:rPr lang="en-US" sz="1600" dirty="0">
                <a:latin typeface="Calibri" pitchFamily="34" charset="0"/>
              </a:rPr>
              <a:t> Authorizes a federal income tax, 1913.</a:t>
            </a:r>
            <a:endParaRPr lang="en-US" sz="1600" b="1" dirty="0">
              <a:latin typeface="Calibri" pitchFamily="34" charset="0"/>
            </a:endParaRPr>
          </a:p>
          <a:p>
            <a:r>
              <a:rPr lang="en-US" sz="1600" b="1" dirty="0">
                <a:latin typeface="Calibri" pitchFamily="34" charset="0"/>
              </a:rPr>
              <a:t>17th Amendment:</a:t>
            </a:r>
            <a:r>
              <a:rPr lang="en-US" sz="1600" dirty="0">
                <a:latin typeface="Calibri" pitchFamily="34" charset="0"/>
              </a:rPr>
              <a:t> Allows direct Senatorial elections by a state, 1913.</a:t>
            </a:r>
            <a:endParaRPr lang="en-US" sz="1600" b="1" dirty="0">
              <a:latin typeface="Calibri" pitchFamily="34" charset="0"/>
            </a:endParaRPr>
          </a:p>
          <a:p>
            <a:r>
              <a:rPr lang="en-US" sz="1600" b="1" i="1" dirty="0">
                <a:latin typeface="Calibri" pitchFamily="34" charset="0"/>
              </a:rPr>
              <a:t>18th Amendment:</a:t>
            </a:r>
            <a:r>
              <a:rPr lang="en-US" sz="1600" i="1" dirty="0">
                <a:latin typeface="Calibri" pitchFamily="34" charset="0"/>
              </a:rPr>
              <a:t> Enacted prohibition, 1919.</a:t>
            </a:r>
            <a:endParaRPr lang="en-US" sz="1600" b="1" i="1" dirty="0">
              <a:latin typeface="Calibri" pitchFamily="34" charset="0"/>
            </a:endParaRPr>
          </a:p>
          <a:p>
            <a:r>
              <a:rPr lang="en-US" sz="1600" b="1" dirty="0">
                <a:latin typeface="Calibri" pitchFamily="34" charset="0"/>
              </a:rPr>
              <a:t>19th Amendment:</a:t>
            </a:r>
            <a:r>
              <a:rPr lang="en-US" sz="1600" dirty="0">
                <a:latin typeface="Calibri" pitchFamily="34" charset="0"/>
              </a:rPr>
              <a:t> </a:t>
            </a:r>
            <a:r>
              <a:rPr lang="en-US" sz="1600" b="1" dirty="0">
                <a:solidFill>
                  <a:schemeClr val="hlink"/>
                </a:solidFill>
                <a:latin typeface="Calibri" pitchFamily="34" charset="0"/>
              </a:rPr>
              <a:t>Grants voting rights to women, 1920.</a:t>
            </a:r>
          </a:p>
          <a:p>
            <a:r>
              <a:rPr lang="en-US" sz="1600" b="1" dirty="0">
                <a:latin typeface="Calibri" pitchFamily="34" charset="0"/>
              </a:rPr>
              <a:t>20th Amendment:</a:t>
            </a:r>
            <a:r>
              <a:rPr lang="en-US" sz="1600" dirty="0">
                <a:latin typeface="Calibri" pitchFamily="34" charset="0"/>
              </a:rPr>
              <a:t> "Lame Duck Amendment;" reduces time between </a:t>
            </a:r>
            <a:r>
              <a:rPr lang="en-US" sz="1600" dirty="0" smtClean="0">
                <a:latin typeface="Calibri" pitchFamily="34" charset="0"/>
              </a:rPr>
              <a:t>elections </a:t>
            </a:r>
            <a:r>
              <a:rPr lang="en-US" sz="1600" dirty="0">
                <a:latin typeface="Calibri" pitchFamily="34" charset="0"/>
              </a:rPr>
              <a:t>and </a:t>
            </a:r>
            <a:r>
              <a:rPr lang="en-US" sz="1600" dirty="0" smtClean="0">
                <a:latin typeface="Calibri" pitchFamily="34" charset="0"/>
              </a:rPr>
              <a:t>the service of </a:t>
            </a:r>
            <a:endParaRPr lang="en-US" sz="1600" dirty="0">
              <a:latin typeface="Calibri" pitchFamily="34" charset="0"/>
            </a:endParaRPr>
          </a:p>
          <a:p>
            <a:r>
              <a:rPr lang="en-US" sz="1600" dirty="0">
                <a:latin typeface="Calibri" pitchFamily="34" charset="0"/>
              </a:rPr>
              <a:t>	</a:t>
            </a:r>
            <a:r>
              <a:rPr lang="en-US" sz="1600" dirty="0" smtClean="0">
                <a:latin typeface="Calibri" pitchFamily="34" charset="0"/>
              </a:rPr>
              <a:t>elected officials</a:t>
            </a:r>
            <a:r>
              <a:rPr lang="en-US" sz="1600" dirty="0">
                <a:latin typeface="Calibri" pitchFamily="34" charset="0"/>
              </a:rPr>
              <a:t>, 1933.</a:t>
            </a:r>
            <a:endParaRPr lang="en-US" sz="1600" b="1" dirty="0">
              <a:latin typeface="Calibri" pitchFamily="34" charset="0"/>
            </a:endParaRPr>
          </a:p>
          <a:p>
            <a:r>
              <a:rPr lang="en-US" sz="1600" b="1" dirty="0">
                <a:latin typeface="Calibri" pitchFamily="34" charset="0"/>
              </a:rPr>
              <a:t>21st</a:t>
            </a:r>
            <a:r>
              <a:rPr lang="en-US" sz="1600" dirty="0">
                <a:latin typeface="Calibri" pitchFamily="34" charset="0"/>
              </a:rPr>
              <a:t> </a:t>
            </a:r>
            <a:r>
              <a:rPr lang="en-US" sz="1600" b="1" dirty="0">
                <a:latin typeface="Calibri" pitchFamily="34" charset="0"/>
              </a:rPr>
              <a:t>Amendment:</a:t>
            </a:r>
            <a:r>
              <a:rPr lang="en-US" sz="1600" dirty="0">
                <a:latin typeface="Calibri" pitchFamily="34" charset="0"/>
              </a:rPr>
              <a:t> Repealed the 18th</a:t>
            </a:r>
            <a:r>
              <a:rPr lang="en-US" sz="1600" b="1" dirty="0">
                <a:latin typeface="Calibri" pitchFamily="34" charset="0"/>
              </a:rPr>
              <a:t> </a:t>
            </a:r>
            <a:r>
              <a:rPr lang="en-US" sz="1600" dirty="0">
                <a:latin typeface="Calibri" pitchFamily="34" charset="0"/>
              </a:rPr>
              <a:t>Amendment, 1933.</a:t>
            </a:r>
            <a:endParaRPr lang="en-US" sz="1600" b="1" dirty="0">
              <a:latin typeface="Calibri" pitchFamily="34" charset="0"/>
            </a:endParaRPr>
          </a:p>
          <a:p>
            <a:r>
              <a:rPr lang="en-US" sz="1600" b="1" dirty="0">
                <a:latin typeface="Calibri" pitchFamily="34" charset="0"/>
              </a:rPr>
              <a:t>22nd</a:t>
            </a:r>
            <a:r>
              <a:rPr lang="en-US" sz="1600" dirty="0">
                <a:latin typeface="Calibri" pitchFamily="34" charset="0"/>
              </a:rPr>
              <a:t> </a:t>
            </a:r>
            <a:r>
              <a:rPr lang="en-US" sz="1600" b="1" dirty="0">
                <a:latin typeface="Calibri" pitchFamily="34" charset="0"/>
              </a:rPr>
              <a:t>Amendment:</a:t>
            </a:r>
            <a:r>
              <a:rPr lang="en-US" sz="1600" dirty="0">
                <a:latin typeface="Calibri" pitchFamily="34" charset="0"/>
              </a:rPr>
              <a:t> Creates the presidential term limit, 1951.</a:t>
            </a:r>
            <a:endParaRPr lang="en-US" sz="1600" b="1" dirty="0">
              <a:latin typeface="Calibri" pitchFamily="34" charset="0"/>
            </a:endParaRPr>
          </a:p>
          <a:p>
            <a:r>
              <a:rPr lang="en-US" sz="1600" b="1" dirty="0">
                <a:latin typeface="Calibri" pitchFamily="34" charset="0"/>
              </a:rPr>
              <a:t>23rd Amendment:</a:t>
            </a:r>
            <a:r>
              <a:rPr lang="en-US" sz="1600" dirty="0">
                <a:latin typeface="Calibri" pitchFamily="34" charset="0"/>
              </a:rPr>
              <a:t> Grants the District of Columbia electoral votes, 1961.</a:t>
            </a:r>
            <a:endParaRPr lang="en-US" sz="1600" b="1" dirty="0">
              <a:latin typeface="Calibri" pitchFamily="34" charset="0"/>
            </a:endParaRPr>
          </a:p>
          <a:p>
            <a:r>
              <a:rPr lang="en-US" sz="1600" b="1" dirty="0">
                <a:latin typeface="Calibri" pitchFamily="34" charset="0"/>
              </a:rPr>
              <a:t>24th Amendment:</a:t>
            </a:r>
            <a:r>
              <a:rPr lang="en-US" sz="1600" dirty="0">
                <a:latin typeface="Calibri" pitchFamily="34" charset="0"/>
              </a:rPr>
              <a:t> </a:t>
            </a:r>
            <a:r>
              <a:rPr lang="en-US" sz="1600" b="1" dirty="0">
                <a:solidFill>
                  <a:schemeClr val="hlink"/>
                </a:solidFill>
                <a:latin typeface="Calibri" pitchFamily="34" charset="0"/>
              </a:rPr>
              <a:t>Prohibits poll taxes, 1964.</a:t>
            </a:r>
          </a:p>
          <a:p>
            <a:r>
              <a:rPr lang="en-US" sz="1600" b="1" dirty="0">
                <a:latin typeface="Calibri" pitchFamily="34" charset="0"/>
              </a:rPr>
              <a:t>25th Amendment:</a:t>
            </a:r>
            <a:r>
              <a:rPr lang="en-US" sz="1600" dirty="0">
                <a:latin typeface="Calibri" pitchFamily="34" charset="0"/>
              </a:rPr>
              <a:t> Clarifies procedures regarding succession of President and Vice President </a:t>
            </a:r>
            <a:r>
              <a:rPr lang="en-US" sz="1600" dirty="0" smtClean="0">
                <a:latin typeface="Calibri" pitchFamily="34" charset="0"/>
              </a:rPr>
              <a:t>upon </a:t>
            </a:r>
            <a:endParaRPr lang="en-US" sz="1600" dirty="0">
              <a:latin typeface="Calibri" pitchFamily="34" charset="0"/>
            </a:endParaRPr>
          </a:p>
          <a:p>
            <a:r>
              <a:rPr lang="en-US" sz="1600">
                <a:latin typeface="Calibri" pitchFamily="34" charset="0"/>
              </a:rPr>
              <a:t>	</a:t>
            </a:r>
            <a:r>
              <a:rPr lang="en-US" sz="1600" smtClean="0">
                <a:latin typeface="Calibri" pitchFamily="34" charset="0"/>
              </a:rPr>
              <a:t>death </a:t>
            </a:r>
            <a:r>
              <a:rPr lang="en-US" sz="1600" dirty="0">
                <a:latin typeface="Calibri" pitchFamily="34" charset="0"/>
              </a:rPr>
              <a:t>or inability to serve, 1967.</a:t>
            </a:r>
            <a:endParaRPr lang="en-US" sz="1600" b="1" dirty="0">
              <a:latin typeface="Calibri" pitchFamily="34" charset="0"/>
            </a:endParaRPr>
          </a:p>
          <a:p>
            <a:r>
              <a:rPr lang="en-US" sz="1600" b="1" dirty="0">
                <a:latin typeface="Calibri" pitchFamily="34" charset="0"/>
              </a:rPr>
              <a:t>26th Amendment:</a:t>
            </a:r>
            <a:r>
              <a:rPr lang="en-US" sz="1600" dirty="0">
                <a:latin typeface="Calibri" pitchFamily="34" charset="0"/>
              </a:rPr>
              <a:t> </a:t>
            </a:r>
            <a:r>
              <a:rPr lang="en-US" sz="1600" b="1" dirty="0">
                <a:solidFill>
                  <a:schemeClr val="hlink"/>
                </a:solidFill>
                <a:latin typeface="Calibri" pitchFamily="34" charset="0"/>
              </a:rPr>
              <a:t>Establishes 18 as the minimum legal voting age, 1971.</a:t>
            </a:r>
          </a:p>
          <a:p>
            <a:r>
              <a:rPr lang="en-US" sz="1600" b="1" dirty="0">
                <a:latin typeface="Calibri" pitchFamily="34" charset="0"/>
              </a:rPr>
              <a:t>27th Amendment:</a:t>
            </a:r>
            <a:r>
              <a:rPr lang="en-US" sz="1600" dirty="0">
                <a:latin typeface="Calibri" pitchFamily="34" charset="0"/>
              </a:rPr>
              <a:t> Allows changes in Congressional salary only after a general </a:t>
            </a:r>
            <a:r>
              <a:rPr lang="en-US" sz="1600" dirty="0" smtClean="0">
                <a:latin typeface="Calibri" pitchFamily="34" charset="0"/>
              </a:rPr>
              <a:t>election</a:t>
            </a:r>
            <a:r>
              <a:rPr lang="en-US" sz="1600" dirty="0">
                <a:latin typeface="Calibri" pitchFamily="34" charset="0"/>
              </a:rPr>
              <a:t> </a:t>
            </a:r>
            <a:r>
              <a:rPr lang="en-US" altLang="ko-KR" sz="1600" dirty="0">
                <a:latin typeface="Calibri" pitchFamily="34" charset="0"/>
                <a:ea typeface="굴림" pitchFamily="34" charset="-127"/>
              </a:rPr>
              <a:t>(originally  </a:t>
            </a:r>
            <a:endParaRPr lang="en-US" altLang="ko-KR" sz="1600" dirty="0" smtClean="0">
              <a:latin typeface="Calibri" pitchFamily="34" charset="0"/>
              <a:ea typeface="굴림" pitchFamily="34" charset="-127"/>
            </a:endParaRPr>
          </a:p>
          <a:p>
            <a:r>
              <a:rPr lang="en-US" altLang="ko-KR" sz="1600" dirty="0">
                <a:latin typeface="Calibri" pitchFamily="34" charset="0"/>
                <a:ea typeface="굴림" pitchFamily="34" charset="-127"/>
              </a:rPr>
              <a:t>	</a:t>
            </a:r>
            <a:r>
              <a:rPr lang="en-US" altLang="ko-KR" sz="1600" dirty="0" smtClean="0">
                <a:latin typeface="Calibri" pitchFamily="34" charset="0"/>
                <a:ea typeface="굴림" pitchFamily="34" charset="-127"/>
              </a:rPr>
              <a:t>submitted </a:t>
            </a:r>
            <a:r>
              <a:rPr lang="en-US" altLang="ko-KR" sz="1600" dirty="0">
                <a:latin typeface="Calibri" pitchFamily="34" charset="0"/>
                <a:ea typeface="굴림" pitchFamily="34" charset="-127"/>
              </a:rPr>
              <a:t>in 1789) </a:t>
            </a:r>
            <a:r>
              <a:rPr lang="en-US" sz="1600" dirty="0">
                <a:latin typeface="Calibri" pitchFamily="34" charset="0"/>
              </a:rPr>
              <a:t>1992.</a:t>
            </a:r>
          </a:p>
        </p:txBody>
      </p:sp>
      <p:sp>
        <p:nvSpPr>
          <p:cNvPr id="23555" name="Text Box 4"/>
          <p:cNvSpPr txBox="1">
            <a:spLocks noChangeArrowheads="1"/>
          </p:cNvSpPr>
          <p:nvPr/>
        </p:nvSpPr>
        <p:spPr bwMode="auto">
          <a:xfrm>
            <a:off x="304800" y="265113"/>
            <a:ext cx="8534400" cy="769441"/>
          </a:xfrm>
          <a:prstGeom prst="rect">
            <a:avLst/>
          </a:prstGeom>
          <a:gradFill>
            <a:gsLst>
              <a:gs pos="100000">
                <a:schemeClr val="accent1">
                  <a:lumMod val="45000"/>
                  <a:lumOff val="55000"/>
                </a:schemeClr>
              </a:gs>
              <a:gs pos="100000">
                <a:schemeClr val="accent1">
                  <a:lumMod val="30000"/>
                  <a:lumOff val="70000"/>
                </a:schemeClr>
              </a:gs>
            </a:gsLst>
            <a:path path="shape">
              <a:fillToRect l="50000" t="50000" r="50000" b="50000"/>
            </a:path>
          </a:gradFill>
          <a:ln w="9525">
            <a:noFill/>
            <a:miter lim="800000"/>
            <a:headEnd/>
            <a:tailEnd/>
          </a:ln>
        </p:spPr>
        <p:txBody>
          <a:bodyPr wrap="square">
            <a:spAutoFit/>
          </a:bodyPr>
          <a:lstStyle/>
          <a:p>
            <a:pPr algn="ctr"/>
            <a:r>
              <a:rPr lang="en-US" sz="4400" b="1" dirty="0">
                <a:latin typeface="Calibri" pitchFamily="34" charset="0"/>
              </a:rPr>
              <a:t>Constitutional Amendments</a:t>
            </a:r>
          </a:p>
        </p:txBody>
      </p:sp>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24F0BB7B-0DF0-4B14-8685-C4F7F0EA4876}" type="slidenum">
              <a:rPr lang="en-US" sz="1200">
                <a:solidFill>
                  <a:schemeClr val="tx1">
                    <a:tint val="75000"/>
                  </a:schemeClr>
                </a:solidFill>
                <a:latin typeface="+mn-lt"/>
              </a:rPr>
              <a:pPr algn="r" fontAlgn="auto">
                <a:spcBef>
                  <a:spcPts val="0"/>
                </a:spcBef>
                <a:spcAft>
                  <a:spcPts val="0"/>
                </a:spcAft>
                <a:defRPr/>
              </a:pPr>
              <a:t>11</a:t>
            </a:fld>
            <a:endParaRPr lang="en-US" sz="1200" dirty="0">
              <a:solidFill>
                <a:schemeClr val="tx1">
                  <a:tint val="75000"/>
                </a:schemeClr>
              </a:solidFill>
              <a:latin typeface="+mn-lt"/>
            </a:endParaRPr>
          </a:p>
        </p:txBody>
      </p:sp>
    </p:spTree>
    <p:extLst>
      <p:ext uri="{BB962C8B-B14F-4D97-AF65-F5344CB8AC3E}">
        <p14:creationId xmlns:p14="http://schemas.microsoft.com/office/powerpoint/2010/main" val="29873354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1B34CA05-DBBE-4A7D-884B-2FB5E58CE9A1}" type="slidenum">
              <a:rPr lang="en-US" sz="1200">
                <a:solidFill>
                  <a:schemeClr val="tx1">
                    <a:tint val="75000"/>
                  </a:schemeClr>
                </a:solidFill>
                <a:latin typeface="+mn-lt"/>
              </a:rPr>
              <a:pPr algn="r" fontAlgn="auto">
                <a:spcBef>
                  <a:spcPts val="0"/>
                </a:spcBef>
                <a:spcAft>
                  <a:spcPts val="0"/>
                </a:spcAft>
                <a:defRPr/>
              </a:pPr>
              <a:t>12</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2788638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AB51160-BE3B-412E-9249-3D234535B432}" type="slidenum">
              <a:rPr lang="en-US" sz="1200">
                <a:solidFill>
                  <a:schemeClr val="tx1">
                    <a:tint val="75000"/>
                  </a:schemeClr>
                </a:solidFill>
                <a:latin typeface="+mn-lt"/>
              </a:rPr>
              <a:pPr algn="r" fontAlgn="auto">
                <a:spcBef>
                  <a:spcPts val="0"/>
                </a:spcBef>
                <a:spcAft>
                  <a:spcPts val="0"/>
                </a:spcAft>
                <a:defRPr/>
              </a:pPr>
              <a:t>13</a:t>
            </a:fld>
            <a:endParaRPr lang="en-US" sz="1200">
              <a:solidFill>
                <a:schemeClr val="tx1">
                  <a:tint val="75000"/>
                </a:schemeClr>
              </a:solidFill>
              <a:latin typeface="+mn-lt"/>
            </a:endParaRPr>
          </a:p>
        </p:txBody>
      </p:sp>
      <p:sp>
        <p:nvSpPr>
          <p:cNvPr id="27651"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#4</a:t>
            </a:r>
            <a:endParaRPr lang="en-US" b="1" dirty="0"/>
          </a:p>
        </p:txBody>
      </p:sp>
    </p:spTree>
    <p:extLst>
      <p:ext uri="{BB962C8B-B14F-4D97-AF65-F5344CB8AC3E}">
        <p14:creationId xmlns:p14="http://schemas.microsoft.com/office/powerpoint/2010/main" val="7299782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2"/>
          <p:cNvSpPr txBox="1">
            <a:spLocks noChangeArrowheads="1"/>
          </p:cNvSpPr>
          <p:nvPr/>
        </p:nvSpPr>
        <p:spPr bwMode="auto">
          <a:xfrm>
            <a:off x="0" y="6019800"/>
            <a:ext cx="9144000" cy="523220"/>
          </a:xfrm>
          <a:prstGeom prst="rect">
            <a:avLst/>
          </a:prstGeom>
          <a:gradFill>
            <a:gsLst>
              <a:gs pos="100000">
                <a:schemeClr val="accent1">
                  <a:lumMod val="45000"/>
                  <a:lumOff val="55000"/>
                </a:schemeClr>
              </a:gs>
              <a:gs pos="100000">
                <a:schemeClr val="accent1">
                  <a:lumMod val="30000"/>
                  <a:lumOff val="70000"/>
                </a:schemeClr>
              </a:gs>
            </a:gsLst>
            <a:path path="shape">
              <a:fillToRect l="50000" t="50000" r="50000" b="50000"/>
            </a:path>
          </a:gradFill>
          <a:ln w="9525">
            <a:noFill/>
            <a:miter lim="800000"/>
            <a:headEnd/>
            <a:tailEnd/>
          </a:ln>
        </p:spPr>
        <p:txBody>
          <a:bodyPr wrap="square">
            <a:spAutoFit/>
          </a:bodyPr>
          <a:lstStyle/>
          <a:p>
            <a:pPr algn="ctr"/>
            <a:r>
              <a:rPr lang="en-US" sz="2800" b="1" dirty="0">
                <a:latin typeface="Calibri" pitchFamily="34" charset="0"/>
              </a:rPr>
              <a:t>The U.S. Supreme Court, Washington, D.C.</a:t>
            </a:r>
            <a:endParaRPr lang="en-US" sz="2800" b="1" dirty="0">
              <a:latin typeface="Calibri" pitchFamily="34" charset="0"/>
              <a:cs typeface="Arial" charset="0"/>
            </a:endParaRPr>
          </a:p>
        </p:txBody>
      </p:sp>
      <p:sp>
        <p:nvSpPr>
          <p:cNvPr id="4198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1581171-2BAF-4C85-A57B-06AB65B47B75}" type="slidenum">
              <a:rPr lang="en-US" sz="1200">
                <a:solidFill>
                  <a:srgbClr val="898989"/>
                </a:solidFill>
                <a:latin typeface="Calibri" pitchFamily="34" charset="0"/>
                <a:cs typeface="Arial" charset="0"/>
              </a:rPr>
              <a:pPr algn="r"/>
              <a:t>14</a:t>
            </a:fld>
            <a:endParaRPr lang="en-US" sz="1200">
              <a:solidFill>
                <a:srgbClr val="898989"/>
              </a:solidFill>
              <a:latin typeface="Calibri" pitchFamily="34" charset="0"/>
              <a:cs typeface="Arial" charset="0"/>
            </a:endParaRPr>
          </a:p>
        </p:txBody>
      </p:sp>
      <p:pic>
        <p:nvPicPr>
          <p:cNvPr id="41987" name="Picture 5" descr="United_states_supreme_court_building-crop"/>
          <p:cNvPicPr>
            <a:picLocks noChangeAspect="1" noChangeArrowheads="1"/>
          </p:cNvPicPr>
          <p:nvPr/>
        </p:nvPicPr>
        <p:blipFill>
          <a:blip r:embed="rId3" cstate="print"/>
          <a:srcRect/>
          <a:stretch>
            <a:fillRect/>
          </a:stretch>
        </p:blipFill>
        <p:spPr bwMode="auto">
          <a:xfrm>
            <a:off x="0" y="0"/>
            <a:ext cx="9144000" cy="5980113"/>
          </a:xfrm>
          <a:prstGeom prst="rect">
            <a:avLst/>
          </a:prstGeom>
          <a:noFill/>
          <a:ln w="9525">
            <a:noFill/>
            <a:miter lim="800000"/>
            <a:headEnd/>
            <a:tailEnd/>
          </a:ln>
        </p:spPr>
      </p:pic>
    </p:spTree>
    <p:extLst>
      <p:ext uri="{BB962C8B-B14F-4D97-AF65-F5344CB8AC3E}">
        <p14:creationId xmlns:p14="http://schemas.microsoft.com/office/powerpoint/2010/main" val="35811750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4403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06D5CFB-A0ED-4FCE-BFC4-C3FBD3373BE5}" type="slidenum">
              <a:rPr lang="en-US" sz="1200">
                <a:solidFill>
                  <a:srgbClr val="898989"/>
                </a:solidFill>
                <a:latin typeface="Calibri" pitchFamily="34" charset="0"/>
                <a:cs typeface="Arial" charset="0"/>
              </a:rPr>
              <a:pPr algn="r"/>
              <a:t>15</a:t>
            </a:fld>
            <a:endParaRPr lang="en-US" sz="1200">
              <a:solidFill>
                <a:srgbClr val="898989"/>
              </a:solidFill>
              <a:latin typeface="Calibri" pitchFamily="34" charset="0"/>
              <a:cs typeface="Arial" charset="0"/>
            </a:endParaRPr>
          </a:p>
        </p:txBody>
      </p:sp>
    </p:spTree>
    <p:extLst>
      <p:ext uri="{BB962C8B-B14F-4D97-AF65-F5344CB8AC3E}">
        <p14:creationId xmlns:p14="http://schemas.microsoft.com/office/powerpoint/2010/main" val="40790182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46082"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latin typeface="Arial" pitchFamily="34" charset="0"/>
                <a:cs typeface="Arial" pitchFamily="34" charset="0"/>
              </a:rPr>
              <a:t>Question </a:t>
            </a:r>
            <a:r>
              <a:rPr lang="en-US" b="1" dirty="0" smtClean="0">
                <a:latin typeface="Arial" pitchFamily="34" charset="0"/>
                <a:cs typeface="Arial" pitchFamily="34" charset="0"/>
              </a:rPr>
              <a:t>#37</a:t>
            </a:r>
            <a:endParaRPr lang="en-US" b="1" dirty="0">
              <a:latin typeface="Arial" pitchFamily="34" charset="0"/>
              <a:cs typeface="Arial" pitchFamily="34" charset="0"/>
            </a:endParaRPr>
          </a:p>
        </p:txBody>
      </p:sp>
      <p:sp>
        <p:nvSpPr>
          <p:cNvPr id="4608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43B53E2-A045-44E5-9857-6622646F8B98}" type="slidenum">
              <a:rPr lang="en-US" sz="1200">
                <a:solidFill>
                  <a:srgbClr val="898989"/>
                </a:solidFill>
                <a:latin typeface="Calibri" pitchFamily="34" charset="0"/>
              </a:rPr>
              <a:pPr algn="r"/>
              <a:t>16</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4813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B1EB219E-7C48-46AF-84DC-A3554293D67A}" type="slidenum">
              <a:rPr lang="en-US" sz="1200">
                <a:solidFill>
                  <a:srgbClr val="898989"/>
                </a:solidFill>
                <a:latin typeface="Calibri" pitchFamily="34" charset="0"/>
              </a:rPr>
              <a:pPr algn="r"/>
              <a:t>17</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113709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0178"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#38</a:t>
            </a:r>
            <a:endParaRPr lang="en-US" b="1" dirty="0"/>
          </a:p>
        </p:txBody>
      </p:sp>
      <p:sp>
        <p:nvSpPr>
          <p:cNvPr id="5017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4F11DCB-B2E8-40E1-9541-CA36A0CE327D}" type="slidenum">
              <a:rPr lang="en-US" sz="1200">
                <a:solidFill>
                  <a:srgbClr val="898989"/>
                </a:solidFill>
                <a:latin typeface="Calibri" pitchFamily="34" charset="0"/>
              </a:rPr>
              <a:pPr algn="r"/>
              <a:t>18</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 descr="Dred Scott"/>
          <p:cNvPicPr>
            <a:picLocks noChangeAspect="1" noChangeArrowheads="1"/>
          </p:cNvPicPr>
          <p:nvPr/>
        </p:nvPicPr>
        <p:blipFill>
          <a:blip r:embed="rId3" cstate="print"/>
          <a:srcRect/>
          <a:stretch>
            <a:fillRect/>
          </a:stretch>
        </p:blipFill>
        <p:spPr bwMode="auto">
          <a:xfrm>
            <a:off x="533400" y="1051560"/>
            <a:ext cx="3810000" cy="5397500"/>
          </a:xfrm>
          <a:prstGeom prst="rect">
            <a:avLst/>
          </a:prstGeom>
          <a:noFill/>
          <a:ln w="9525">
            <a:noFill/>
            <a:miter lim="800000"/>
            <a:headEnd/>
            <a:tailEnd/>
          </a:ln>
        </p:spPr>
      </p:pic>
      <p:sp>
        <p:nvSpPr>
          <p:cNvPr id="52226" name="Text Box 5"/>
          <p:cNvSpPr txBox="1">
            <a:spLocks noChangeArrowheads="1"/>
          </p:cNvSpPr>
          <p:nvPr/>
        </p:nvSpPr>
        <p:spPr bwMode="auto">
          <a:xfrm>
            <a:off x="533400" y="228600"/>
            <a:ext cx="8229600" cy="769441"/>
          </a:xfrm>
          <a:prstGeom prst="rect">
            <a:avLst/>
          </a:prstGeom>
          <a:gradFill>
            <a:gsLst>
              <a:gs pos="100000">
                <a:schemeClr val="accent1">
                  <a:lumMod val="45000"/>
                  <a:lumOff val="55000"/>
                </a:schemeClr>
              </a:gs>
              <a:gs pos="100000">
                <a:schemeClr val="accent1">
                  <a:lumMod val="30000"/>
                  <a:lumOff val="70000"/>
                </a:schemeClr>
              </a:gs>
            </a:gsLst>
            <a:path path="shape">
              <a:fillToRect l="50000" t="50000" r="50000" b="50000"/>
            </a:path>
          </a:gradFill>
          <a:ln w="9525">
            <a:noFill/>
            <a:miter lim="800000"/>
            <a:headEnd/>
            <a:tailEnd/>
          </a:ln>
        </p:spPr>
        <p:txBody>
          <a:bodyPr wrap="square">
            <a:spAutoFit/>
          </a:bodyPr>
          <a:lstStyle/>
          <a:p>
            <a:pPr algn="ctr"/>
            <a:r>
              <a:rPr lang="en-US" sz="4400" b="1" dirty="0">
                <a:latin typeface="Calibri" pitchFamily="34" charset="0"/>
              </a:rPr>
              <a:t>Scott v. </a:t>
            </a:r>
            <a:r>
              <a:rPr lang="en-US" sz="4400" b="1" dirty="0" err="1">
                <a:latin typeface="Calibri" pitchFamily="34" charset="0"/>
              </a:rPr>
              <a:t>Sandford</a:t>
            </a:r>
            <a:r>
              <a:rPr lang="en-US" sz="4400" b="1" dirty="0">
                <a:latin typeface="Calibri" pitchFamily="34" charset="0"/>
              </a:rPr>
              <a:t> (1857) </a:t>
            </a:r>
          </a:p>
        </p:txBody>
      </p:sp>
      <p:sp>
        <p:nvSpPr>
          <p:cNvPr id="5222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0E5DF30-2FD6-4923-90D1-9100A41CD36D}" type="slidenum">
              <a:rPr lang="en-US" sz="1200">
                <a:solidFill>
                  <a:srgbClr val="898989"/>
                </a:solidFill>
                <a:latin typeface="Calibri" pitchFamily="34" charset="0"/>
              </a:rPr>
              <a:pPr algn="r"/>
              <a:t>19</a:t>
            </a:fld>
            <a:endParaRPr lang="en-US" sz="1200">
              <a:solidFill>
                <a:srgbClr val="898989"/>
              </a:solidFill>
              <a:latin typeface="Calibri" pitchFamily="34" charset="0"/>
            </a:endParaRPr>
          </a:p>
        </p:txBody>
      </p:sp>
      <p:sp>
        <p:nvSpPr>
          <p:cNvPr id="52228" name="Text Box 6"/>
          <p:cNvSpPr txBox="1">
            <a:spLocks noChangeArrowheads="1"/>
          </p:cNvSpPr>
          <p:nvPr/>
        </p:nvSpPr>
        <p:spPr bwMode="auto">
          <a:xfrm>
            <a:off x="4343400" y="1051560"/>
            <a:ext cx="4419600" cy="2154436"/>
          </a:xfrm>
          <a:prstGeom prst="rect">
            <a:avLst/>
          </a:prstGeom>
          <a:solidFill>
            <a:schemeClr val="bg2"/>
          </a:solidFill>
          <a:ln w="28575">
            <a:solidFill>
              <a:schemeClr val="tx1"/>
            </a:solidFill>
            <a:miter lim="800000"/>
            <a:headEnd/>
            <a:tailEnd/>
          </a:ln>
        </p:spPr>
        <p:txBody>
          <a:bodyPr wrap="square">
            <a:spAutoFit/>
          </a:bodyPr>
          <a:lstStyle/>
          <a:p>
            <a:r>
              <a:rPr lang="en-US" sz="2000" b="1" i="1" dirty="0">
                <a:latin typeface="Calibri" pitchFamily="34" charset="0"/>
              </a:rPr>
              <a:t>"A free negro of the African race, whose ancestors were brought to this country and sold as slaves, is not a "citizen" within the meaning of the Constitution of the United States." </a:t>
            </a:r>
          </a:p>
          <a:p>
            <a:endParaRPr lang="en-US" b="1" i="1" dirty="0">
              <a:latin typeface="Calibri" pitchFamily="34" charset="0"/>
            </a:endParaRPr>
          </a:p>
          <a:p>
            <a:r>
              <a:rPr lang="en-US" sz="1600" b="1" i="1" dirty="0">
                <a:latin typeface="Calibri" pitchFamily="34" charset="0"/>
              </a:rPr>
              <a:t>Scott v. </a:t>
            </a:r>
            <a:r>
              <a:rPr lang="en-US" sz="1600" b="1" i="1" dirty="0" err="1">
                <a:latin typeface="Calibri" pitchFamily="34" charset="0"/>
              </a:rPr>
              <a:t>Sandford</a:t>
            </a:r>
            <a:r>
              <a:rPr lang="en-US" sz="1600" b="1" i="1" dirty="0">
                <a:latin typeface="Calibri" pitchFamily="34" charset="0"/>
              </a:rPr>
              <a:t>, U.S. Supreme Court (1857)</a:t>
            </a:r>
          </a:p>
        </p:txBody>
      </p:sp>
      <p:sp>
        <p:nvSpPr>
          <p:cNvPr id="52229" name="Text Box 7"/>
          <p:cNvSpPr txBox="1">
            <a:spLocks noChangeArrowheads="1"/>
          </p:cNvSpPr>
          <p:nvPr/>
        </p:nvSpPr>
        <p:spPr bwMode="auto">
          <a:xfrm>
            <a:off x="1660525" y="5867400"/>
            <a:ext cx="1844675" cy="366713"/>
          </a:xfrm>
          <a:prstGeom prst="rect">
            <a:avLst/>
          </a:prstGeom>
          <a:noFill/>
          <a:ln w="9525">
            <a:noFill/>
            <a:miter lim="800000"/>
            <a:headEnd/>
            <a:tailEnd/>
          </a:ln>
        </p:spPr>
        <p:txBody>
          <a:bodyPr>
            <a:spAutoFit/>
          </a:bodyPr>
          <a:lstStyle/>
          <a:p>
            <a:pPr algn="ctr"/>
            <a:r>
              <a:rPr lang="en-US">
                <a:solidFill>
                  <a:schemeClr val="bg2"/>
                </a:solidFill>
                <a:latin typeface="Calibri" pitchFamily="34" charset="0"/>
              </a:rPr>
              <a:t>Dred</a:t>
            </a:r>
            <a:r>
              <a:rPr lang="en-US">
                <a:latin typeface="Calibri" pitchFamily="34" charset="0"/>
              </a:rPr>
              <a:t> </a:t>
            </a:r>
            <a:r>
              <a:rPr lang="en-US">
                <a:solidFill>
                  <a:schemeClr val="bg2"/>
                </a:solidFill>
                <a:latin typeface="Calibri" pitchFamily="34" charset="0"/>
              </a:rPr>
              <a:t>Scott</a:t>
            </a:r>
          </a:p>
        </p:txBody>
      </p:sp>
    </p:spTree>
    <p:extLst>
      <p:ext uri="{BB962C8B-B14F-4D97-AF65-F5344CB8AC3E}">
        <p14:creationId xmlns:p14="http://schemas.microsoft.com/office/powerpoint/2010/main" val="3133238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Citizenship - CoG &amp; class\Citizenship Lessons 1-11 - CoG\Lesson 03 American History - 1800 through the Civil War (CoG)\images\image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796" y="1003300"/>
            <a:ext cx="4148808" cy="52120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740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65EF0C8-BB65-47A2-8975-4314EBBAE858}" type="slidenum">
              <a:rPr lang="en-US" sz="1200">
                <a:solidFill>
                  <a:srgbClr val="898989"/>
                </a:solidFill>
                <a:latin typeface="Calibri" pitchFamily="34" charset="0"/>
              </a:rPr>
              <a:pPr algn="r"/>
              <a:t>2</a:t>
            </a:fld>
            <a:endParaRPr lang="en-US" sz="1200">
              <a:solidFill>
                <a:srgbClr val="898989"/>
              </a:solidFill>
              <a:latin typeface="Calibri" pitchFamily="34" charset="0"/>
            </a:endParaRPr>
          </a:p>
        </p:txBody>
      </p:sp>
      <p:sp>
        <p:nvSpPr>
          <p:cNvPr id="4" name="Title 3"/>
          <p:cNvSpPr txBox="1">
            <a:spLocks/>
          </p:cNvSpPr>
          <p:nvPr/>
        </p:nvSpPr>
        <p:spPr bwMode="auto">
          <a:xfrm>
            <a:off x="381000" y="122555"/>
            <a:ext cx="8381999" cy="731520"/>
          </a:xfrm>
          <a:prstGeom prst="rect">
            <a:avLst/>
          </a:prstGeom>
          <a:gradFill>
            <a:gsLst>
              <a:gs pos="100000">
                <a:schemeClr val="accent1">
                  <a:lumMod val="45000"/>
                  <a:lumOff val="55000"/>
                </a:schemeClr>
              </a:gs>
              <a:gs pos="100000">
                <a:schemeClr val="accent1">
                  <a:lumMod val="30000"/>
                  <a:lumOff val="70000"/>
                </a:schemeClr>
              </a:gs>
            </a:gsLst>
            <a:path path="shape">
              <a:fillToRect l="50000" t="50000" r="50000" b="50000"/>
            </a:path>
          </a:gra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Civil Rights Movement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771" y="1093850"/>
            <a:ext cx="4125228" cy="3383280"/>
          </a:xfrm>
          <a:prstGeom prst="rect">
            <a:avLst/>
          </a:prstGeom>
          <a:ln w="34925">
            <a:solidFill>
              <a:schemeClr val="tx1"/>
            </a:solidFill>
          </a:ln>
        </p:spPr>
      </p:pic>
      <p:sp>
        <p:nvSpPr>
          <p:cNvPr id="10" name="Text Box 3"/>
          <p:cNvSpPr txBox="1">
            <a:spLocks noChangeArrowheads="1"/>
          </p:cNvSpPr>
          <p:nvPr/>
        </p:nvSpPr>
        <p:spPr bwMode="auto">
          <a:xfrm>
            <a:off x="381000" y="4953000"/>
            <a:ext cx="8381999" cy="1538883"/>
          </a:xfrm>
          <a:prstGeom prst="rect">
            <a:avLst/>
          </a:prstGeom>
          <a:solidFill>
            <a:schemeClr val="bg2"/>
          </a:solidFill>
          <a:ln w="9525">
            <a:noFill/>
            <a:miter lim="800000"/>
            <a:headEnd/>
            <a:tailEnd/>
          </a:ln>
        </p:spPr>
        <p:txBody>
          <a:bodyPr wrap="square">
            <a:spAutoFit/>
          </a:bodyPr>
          <a:lstStyle/>
          <a:p>
            <a:pPr algn="ctr"/>
            <a:endParaRPr lang="en-US" sz="1400" b="1" dirty="0" smtClean="0"/>
          </a:p>
          <a:p>
            <a:pPr algn="ctr"/>
            <a:r>
              <a:rPr lang="en-US" sz="3200" b="1" dirty="0" smtClean="0"/>
              <a:t>The </a:t>
            </a:r>
            <a:r>
              <a:rPr lang="en-US" sz="3200" b="1" dirty="0"/>
              <a:t>civil rights movement in the United States tried to end racial discrimination.</a:t>
            </a:r>
          </a:p>
          <a:p>
            <a:endParaRPr lang="en-US" sz="1400" b="1" dirty="0" smtClean="0">
              <a:solidFill>
                <a:schemeClr val="hlink"/>
              </a:solidFill>
              <a:latin typeface="Calibri" pitchFamily="34" charset="0"/>
            </a:endParaRPr>
          </a:p>
        </p:txBody>
      </p:sp>
    </p:spTree>
    <p:extLst>
      <p:ext uri="{BB962C8B-B14F-4D97-AF65-F5344CB8AC3E}">
        <p14:creationId xmlns:p14="http://schemas.microsoft.com/office/powerpoint/2010/main" val="12661717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5"/>
          <p:cNvSpPr txBox="1">
            <a:spLocks noChangeArrowheads="1"/>
          </p:cNvSpPr>
          <p:nvPr/>
        </p:nvSpPr>
        <p:spPr bwMode="auto">
          <a:xfrm>
            <a:off x="457200" y="152400"/>
            <a:ext cx="8382000" cy="731520"/>
          </a:xfrm>
          <a:prstGeom prst="rect">
            <a:avLst/>
          </a:prstGeom>
          <a:gradFill>
            <a:gsLst>
              <a:gs pos="100000">
                <a:schemeClr val="accent1">
                  <a:lumMod val="45000"/>
                  <a:lumOff val="55000"/>
                </a:schemeClr>
              </a:gs>
              <a:gs pos="100000">
                <a:schemeClr val="accent1">
                  <a:lumMod val="30000"/>
                  <a:lumOff val="70000"/>
                </a:schemeClr>
              </a:gs>
            </a:gsLst>
            <a:path path="shape">
              <a:fillToRect l="50000" t="50000" r="50000" b="50000"/>
            </a:path>
          </a:gradFill>
          <a:ln w="9525">
            <a:noFill/>
            <a:miter lim="800000"/>
            <a:headEnd/>
            <a:tailEnd/>
          </a:ln>
        </p:spPr>
        <p:txBody>
          <a:bodyPr>
            <a:spAutoFit/>
          </a:bodyPr>
          <a:lstStyle/>
          <a:p>
            <a:pPr algn="ctr"/>
            <a:r>
              <a:rPr lang="en-US" sz="4400" b="1" dirty="0">
                <a:latin typeface="Calibri" pitchFamily="34" charset="0"/>
              </a:rPr>
              <a:t>Plessy v. Ferguson (1896)</a:t>
            </a:r>
          </a:p>
        </p:txBody>
      </p:sp>
      <p:sp>
        <p:nvSpPr>
          <p:cNvPr id="5427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E2C23E1-0BA6-4B8E-98C8-2772FA484DF8}" type="slidenum">
              <a:rPr lang="en-US" sz="1200">
                <a:solidFill>
                  <a:srgbClr val="898989"/>
                </a:solidFill>
                <a:latin typeface="Calibri" pitchFamily="34" charset="0"/>
              </a:rPr>
              <a:pPr algn="r"/>
              <a:t>20</a:t>
            </a:fld>
            <a:endParaRPr lang="en-US" sz="1200">
              <a:solidFill>
                <a:srgbClr val="898989"/>
              </a:solidFill>
              <a:latin typeface="Calibri" pitchFamily="34" charset="0"/>
            </a:endParaRPr>
          </a:p>
        </p:txBody>
      </p:sp>
      <p:pic>
        <p:nvPicPr>
          <p:cNvPr id="54275" name="Picture 5" descr="Plessy_marker"/>
          <p:cNvPicPr>
            <a:picLocks noChangeAspect="1" noChangeArrowheads="1"/>
          </p:cNvPicPr>
          <p:nvPr/>
        </p:nvPicPr>
        <p:blipFill>
          <a:blip r:embed="rId3" cstate="print"/>
          <a:srcRect/>
          <a:stretch>
            <a:fillRect/>
          </a:stretch>
        </p:blipFill>
        <p:spPr bwMode="auto">
          <a:xfrm>
            <a:off x="457200" y="990600"/>
            <a:ext cx="6015038" cy="5392738"/>
          </a:xfrm>
          <a:prstGeom prst="rect">
            <a:avLst/>
          </a:prstGeom>
          <a:noFill/>
          <a:ln w="9525">
            <a:noFill/>
            <a:miter lim="800000"/>
            <a:headEnd/>
            <a:tailEnd/>
          </a:ln>
        </p:spPr>
      </p:pic>
      <p:sp>
        <p:nvSpPr>
          <p:cNvPr id="54276" name="Rectangle 3"/>
          <p:cNvSpPr>
            <a:spLocks noChangeArrowheads="1"/>
          </p:cNvSpPr>
          <p:nvPr/>
        </p:nvSpPr>
        <p:spPr bwMode="auto">
          <a:xfrm>
            <a:off x="5334000" y="990600"/>
            <a:ext cx="3505200" cy="1631216"/>
          </a:xfrm>
          <a:prstGeom prst="rect">
            <a:avLst/>
          </a:prstGeom>
          <a:solidFill>
            <a:schemeClr val="bg2"/>
          </a:solidFill>
          <a:ln w="28575">
            <a:solidFill>
              <a:schemeClr val="tx1"/>
            </a:solidFill>
            <a:miter lim="800000"/>
            <a:headEnd/>
            <a:tailEnd/>
          </a:ln>
        </p:spPr>
        <p:txBody>
          <a:bodyPr wrap="square" anchor="ctr">
            <a:spAutoFit/>
          </a:bodyPr>
          <a:lstStyle/>
          <a:p>
            <a:r>
              <a:rPr lang="en-US" sz="2000" b="1" i="1" dirty="0">
                <a:latin typeface="Calibri" pitchFamily="34" charset="0"/>
              </a:rPr>
              <a:t>"the </a:t>
            </a:r>
            <a:r>
              <a:rPr lang="en-US" sz="2000" b="1" i="1" dirty="0" smtClean="0">
                <a:latin typeface="Calibri" pitchFamily="34" charset="0"/>
              </a:rPr>
              <a:t>14</a:t>
            </a:r>
            <a:r>
              <a:rPr lang="en-US" sz="2000" b="1" i="1" baseline="30000" dirty="0" smtClean="0">
                <a:latin typeface="Calibri" pitchFamily="34" charset="0"/>
              </a:rPr>
              <a:t>th</a:t>
            </a:r>
            <a:r>
              <a:rPr lang="en-US" sz="2000" b="1" i="1" dirty="0" smtClean="0">
                <a:latin typeface="Calibri" pitchFamily="34" charset="0"/>
              </a:rPr>
              <a:t> Amendment... (</a:t>
            </a:r>
            <a:r>
              <a:rPr lang="en-US" sz="2000" b="1" i="1" dirty="0">
                <a:latin typeface="Calibri" pitchFamily="34" charset="0"/>
              </a:rPr>
              <a:t>does not) abolish distinctions based upon color, </a:t>
            </a:r>
            <a:r>
              <a:rPr lang="en-US" sz="2000" b="1" i="1" dirty="0" smtClean="0">
                <a:latin typeface="Calibri" pitchFamily="34" charset="0"/>
              </a:rPr>
              <a:t>or... enforce </a:t>
            </a:r>
            <a:r>
              <a:rPr lang="en-US" sz="2000" b="1" i="1" dirty="0">
                <a:latin typeface="Calibri" pitchFamily="34" charset="0"/>
              </a:rPr>
              <a:t>social equality, or a commingling of the two races</a:t>
            </a:r>
            <a:r>
              <a:rPr lang="en-US" sz="2000" b="1" i="1" dirty="0" smtClean="0">
                <a:latin typeface="Calibri" pitchFamily="34" charset="0"/>
              </a:rPr>
              <a:t>..." </a:t>
            </a:r>
            <a:endParaRPr lang="en-US" sz="2000" i="1" dirty="0">
              <a:latin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30F44EE-8F94-4D08-92A7-7341AE609C62}" type="slidenum">
              <a:rPr lang="en-US" sz="1200">
                <a:solidFill>
                  <a:srgbClr val="898989"/>
                </a:solidFill>
                <a:latin typeface="Calibri" pitchFamily="34" charset="0"/>
              </a:rPr>
              <a:pPr algn="r"/>
              <a:t>21</a:t>
            </a:fld>
            <a:endParaRPr lang="en-US" sz="1200">
              <a:solidFill>
                <a:srgbClr val="898989"/>
              </a:solidFill>
              <a:latin typeface="Calibri" pitchFamily="34" charset="0"/>
            </a:endParaRPr>
          </a:p>
        </p:txBody>
      </p:sp>
      <p:pic>
        <p:nvPicPr>
          <p:cNvPr id="56322" name="Picture 3" descr="Freemen voting in New Orleans, 1867"/>
          <p:cNvPicPr>
            <a:picLocks noChangeAspect="1" noChangeArrowheads="1"/>
          </p:cNvPicPr>
          <p:nvPr/>
        </p:nvPicPr>
        <p:blipFill>
          <a:blip r:embed="rId3" cstate="print"/>
          <a:srcRect/>
          <a:stretch>
            <a:fillRect/>
          </a:stretch>
        </p:blipFill>
        <p:spPr bwMode="auto">
          <a:xfrm>
            <a:off x="457200" y="955674"/>
            <a:ext cx="8382000" cy="5583238"/>
          </a:xfrm>
          <a:prstGeom prst="rect">
            <a:avLst/>
          </a:prstGeom>
          <a:noFill/>
          <a:ln w="9525">
            <a:noFill/>
            <a:miter lim="800000"/>
            <a:headEnd/>
            <a:tailEnd/>
          </a:ln>
        </p:spPr>
      </p:pic>
      <p:sp>
        <p:nvSpPr>
          <p:cNvPr id="56323" name="Text Box 5"/>
          <p:cNvSpPr txBox="1">
            <a:spLocks noChangeArrowheads="1"/>
          </p:cNvSpPr>
          <p:nvPr/>
        </p:nvSpPr>
        <p:spPr bwMode="auto">
          <a:xfrm>
            <a:off x="457200" y="152400"/>
            <a:ext cx="8382000" cy="731520"/>
          </a:xfrm>
          <a:prstGeom prst="rect">
            <a:avLst/>
          </a:prstGeom>
          <a:gradFill>
            <a:gsLst>
              <a:gs pos="100000">
                <a:schemeClr val="accent1">
                  <a:lumMod val="45000"/>
                  <a:lumOff val="55000"/>
                </a:schemeClr>
              </a:gs>
              <a:gs pos="100000">
                <a:schemeClr val="accent1">
                  <a:lumMod val="30000"/>
                  <a:lumOff val="70000"/>
                </a:schemeClr>
              </a:gs>
            </a:gsLst>
            <a:path path="shape">
              <a:fillToRect l="50000" t="50000" r="50000" b="50000"/>
            </a:path>
          </a:gradFill>
          <a:ln w="9525">
            <a:noFill/>
            <a:miter lim="800000"/>
            <a:headEnd/>
            <a:tailEnd/>
          </a:ln>
        </p:spPr>
        <p:txBody>
          <a:bodyPr>
            <a:spAutoFit/>
          </a:bodyPr>
          <a:lstStyle/>
          <a:p>
            <a:pPr algn="ctr"/>
            <a:r>
              <a:rPr lang="en-US" sz="4400" b="1" dirty="0">
                <a:latin typeface="Calibri" pitchFamily="34" charset="0"/>
              </a:rPr>
              <a:t>The 15th Amendment (1870)</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http://www.eyeonlifemag.com/storage/roberta/lucy%20burns.jpg?__SQUARESPACE_CACHEVERSION=1266293729532"/>
          <p:cNvPicPr>
            <a:picLocks noChangeAspect="1" noChangeArrowheads="1"/>
          </p:cNvPicPr>
          <p:nvPr/>
        </p:nvPicPr>
        <p:blipFill>
          <a:blip r:embed="rId3" cstate="print"/>
          <a:srcRect/>
          <a:stretch>
            <a:fillRect/>
          </a:stretch>
        </p:blipFill>
        <p:spPr bwMode="auto">
          <a:xfrm>
            <a:off x="228600" y="952988"/>
            <a:ext cx="3714750" cy="5403362"/>
          </a:xfrm>
          <a:prstGeom prst="rect">
            <a:avLst/>
          </a:prstGeom>
          <a:noFill/>
          <a:ln w="9525">
            <a:noFill/>
            <a:miter lim="800000"/>
            <a:headEnd/>
            <a:tailEnd/>
          </a:ln>
        </p:spPr>
      </p:pic>
      <p:pic>
        <p:nvPicPr>
          <p:cNvPr id="58370" name="Picture 4" descr="http://lookhowfarwevecome.net/images/postings/today-in-history-happy-19th-amendment-thanks-for-voting-women.jpg"/>
          <p:cNvPicPr>
            <a:picLocks noChangeAspect="1" noChangeArrowheads="1"/>
          </p:cNvPicPr>
          <p:nvPr/>
        </p:nvPicPr>
        <p:blipFill>
          <a:blip r:embed="rId4" cstate="print"/>
          <a:srcRect/>
          <a:stretch>
            <a:fillRect/>
          </a:stretch>
        </p:blipFill>
        <p:spPr bwMode="auto">
          <a:xfrm>
            <a:off x="3943350" y="952987"/>
            <a:ext cx="4991100" cy="4068199"/>
          </a:xfrm>
          <a:prstGeom prst="rect">
            <a:avLst/>
          </a:prstGeom>
          <a:noFill/>
          <a:ln w="9525">
            <a:noFill/>
            <a:miter lim="800000"/>
            <a:headEnd/>
            <a:tailEnd/>
          </a:ln>
        </p:spPr>
      </p:pic>
      <p:sp>
        <p:nvSpPr>
          <p:cNvPr id="58371" name="Title 3"/>
          <p:cNvSpPr>
            <a:spLocks noGrp="1"/>
          </p:cNvSpPr>
          <p:nvPr>
            <p:ph type="title" idx="4294967295"/>
          </p:nvPr>
        </p:nvSpPr>
        <p:spPr>
          <a:xfrm>
            <a:off x="228600" y="122555"/>
            <a:ext cx="8686800" cy="731520"/>
          </a:xfrm>
          <a:gradFill>
            <a:gsLst>
              <a:gs pos="100000">
                <a:schemeClr val="accent1">
                  <a:lumMod val="45000"/>
                  <a:lumOff val="55000"/>
                </a:schemeClr>
              </a:gs>
              <a:gs pos="100000">
                <a:schemeClr val="accent1">
                  <a:lumMod val="30000"/>
                  <a:lumOff val="70000"/>
                </a:schemeClr>
              </a:gs>
            </a:gsLst>
            <a:path path="shape">
              <a:fillToRect l="50000" t="50000" r="50000" b="50000"/>
            </a:path>
          </a:gradFill>
        </p:spPr>
        <p:txBody>
          <a:bodyPr/>
          <a:lstStyle/>
          <a:p>
            <a:pPr eaLnBrk="1" hangingPunct="1"/>
            <a:r>
              <a:rPr lang="en-US" b="1" dirty="0" smtClean="0"/>
              <a:t>Woman's Suffrage (1920)</a:t>
            </a:r>
          </a:p>
        </p:txBody>
      </p:sp>
      <p:sp>
        <p:nvSpPr>
          <p:cNvPr id="58372"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4527EA1-9EFF-431D-82A1-AC7AD5305E5B}" type="slidenum">
              <a:rPr lang="en-US" sz="1200">
                <a:solidFill>
                  <a:srgbClr val="898989"/>
                </a:solidFill>
                <a:latin typeface="Calibri" pitchFamily="34" charset="0"/>
              </a:rPr>
              <a:pPr algn="r"/>
              <a:t>22</a:t>
            </a:fld>
            <a:endParaRPr lang="en-US" sz="1200">
              <a:solidFill>
                <a:srgbClr val="898989"/>
              </a:solidFill>
              <a:latin typeface="Calibri" pitchFamily="34" charset="0"/>
            </a:endParaRPr>
          </a:p>
        </p:txBody>
      </p:sp>
      <p:sp>
        <p:nvSpPr>
          <p:cNvPr id="58373" name="Text Box 6"/>
          <p:cNvSpPr txBox="1">
            <a:spLocks noChangeArrowheads="1"/>
          </p:cNvSpPr>
          <p:nvPr/>
        </p:nvSpPr>
        <p:spPr bwMode="auto">
          <a:xfrm>
            <a:off x="3938954" y="5027049"/>
            <a:ext cx="4972050" cy="1323439"/>
          </a:xfrm>
          <a:prstGeom prst="rect">
            <a:avLst/>
          </a:prstGeom>
          <a:solidFill>
            <a:schemeClr val="bg2"/>
          </a:solidFill>
          <a:ln w="28575">
            <a:solidFill>
              <a:schemeClr val="tx1"/>
            </a:solidFill>
            <a:miter lim="800000"/>
            <a:headEnd/>
            <a:tailEnd/>
          </a:ln>
        </p:spPr>
        <p:txBody>
          <a:bodyPr wrap="square">
            <a:spAutoFit/>
          </a:bodyPr>
          <a:lstStyle/>
          <a:p>
            <a:pPr algn="ctr"/>
            <a:r>
              <a:rPr lang="en-US" sz="2000" b="1" i="1" dirty="0">
                <a:latin typeface="+mn-lt"/>
              </a:rPr>
              <a:t>Amendment XIX</a:t>
            </a:r>
          </a:p>
          <a:p>
            <a:pPr algn="ctr"/>
            <a:r>
              <a:rPr lang="en-US" sz="2000" i="1" dirty="0">
                <a:latin typeface="+mn-lt"/>
              </a:rPr>
              <a:t>The right of citizens of the United States to vote shall not be denied or abridged by the United States or </a:t>
            </a:r>
            <a:r>
              <a:rPr lang="en-US" sz="2000" i="1" dirty="0" smtClean="0">
                <a:latin typeface="+mn-lt"/>
              </a:rPr>
              <a:t>any </a:t>
            </a:r>
            <a:r>
              <a:rPr lang="en-US" sz="2000" i="1" dirty="0">
                <a:latin typeface="+mn-lt"/>
              </a:rPr>
              <a:t>State on account of sex.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6041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5B672CF1-CD6E-4C34-9BCB-4F388823AE80}" type="slidenum">
              <a:rPr lang="en-US" sz="1200">
                <a:solidFill>
                  <a:srgbClr val="898989"/>
                </a:solidFill>
                <a:latin typeface="Calibri" pitchFamily="34" charset="0"/>
              </a:rPr>
              <a:pPr algn="r"/>
              <a:t>23</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747990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62466"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#77</a:t>
            </a:r>
            <a:endParaRPr lang="en-US" b="1" dirty="0"/>
          </a:p>
        </p:txBody>
      </p:sp>
      <p:sp>
        <p:nvSpPr>
          <p:cNvPr id="6246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364F8437-B4C7-4E34-8863-908EABF823B3}" type="slidenum">
              <a:rPr lang="en-US" sz="1200">
                <a:solidFill>
                  <a:srgbClr val="898989"/>
                </a:solidFill>
                <a:latin typeface="Calibri" pitchFamily="34" charset="0"/>
              </a:rPr>
              <a:pPr algn="r"/>
              <a:t>24</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228600" y="152400"/>
            <a:ext cx="8690903" cy="792163"/>
          </a:xfrm>
          <a:gradFill>
            <a:gsLst>
              <a:gs pos="100000">
                <a:schemeClr val="accent1">
                  <a:lumMod val="45000"/>
                  <a:lumOff val="55000"/>
                </a:schemeClr>
              </a:gs>
              <a:gs pos="100000">
                <a:schemeClr val="accent1">
                  <a:lumMod val="30000"/>
                  <a:lumOff val="70000"/>
                </a:schemeClr>
              </a:gs>
            </a:gsLst>
            <a:path path="shape">
              <a:fillToRect l="50000" t="50000" r="50000" b="50000"/>
            </a:path>
          </a:gradFill>
        </p:spPr>
        <p:txBody>
          <a:bodyPr/>
          <a:lstStyle/>
          <a:p>
            <a:pPr eaLnBrk="1" hangingPunct="1"/>
            <a:r>
              <a:rPr lang="en-US" b="1" dirty="0" smtClean="0"/>
              <a:t>Brown v. Board of Education</a:t>
            </a:r>
            <a:r>
              <a:rPr lang="en-US" dirty="0" smtClean="0"/>
              <a:t> </a:t>
            </a:r>
            <a:r>
              <a:rPr lang="en-US" b="1" dirty="0" smtClean="0"/>
              <a:t>(1954)</a:t>
            </a:r>
          </a:p>
        </p:txBody>
      </p:sp>
      <p:sp>
        <p:nvSpPr>
          <p:cNvPr id="6451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537F1EA-1201-425E-9A40-052D1B4396DE}" type="slidenum">
              <a:rPr lang="en-US" sz="1200">
                <a:solidFill>
                  <a:srgbClr val="898989"/>
                </a:solidFill>
                <a:latin typeface="Calibri" pitchFamily="34" charset="0"/>
              </a:rPr>
              <a:pPr algn="r"/>
              <a:t>25</a:t>
            </a:fld>
            <a:endParaRPr lang="en-US" sz="1200">
              <a:solidFill>
                <a:srgbClr val="898989"/>
              </a:solidFill>
              <a:latin typeface="Calibri" pitchFamily="34" charset="0"/>
            </a:endParaRPr>
          </a:p>
        </p:txBody>
      </p:sp>
      <p:sp>
        <p:nvSpPr>
          <p:cNvPr id="64515" name="Rectangle 3"/>
          <p:cNvSpPr>
            <a:spLocks noChangeArrowheads="1"/>
          </p:cNvSpPr>
          <p:nvPr/>
        </p:nvSpPr>
        <p:spPr bwMode="auto">
          <a:xfrm>
            <a:off x="1371600" y="5181600"/>
            <a:ext cx="6705600" cy="1015663"/>
          </a:xfrm>
          <a:prstGeom prst="rect">
            <a:avLst/>
          </a:prstGeom>
          <a:solidFill>
            <a:schemeClr val="bg2"/>
          </a:solidFill>
          <a:ln w="28575">
            <a:solidFill>
              <a:schemeClr val="tx1"/>
            </a:solidFill>
            <a:miter lim="800000"/>
            <a:headEnd/>
            <a:tailEnd/>
          </a:ln>
        </p:spPr>
        <p:txBody>
          <a:bodyPr wrap="square" anchor="ctr">
            <a:spAutoFit/>
          </a:bodyPr>
          <a:lstStyle/>
          <a:p>
            <a:pPr algn="ctr"/>
            <a:r>
              <a:rPr lang="en-US" sz="2000" b="1" i="1" dirty="0">
                <a:latin typeface="Calibri" pitchFamily="34" charset="0"/>
              </a:rPr>
              <a:t>We conclude that in the field of public education the doctrine </a:t>
            </a:r>
            <a:r>
              <a:rPr lang="en-US" sz="2000" b="1" i="1" dirty="0" smtClean="0">
                <a:latin typeface="Calibri" pitchFamily="34" charset="0"/>
              </a:rPr>
              <a:t>of 'separate </a:t>
            </a:r>
            <a:r>
              <a:rPr lang="en-US" sz="2000" b="1" i="1" dirty="0">
                <a:latin typeface="Calibri" pitchFamily="34" charset="0"/>
              </a:rPr>
              <a:t>but equal' has no place. Separate but equal </a:t>
            </a:r>
            <a:r>
              <a:rPr lang="en-US" sz="2000" b="1" i="1" dirty="0" smtClean="0">
                <a:latin typeface="Calibri" pitchFamily="34" charset="0"/>
              </a:rPr>
              <a:t>educational facilities are </a:t>
            </a:r>
            <a:r>
              <a:rPr lang="en-US" sz="2000" b="1" i="1" dirty="0">
                <a:latin typeface="Calibri" pitchFamily="34" charset="0"/>
              </a:rPr>
              <a:t>inherently unequal.</a:t>
            </a:r>
          </a:p>
        </p:txBody>
      </p:sp>
      <p:pic>
        <p:nvPicPr>
          <p:cNvPr id="64516" name="Picture 8" descr="girl"/>
          <p:cNvPicPr>
            <a:picLocks noChangeAspect="1" noChangeArrowheads="1"/>
          </p:cNvPicPr>
          <p:nvPr/>
        </p:nvPicPr>
        <p:blipFill>
          <a:blip r:embed="rId3" cstate="print"/>
          <a:srcRect/>
          <a:stretch>
            <a:fillRect/>
          </a:stretch>
        </p:blipFill>
        <p:spPr bwMode="auto">
          <a:xfrm>
            <a:off x="212934" y="1167006"/>
            <a:ext cx="5767388" cy="3889764"/>
          </a:xfrm>
          <a:prstGeom prst="rect">
            <a:avLst/>
          </a:prstGeom>
          <a:noFill/>
          <a:ln w="34925">
            <a:solidFill>
              <a:schemeClr val="tx1"/>
            </a:solidFill>
            <a:miter lim="800000"/>
            <a:headEnd/>
            <a:tailEnd/>
          </a:ln>
        </p:spPr>
      </p:pic>
      <p:pic>
        <p:nvPicPr>
          <p:cNvPr id="64517" name="Picture 9" descr="topekastate"/>
          <p:cNvPicPr>
            <a:picLocks noChangeAspect="1" noChangeArrowheads="1"/>
          </p:cNvPicPr>
          <p:nvPr/>
        </p:nvPicPr>
        <p:blipFill>
          <a:blip r:embed="rId4" cstate="print"/>
          <a:srcRect/>
          <a:stretch>
            <a:fillRect/>
          </a:stretch>
        </p:blipFill>
        <p:spPr bwMode="auto">
          <a:xfrm>
            <a:off x="6015929" y="1167006"/>
            <a:ext cx="2899472" cy="3889764"/>
          </a:xfrm>
          <a:prstGeom prst="rect">
            <a:avLst/>
          </a:prstGeom>
          <a:noFill/>
          <a:ln w="28575">
            <a:solidFill>
              <a:schemeClr val="tx1"/>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http://course.cas.sc.edu/germanyk/post1945/images/The%20Southern%20Problem/AR_Little_Rock_Nine.jpg"/>
          <p:cNvPicPr>
            <a:picLocks noChangeAspect="1" noChangeArrowheads="1"/>
          </p:cNvPicPr>
          <p:nvPr/>
        </p:nvPicPr>
        <p:blipFill>
          <a:blip r:embed="rId3" cstate="print"/>
          <a:srcRect/>
          <a:stretch>
            <a:fillRect/>
          </a:stretch>
        </p:blipFill>
        <p:spPr bwMode="auto">
          <a:xfrm>
            <a:off x="228598" y="1274762"/>
            <a:ext cx="4964113" cy="4460875"/>
          </a:xfrm>
          <a:prstGeom prst="rect">
            <a:avLst/>
          </a:prstGeom>
          <a:noFill/>
          <a:ln w="28575">
            <a:solidFill>
              <a:schemeClr val="tx1"/>
            </a:solidFill>
            <a:miter lim="800000"/>
            <a:headEnd/>
            <a:tailEnd/>
          </a:ln>
        </p:spPr>
      </p:pic>
      <p:pic>
        <p:nvPicPr>
          <p:cNvPr id="66562" name="Picture 2" descr="http://www-tc.pbs.org/nationalparks/media/photos/10000/S10609-lg.jpg"/>
          <p:cNvPicPr>
            <a:picLocks noChangeAspect="1" noChangeArrowheads="1"/>
          </p:cNvPicPr>
          <p:nvPr/>
        </p:nvPicPr>
        <p:blipFill>
          <a:blip r:embed="rId4" cstate="print"/>
          <a:srcRect/>
          <a:stretch>
            <a:fillRect/>
          </a:stretch>
        </p:blipFill>
        <p:spPr bwMode="auto">
          <a:xfrm>
            <a:off x="5292357" y="404446"/>
            <a:ext cx="3657600" cy="2919413"/>
          </a:xfrm>
          <a:prstGeom prst="rect">
            <a:avLst/>
          </a:prstGeom>
          <a:noFill/>
          <a:ln w="28575">
            <a:solidFill>
              <a:schemeClr val="tx1"/>
            </a:solidFill>
            <a:miter lim="800000"/>
            <a:headEnd/>
            <a:tailEnd/>
          </a:ln>
        </p:spPr>
      </p:pic>
      <p:pic>
        <p:nvPicPr>
          <p:cNvPr id="66563" name="Picture 7" descr="Orval Faubus"/>
          <p:cNvPicPr>
            <a:picLocks noChangeAspect="1" noChangeArrowheads="1"/>
          </p:cNvPicPr>
          <p:nvPr/>
        </p:nvPicPr>
        <p:blipFill>
          <a:blip r:embed="rId5" cstate="print"/>
          <a:srcRect/>
          <a:stretch>
            <a:fillRect/>
          </a:stretch>
        </p:blipFill>
        <p:spPr bwMode="auto">
          <a:xfrm>
            <a:off x="5292357" y="3428927"/>
            <a:ext cx="3352800" cy="3079363"/>
          </a:xfrm>
          <a:prstGeom prst="rect">
            <a:avLst/>
          </a:prstGeom>
          <a:noFill/>
          <a:ln w="28575">
            <a:solidFill>
              <a:schemeClr val="tx1"/>
            </a:solidFill>
            <a:miter lim="800000"/>
            <a:headEnd/>
            <a:tailEnd/>
          </a:ln>
        </p:spPr>
      </p:pic>
      <p:sp>
        <p:nvSpPr>
          <p:cNvPr id="66564" name="Text Box 8"/>
          <p:cNvSpPr txBox="1">
            <a:spLocks noChangeArrowheads="1"/>
          </p:cNvSpPr>
          <p:nvPr/>
        </p:nvSpPr>
        <p:spPr bwMode="auto">
          <a:xfrm>
            <a:off x="3960813" y="3352800"/>
            <a:ext cx="458787" cy="1600200"/>
          </a:xfrm>
          <a:prstGeom prst="rect">
            <a:avLst/>
          </a:prstGeom>
          <a:noFill/>
          <a:ln w="9525">
            <a:noFill/>
            <a:miter lim="800000"/>
            <a:headEnd/>
            <a:tailEnd/>
          </a:ln>
        </p:spPr>
        <p:txBody>
          <a:bodyPr vert="eaVert">
            <a:spAutoFit/>
          </a:bodyPr>
          <a:lstStyle/>
          <a:p>
            <a:pPr>
              <a:spcBef>
                <a:spcPct val="50000"/>
              </a:spcBef>
            </a:pPr>
            <a:endParaRPr lang="en-US"/>
          </a:p>
        </p:txBody>
      </p:sp>
      <p:sp>
        <p:nvSpPr>
          <p:cNvPr id="66565"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33DC5D69-DB0B-4C4B-A6E0-FA1FA7A4A8EE}" type="slidenum">
              <a:rPr lang="en-US" sz="1200">
                <a:solidFill>
                  <a:srgbClr val="898989"/>
                </a:solidFill>
                <a:latin typeface="Calibri" pitchFamily="34" charset="0"/>
              </a:rPr>
              <a:pPr algn="r"/>
              <a:t>26</a:t>
            </a:fld>
            <a:endParaRPr lang="en-US" sz="1200">
              <a:solidFill>
                <a:srgbClr val="898989"/>
              </a:solidFill>
              <a:latin typeface="Calibri" pitchFamily="34" charset="0"/>
            </a:endParaRPr>
          </a:p>
        </p:txBody>
      </p:sp>
      <p:sp>
        <p:nvSpPr>
          <p:cNvPr id="66566" name="Text Box 10"/>
          <p:cNvSpPr txBox="1">
            <a:spLocks noChangeArrowheads="1"/>
          </p:cNvSpPr>
          <p:nvPr/>
        </p:nvSpPr>
        <p:spPr bwMode="auto">
          <a:xfrm>
            <a:off x="228599" y="381000"/>
            <a:ext cx="4964113" cy="731520"/>
          </a:xfrm>
          <a:prstGeom prst="rect">
            <a:avLst/>
          </a:prstGeom>
          <a:gradFill>
            <a:gsLst>
              <a:gs pos="100000">
                <a:schemeClr val="accent1">
                  <a:lumMod val="45000"/>
                  <a:lumOff val="55000"/>
                </a:schemeClr>
              </a:gs>
              <a:gs pos="100000">
                <a:schemeClr val="accent1">
                  <a:lumMod val="30000"/>
                  <a:lumOff val="70000"/>
                </a:schemeClr>
              </a:gs>
            </a:gsLst>
            <a:path path="shape">
              <a:fillToRect l="50000" t="50000" r="50000" b="50000"/>
            </a:path>
          </a:gradFill>
          <a:ln w="9525">
            <a:noFill/>
            <a:miter lim="800000"/>
            <a:headEnd/>
            <a:tailEnd/>
          </a:ln>
        </p:spPr>
        <p:txBody>
          <a:bodyPr wrap="square">
            <a:spAutoFit/>
          </a:bodyPr>
          <a:lstStyle/>
          <a:p>
            <a:pPr algn="ctr"/>
            <a:r>
              <a:rPr lang="en-US" sz="4400" b="1" dirty="0">
                <a:latin typeface="Calibri" pitchFamily="34" charset="0"/>
              </a:rPr>
              <a:t>The Little Rock Nine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93C04F5-4BCE-4D8E-A95F-27618D79A235}" type="slidenum">
              <a:rPr lang="en-US" sz="1200">
                <a:solidFill>
                  <a:schemeClr val="tx1">
                    <a:tint val="75000"/>
                  </a:schemeClr>
                </a:solidFill>
                <a:latin typeface="+mn-lt"/>
              </a:rPr>
              <a:pPr algn="r" fontAlgn="auto">
                <a:spcBef>
                  <a:spcPts val="0"/>
                </a:spcBef>
                <a:spcAft>
                  <a:spcPts val="0"/>
                </a:spcAft>
                <a:defRPr/>
              </a:pPr>
              <a:t>27</a:t>
            </a:fld>
            <a:endParaRPr lang="en-US" sz="1200">
              <a:solidFill>
                <a:schemeClr val="tx1">
                  <a:tint val="75000"/>
                </a:schemeClr>
              </a:solidFill>
              <a:latin typeface="+mn-lt"/>
            </a:endParaRPr>
          </a:p>
        </p:txBody>
      </p:sp>
      <p:sp>
        <p:nvSpPr>
          <p:cNvPr id="115715" name="Text Box 6"/>
          <p:cNvSpPr txBox="1">
            <a:spLocks noChangeArrowheads="1"/>
          </p:cNvSpPr>
          <p:nvPr/>
        </p:nvSpPr>
        <p:spPr bwMode="auto">
          <a:xfrm>
            <a:off x="1660525" y="1560513"/>
            <a:ext cx="184150" cy="366712"/>
          </a:xfrm>
          <a:prstGeom prst="rect">
            <a:avLst/>
          </a:prstGeom>
          <a:noFill/>
          <a:ln w="9525">
            <a:noFill/>
            <a:miter lim="800000"/>
            <a:headEnd/>
            <a:tailEnd/>
          </a:ln>
        </p:spPr>
        <p:txBody>
          <a:bodyPr wrap="none">
            <a:spAutoFit/>
          </a:bodyPr>
          <a:lstStyle/>
          <a:p>
            <a:endParaRPr lang="en-US"/>
          </a:p>
        </p:txBody>
      </p:sp>
      <p:sp>
        <p:nvSpPr>
          <p:cNvPr id="115716" name="Text Box 7"/>
          <p:cNvSpPr txBox="1">
            <a:spLocks noChangeArrowheads="1"/>
          </p:cNvSpPr>
          <p:nvPr/>
        </p:nvSpPr>
        <p:spPr bwMode="auto">
          <a:xfrm>
            <a:off x="3184525" y="1331913"/>
            <a:ext cx="184150" cy="366712"/>
          </a:xfrm>
          <a:prstGeom prst="rect">
            <a:avLst/>
          </a:prstGeom>
          <a:noFill/>
          <a:ln w="9525">
            <a:noFill/>
            <a:miter lim="800000"/>
            <a:headEnd/>
            <a:tailEnd/>
          </a:ln>
        </p:spPr>
        <p:txBody>
          <a:bodyPr wrap="none">
            <a:spAutoFit/>
          </a:bodyPr>
          <a:lstStyle/>
          <a:p>
            <a:endParaRPr lang="en-US"/>
          </a:p>
        </p:txBody>
      </p:sp>
      <p:sp>
        <p:nvSpPr>
          <p:cNvPr id="3" name="Rectangle 2"/>
          <p:cNvSpPr/>
          <p:nvPr/>
        </p:nvSpPr>
        <p:spPr>
          <a:xfrm>
            <a:off x="2819400" y="381000"/>
            <a:ext cx="5638800" cy="6093976"/>
          </a:xfrm>
          <a:prstGeom prst="rect">
            <a:avLst/>
          </a:prstGeom>
          <a:solidFill>
            <a:schemeClr val="bg2"/>
          </a:solidFill>
        </p:spPr>
        <p:txBody>
          <a:bodyPr wrap="square">
            <a:spAutoFit/>
          </a:bodyPr>
          <a:lstStyle/>
          <a:p>
            <a:pPr marL="285750" indent="-285750">
              <a:spcBef>
                <a:spcPts val="1200"/>
              </a:spcBef>
              <a:buFont typeface="Arial" charset="0"/>
              <a:buChar char="•"/>
            </a:pPr>
            <a:endParaRPr lang="en-US" sz="1400" b="1" dirty="0" smtClean="0"/>
          </a:p>
          <a:p>
            <a:pPr marL="285750" indent="-285750">
              <a:spcBef>
                <a:spcPts val="1200"/>
              </a:spcBef>
              <a:buFont typeface="Arial" charset="0"/>
              <a:buChar char="•"/>
            </a:pPr>
            <a:r>
              <a:rPr lang="en-US" sz="3200" b="1" dirty="0" smtClean="0"/>
              <a:t>Everyone </a:t>
            </a:r>
            <a:r>
              <a:rPr lang="en-US" sz="3200" b="1" dirty="0"/>
              <a:t>must follow </a:t>
            </a:r>
            <a:r>
              <a:rPr lang="en-US" sz="3200" b="1" dirty="0" smtClean="0"/>
              <a:t>the law</a:t>
            </a:r>
          </a:p>
          <a:p>
            <a:pPr>
              <a:spcBef>
                <a:spcPts val="1200"/>
              </a:spcBef>
            </a:pPr>
            <a:endParaRPr lang="en-US" sz="1600" b="1" dirty="0"/>
          </a:p>
          <a:p>
            <a:pPr marL="285750" indent="-285750">
              <a:spcBef>
                <a:spcPts val="1200"/>
              </a:spcBef>
              <a:buFont typeface="Arial" charset="0"/>
              <a:buChar char="•"/>
            </a:pPr>
            <a:r>
              <a:rPr lang="en-US" sz="3200" b="1" dirty="0"/>
              <a:t>No one is above the law</a:t>
            </a:r>
          </a:p>
          <a:p>
            <a:pPr marL="285750" indent="-285750">
              <a:spcBef>
                <a:spcPts val="1200"/>
              </a:spcBef>
              <a:buFont typeface="Arial" charset="0"/>
              <a:buChar char="•"/>
            </a:pPr>
            <a:endParaRPr lang="en-US" sz="1600" b="1" dirty="0"/>
          </a:p>
          <a:p>
            <a:pPr marL="285750" indent="-285750">
              <a:spcBef>
                <a:spcPts val="1200"/>
              </a:spcBef>
              <a:buFont typeface="Arial" charset="0"/>
              <a:buChar char="•"/>
            </a:pPr>
            <a:r>
              <a:rPr lang="en-US" sz="3200" b="1" dirty="0"/>
              <a:t>Leaders must obey the law</a:t>
            </a:r>
          </a:p>
          <a:p>
            <a:pPr marL="285750" indent="-285750">
              <a:spcBef>
                <a:spcPts val="1200"/>
              </a:spcBef>
              <a:buFont typeface="Arial" charset="0"/>
              <a:buChar char="•"/>
            </a:pPr>
            <a:endParaRPr lang="en-US" sz="1600" b="1" dirty="0"/>
          </a:p>
          <a:p>
            <a:pPr marL="285750" indent="-285750">
              <a:spcBef>
                <a:spcPts val="1200"/>
              </a:spcBef>
              <a:buFont typeface="Arial" charset="0"/>
              <a:buChar char="•"/>
            </a:pPr>
            <a:r>
              <a:rPr lang="en-US" sz="3200" b="1" dirty="0"/>
              <a:t>Government must obey the </a:t>
            </a:r>
            <a:r>
              <a:rPr lang="en-US" sz="3200" b="1" dirty="0" smtClean="0"/>
              <a:t>law</a:t>
            </a:r>
          </a:p>
          <a:p>
            <a:pPr>
              <a:spcBef>
                <a:spcPts val="1200"/>
              </a:spcBef>
            </a:pPr>
            <a:endParaRPr lang="en-US" sz="1400" b="1" dirty="0"/>
          </a:p>
        </p:txBody>
      </p:sp>
      <p:sp>
        <p:nvSpPr>
          <p:cNvPr id="8" name="Text Box 10"/>
          <p:cNvSpPr txBox="1">
            <a:spLocks noChangeArrowheads="1"/>
          </p:cNvSpPr>
          <p:nvPr/>
        </p:nvSpPr>
        <p:spPr bwMode="auto">
          <a:xfrm>
            <a:off x="457200" y="381000"/>
            <a:ext cx="2133600" cy="4117975"/>
          </a:xfrm>
          <a:prstGeom prst="rect">
            <a:avLst/>
          </a:prstGeom>
          <a:gradFill>
            <a:gsLst>
              <a:gs pos="100000">
                <a:schemeClr val="accent1">
                  <a:lumMod val="45000"/>
                  <a:lumOff val="55000"/>
                </a:schemeClr>
              </a:gs>
              <a:gs pos="100000">
                <a:schemeClr val="accent1">
                  <a:lumMod val="30000"/>
                  <a:lumOff val="70000"/>
                </a:schemeClr>
              </a:gs>
            </a:gsLst>
            <a:path path="shape">
              <a:fillToRect l="50000" t="50000" r="50000" b="50000"/>
            </a:path>
          </a:gradFill>
          <a:ln w="28575">
            <a:solidFill>
              <a:schemeClr val="tx1"/>
            </a:solidFill>
            <a:miter lim="800000"/>
            <a:headEnd/>
            <a:tailEnd/>
          </a:ln>
        </p:spPr>
        <p:txBody>
          <a:bodyPr wrap="square">
            <a:spAutoFit/>
          </a:bodyPr>
          <a:lstStyle/>
          <a:p>
            <a:pPr algn="ctr"/>
            <a:r>
              <a:rPr lang="en-US" sz="6600" b="1" dirty="0">
                <a:latin typeface="Calibri" pitchFamily="34" charset="0"/>
              </a:rPr>
              <a:t>The</a:t>
            </a:r>
          </a:p>
          <a:p>
            <a:pPr algn="ctr"/>
            <a:r>
              <a:rPr lang="en-US" sz="6600" b="1" dirty="0">
                <a:latin typeface="Calibri" pitchFamily="34" charset="0"/>
              </a:rPr>
              <a:t>Rule</a:t>
            </a:r>
          </a:p>
          <a:p>
            <a:pPr algn="ctr"/>
            <a:r>
              <a:rPr lang="en-US" sz="6600" b="1" dirty="0">
                <a:latin typeface="Calibri" pitchFamily="34" charset="0"/>
              </a:rPr>
              <a:t>of</a:t>
            </a:r>
          </a:p>
          <a:p>
            <a:pPr algn="ctr"/>
            <a:r>
              <a:rPr lang="en-US" sz="6600" b="1" dirty="0">
                <a:latin typeface="Calibri" pitchFamily="34" charset="0"/>
              </a:rPr>
              <a:t>Law</a:t>
            </a:r>
          </a:p>
        </p:txBody>
      </p:sp>
    </p:spTree>
    <p:extLst>
      <p:ext uri="{BB962C8B-B14F-4D97-AF65-F5344CB8AC3E}">
        <p14:creationId xmlns:p14="http://schemas.microsoft.com/office/powerpoint/2010/main" val="20257968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7762"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50893E3D-40A6-489A-8756-1E25138017AB}" type="slidenum">
              <a:rPr lang="en-US" sz="1200">
                <a:solidFill>
                  <a:srgbClr val="898989"/>
                </a:solidFill>
                <a:latin typeface="Calibri" pitchFamily="34" charset="0"/>
              </a:rPr>
              <a:pPr algn="r"/>
              <a:t>28</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137473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72706"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#12</a:t>
            </a:r>
            <a:endParaRPr lang="en-US" b="1" dirty="0"/>
          </a:p>
        </p:txBody>
      </p:sp>
      <p:sp>
        <p:nvSpPr>
          <p:cNvPr id="7270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C5E7690-06EE-4A89-A57C-EB17B4D78647}" type="slidenum">
              <a:rPr lang="en-US" sz="1200">
                <a:solidFill>
                  <a:srgbClr val="898989"/>
                </a:solidFill>
                <a:latin typeface="Calibri" pitchFamily="34" charset="0"/>
              </a:rPr>
              <a:pPr algn="r"/>
              <a:t>29</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cstate="print"/>
          <a:srcRect/>
          <a:stretch>
            <a:fillRect/>
          </a:stretch>
        </p:blipFill>
        <p:spPr bwMode="auto">
          <a:xfrm>
            <a:off x="528638" y="455613"/>
            <a:ext cx="8126412" cy="6094412"/>
          </a:xfrm>
          <a:prstGeom prst="rect">
            <a:avLst/>
          </a:prstGeom>
          <a:noFill/>
          <a:ln w="76200">
            <a:noFill/>
            <a:miter lim="800000"/>
            <a:headEnd/>
            <a:tailEnd/>
          </a:ln>
        </p:spPr>
      </p:pic>
      <p:sp>
        <p:nvSpPr>
          <p:cNvPr id="1945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C1EFC33-BCFF-4739-9122-57B79A549BA1}" type="slidenum">
              <a:rPr lang="en-US" sz="1200">
                <a:solidFill>
                  <a:srgbClr val="898989"/>
                </a:solidFill>
                <a:latin typeface="Calibri" pitchFamily="34" charset="0"/>
              </a:rPr>
              <a:pPr algn="r"/>
              <a:t>3</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318398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http://urbanhabitat.org/files/images/101stAirborneLittleRckCntHi.preview.jpg"/>
          <p:cNvPicPr>
            <a:picLocks noChangeAspect="1" noChangeArrowheads="1"/>
          </p:cNvPicPr>
          <p:nvPr/>
        </p:nvPicPr>
        <p:blipFill>
          <a:blip r:embed="rId3" cstate="print"/>
          <a:srcRect/>
          <a:stretch>
            <a:fillRect/>
          </a:stretch>
        </p:blipFill>
        <p:spPr bwMode="auto">
          <a:xfrm>
            <a:off x="152400" y="1010138"/>
            <a:ext cx="8839199" cy="5543062"/>
          </a:xfrm>
          <a:prstGeom prst="rect">
            <a:avLst/>
          </a:prstGeom>
          <a:noFill/>
          <a:ln w="9525">
            <a:noFill/>
            <a:miter lim="800000"/>
            <a:headEnd/>
            <a:tailEnd/>
          </a:ln>
        </p:spPr>
      </p:pic>
      <p:sp>
        <p:nvSpPr>
          <p:cNvPr id="74754" name="Title 1"/>
          <p:cNvSpPr>
            <a:spLocks noGrp="1"/>
          </p:cNvSpPr>
          <p:nvPr>
            <p:ph type="title"/>
          </p:nvPr>
        </p:nvSpPr>
        <p:spPr>
          <a:xfrm>
            <a:off x="152399" y="152400"/>
            <a:ext cx="8839199" cy="731520"/>
          </a:xfrm>
          <a:gradFill>
            <a:gsLst>
              <a:gs pos="100000">
                <a:schemeClr val="accent1">
                  <a:lumMod val="45000"/>
                  <a:lumOff val="55000"/>
                </a:schemeClr>
              </a:gs>
              <a:gs pos="100000">
                <a:schemeClr val="accent1">
                  <a:lumMod val="30000"/>
                  <a:lumOff val="70000"/>
                </a:schemeClr>
              </a:gs>
            </a:gsLst>
            <a:path path="shape">
              <a:fillToRect l="50000" t="50000" r="50000" b="50000"/>
            </a:path>
          </a:gradFill>
        </p:spPr>
        <p:txBody>
          <a:bodyPr/>
          <a:lstStyle/>
          <a:p>
            <a:pPr eaLnBrk="1" hangingPunct="1"/>
            <a:r>
              <a:rPr lang="en-US" b="1" dirty="0" smtClean="0"/>
              <a:t>Federal Troops Arrive</a:t>
            </a:r>
          </a:p>
        </p:txBody>
      </p:sp>
      <p:sp>
        <p:nvSpPr>
          <p:cNvPr id="74755"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5F4A0E0F-F722-4924-B44C-98ED0B95FFA0}" type="slidenum">
              <a:rPr lang="en-US" sz="1200">
                <a:solidFill>
                  <a:srgbClr val="898989"/>
                </a:solidFill>
                <a:latin typeface="Calibri" pitchFamily="34" charset="0"/>
              </a:rPr>
              <a:pPr algn="r"/>
              <a:t>30</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A558D3C-AE38-4193-9A07-4D98B119AAA2}" type="slidenum">
              <a:rPr lang="en-US" sz="1200" b="0">
                <a:solidFill>
                  <a:schemeClr val="tx1">
                    <a:tint val="75000"/>
                  </a:schemeClr>
                </a:solidFill>
                <a:latin typeface="+mn-lt"/>
                <a:cs typeface="+mn-cs"/>
              </a:rPr>
              <a:pPr algn="r" fontAlgn="auto">
                <a:spcBef>
                  <a:spcPts val="0"/>
                </a:spcBef>
                <a:spcAft>
                  <a:spcPts val="0"/>
                </a:spcAft>
                <a:defRPr/>
              </a:pPr>
              <a:t>31</a:t>
            </a:fld>
            <a:endParaRPr lang="en-US" sz="1200" b="0">
              <a:solidFill>
                <a:schemeClr val="tx1">
                  <a:tint val="75000"/>
                </a:schemeClr>
              </a:solidFill>
              <a:latin typeface="+mn-lt"/>
              <a:cs typeface="+mn-cs"/>
            </a:endParaRPr>
          </a:p>
        </p:txBody>
      </p:sp>
    </p:spTree>
    <p:extLst>
      <p:ext uri="{BB962C8B-B14F-4D97-AF65-F5344CB8AC3E}">
        <p14:creationId xmlns:p14="http://schemas.microsoft.com/office/powerpoint/2010/main" val="38304175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1202"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solidFill>
                  <a:schemeClr val="tx1"/>
                </a:solidFill>
              </a:rPr>
              <a:t>Question </a:t>
            </a:r>
            <a:r>
              <a:rPr lang="en-US" b="1" dirty="0" smtClean="0">
                <a:solidFill>
                  <a:schemeClr val="tx1"/>
                </a:solidFill>
              </a:rPr>
              <a:t>#32</a:t>
            </a:r>
            <a:endParaRPr lang="en-US" b="1" dirty="0">
              <a:solidFill>
                <a:schemeClr val="tx1"/>
              </a:solidFill>
            </a:endParaRP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E7DE236-2612-44C7-9DD7-0BEFF3B7A49B}" type="slidenum">
              <a:rPr lang="en-US" sz="1200" b="0">
                <a:solidFill>
                  <a:schemeClr val="tx1">
                    <a:tint val="75000"/>
                  </a:schemeClr>
                </a:solidFill>
                <a:latin typeface="+mn-lt"/>
                <a:cs typeface="+mn-cs"/>
              </a:rPr>
              <a:pPr algn="r" fontAlgn="auto">
                <a:spcBef>
                  <a:spcPts val="0"/>
                </a:spcBef>
                <a:spcAft>
                  <a:spcPts val="0"/>
                </a:spcAft>
                <a:defRPr/>
              </a:pPr>
              <a:t>32</a:t>
            </a:fld>
            <a:endParaRPr lang="en-US" sz="1200" b="0">
              <a:solidFill>
                <a:schemeClr val="tx1">
                  <a:tint val="75000"/>
                </a:schemeClr>
              </a:solidFill>
              <a:latin typeface="+mn-lt"/>
              <a:cs typeface="+mn-cs"/>
            </a:endParaRPr>
          </a:p>
        </p:txBody>
      </p:sp>
    </p:spTree>
    <p:extLst>
      <p:ext uri="{BB962C8B-B14F-4D97-AF65-F5344CB8AC3E}">
        <p14:creationId xmlns:p14="http://schemas.microsoft.com/office/powerpoint/2010/main" val="1575169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descr="1289590949500"/>
          <p:cNvPicPr>
            <a:picLocks noChangeAspect="1" noChangeArrowheads="1"/>
          </p:cNvPicPr>
          <p:nvPr/>
        </p:nvPicPr>
        <p:blipFill>
          <a:blip r:embed="rId3" cstate="print"/>
          <a:srcRect/>
          <a:stretch>
            <a:fillRect/>
          </a:stretch>
        </p:blipFill>
        <p:spPr bwMode="auto">
          <a:xfrm>
            <a:off x="457200" y="969962"/>
            <a:ext cx="8229599" cy="5568950"/>
          </a:xfrm>
          <a:prstGeom prst="rect">
            <a:avLst/>
          </a:prstGeom>
          <a:noFill/>
          <a:ln w="9525">
            <a:noFill/>
            <a:miter lim="800000"/>
            <a:headEnd/>
            <a:tailEnd/>
          </a:ln>
        </p:spPr>
      </p:pic>
      <p:sp>
        <p:nvSpPr>
          <p:cNvPr id="76802"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9E09E49-F054-441C-B81D-14EFDFE8E684}" type="slidenum">
              <a:rPr lang="en-US" sz="1200">
                <a:solidFill>
                  <a:srgbClr val="898989"/>
                </a:solidFill>
                <a:latin typeface="Calibri" pitchFamily="34" charset="0"/>
              </a:rPr>
              <a:pPr algn="r"/>
              <a:t>33</a:t>
            </a:fld>
            <a:endParaRPr lang="en-US" sz="1200">
              <a:solidFill>
                <a:srgbClr val="898989"/>
              </a:solidFill>
              <a:latin typeface="Calibri" pitchFamily="34" charset="0"/>
            </a:endParaRPr>
          </a:p>
        </p:txBody>
      </p:sp>
      <p:sp>
        <p:nvSpPr>
          <p:cNvPr id="76803" name="Title 1"/>
          <p:cNvSpPr>
            <a:spLocks/>
          </p:cNvSpPr>
          <p:nvPr/>
        </p:nvSpPr>
        <p:spPr bwMode="auto">
          <a:xfrm>
            <a:off x="457200" y="152400"/>
            <a:ext cx="8229599" cy="731520"/>
          </a:xfrm>
          <a:prstGeom prst="rect">
            <a:avLst/>
          </a:prstGeom>
          <a:gradFill>
            <a:gsLst>
              <a:gs pos="100000">
                <a:schemeClr val="accent1">
                  <a:lumMod val="45000"/>
                  <a:lumOff val="55000"/>
                </a:schemeClr>
              </a:gs>
              <a:gs pos="100000">
                <a:schemeClr val="accent1">
                  <a:lumMod val="30000"/>
                  <a:lumOff val="70000"/>
                </a:schemeClr>
              </a:gs>
            </a:gsLst>
            <a:path path="shape">
              <a:fillToRect l="50000" t="50000" r="50000" b="50000"/>
            </a:path>
          </a:gradFill>
          <a:ln w="9525">
            <a:noFill/>
            <a:miter lim="800000"/>
            <a:headEnd/>
            <a:tailEnd/>
          </a:ln>
        </p:spPr>
        <p:txBody>
          <a:bodyPr anchor="ctr"/>
          <a:lstStyle/>
          <a:p>
            <a:pPr algn="ctr"/>
            <a:r>
              <a:rPr lang="en-US" sz="4400" b="1" dirty="0">
                <a:latin typeface="Calibri" pitchFamily="34" charset="0"/>
              </a:rPr>
              <a:t>Another Milestone in Civil Rights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4" descr="37892701"/>
          <p:cNvPicPr>
            <a:picLocks noChangeAspect="1" noChangeArrowheads="1"/>
          </p:cNvPicPr>
          <p:nvPr/>
        </p:nvPicPr>
        <p:blipFill>
          <a:blip r:embed="rId3" cstate="print"/>
          <a:srcRect/>
          <a:stretch>
            <a:fillRect/>
          </a:stretch>
        </p:blipFill>
        <p:spPr bwMode="auto">
          <a:xfrm>
            <a:off x="304800" y="1279525"/>
            <a:ext cx="6370638" cy="5148263"/>
          </a:xfrm>
          <a:prstGeom prst="rect">
            <a:avLst/>
          </a:prstGeom>
          <a:noFill/>
          <a:ln w="9525">
            <a:noFill/>
            <a:miter lim="800000"/>
            <a:headEnd/>
            <a:tailEnd/>
          </a:ln>
        </p:spPr>
      </p:pic>
      <p:sp>
        <p:nvSpPr>
          <p:cNvPr id="78850" name="Text Box 5"/>
          <p:cNvSpPr txBox="1">
            <a:spLocks noChangeArrowheads="1"/>
          </p:cNvSpPr>
          <p:nvPr/>
        </p:nvSpPr>
        <p:spPr bwMode="auto">
          <a:xfrm>
            <a:off x="304800" y="76200"/>
            <a:ext cx="8610600" cy="1138773"/>
          </a:xfrm>
          <a:prstGeom prst="rect">
            <a:avLst/>
          </a:prstGeom>
          <a:gradFill>
            <a:gsLst>
              <a:gs pos="100000">
                <a:schemeClr val="accent1">
                  <a:lumMod val="45000"/>
                  <a:lumOff val="55000"/>
                </a:schemeClr>
              </a:gs>
              <a:gs pos="100000">
                <a:schemeClr val="accent1">
                  <a:lumMod val="30000"/>
                  <a:lumOff val="70000"/>
                </a:schemeClr>
              </a:gs>
            </a:gsLst>
            <a:path path="shape">
              <a:fillToRect l="50000" t="50000" r="50000" b="50000"/>
            </a:path>
          </a:gradFill>
          <a:ln w="9525">
            <a:noFill/>
            <a:miter lim="800000"/>
            <a:headEnd/>
            <a:tailEnd/>
          </a:ln>
        </p:spPr>
        <p:txBody>
          <a:bodyPr wrap="square">
            <a:spAutoFit/>
          </a:bodyPr>
          <a:lstStyle/>
          <a:p>
            <a:pPr algn="ctr"/>
            <a:r>
              <a:rPr lang="en-US" sz="4000" b="1" dirty="0">
                <a:latin typeface="Calibri" pitchFamily="34" charset="0"/>
              </a:rPr>
              <a:t>The Montgomery Bus Boycott</a:t>
            </a:r>
          </a:p>
          <a:p>
            <a:pPr algn="ctr"/>
            <a:r>
              <a:rPr lang="en-US" sz="2800" b="1" dirty="0">
                <a:latin typeface="Calibri" pitchFamily="34" charset="0"/>
              </a:rPr>
              <a:t>Browder v. Gayle (1956)</a:t>
            </a:r>
            <a:r>
              <a:rPr lang="en-US" sz="2800" dirty="0">
                <a:latin typeface="Calibri" pitchFamily="34" charset="0"/>
              </a:rPr>
              <a:t> </a:t>
            </a:r>
          </a:p>
        </p:txBody>
      </p:sp>
      <p:sp>
        <p:nvSpPr>
          <p:cNvPr id="78851"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27DEDAF-4C08-471E-92DF-9769E5E3B1FF}" type="slidenum">
              <a:rPr lang="en-US" sz="1200">
                <a:solidFill>
                  <a:srgbClr val="898989"/>
                </a:solidFill>
                <a:latin typeface="Calibri" pitchFamily="34" charset="0"/>
              </a:rPr>
              <a:pPr algn="r"/>
              <a:t>34</a:t>
            </a:fld>
            <a:endParaRPr lang="en-US" sz="1200">
              <a:solidFill>
                <a:srgbClr val="898989"/>
              </a:solidFill>
              <a:latin typeface="Calibri" pitchFamily="34" charset="0"/>
            </a:endParaRPr>
          </a:p>
        </p:txBody>
      </p:sp>
      <p:pic>
        <p:nvPicPr>
          <p:cNvPr id="78852" name="Picture 5" descr="Almost Empty Bus"/>
          <p:cNvPicPr>
            <a:picLocks noChangeAspect="1" noChangeArrowheads="1"/>
          </p:cNvPicPr>
          <p:nvPr/>
        </p:nvPicPr>
        <p:blipFill>
          <a:blip r:embed="rId4" cstate="print"/>
          <a:srcRect/>
          <a:stretch>
            <a:fillRect/>
          </a:stretch>
        </p:blipFill>
        <p:spPr bwMode="auto">
          <a:xfrm>
            <a:off x="5209686" y="1324074"/>
            <a:ext cx="3676406" cy="2506136"/>
          </a:xfrm>
          <a:prstGeom prst="rect">
            <a:avLst/>
          </a:prstGeom>
          <a:noFill/>
          <a:ln w="57150">
            <a:solidFill>
              <a:schemeClr val="bg1"/>
            </a:solid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DAEC0C8-A2E7-47AA-BED0-5FDAC6EE2693}" type="slidenum">
              <a:rPr lang="en-US" sz="1200">
                <a:solidFill>
                  <a:srgbClr val="898989"/>
                </a:solidFill>
                <a:latin typeface="Calibri" pitchFamily="34" charset="0"/>
              </a:rPr>
              <a:pPr algn="r"/>
              <a:t>35</a:t>
            </a:fld>
            <a:endParaRPr lang="en-US" sz="1200">
              <a:solidFill>
                <a:srgbClr val="898989"/>
              </a:solidFill>
              <a:latin typeface="Calibri" pitchFamily="34" charset="0"/>
            </a:endParaRPr>
          </a:p>
        </p:txBody>
      </p:sp>
      <p:pic>
        <p:nvPicPr>
          <p:cNvPr id="80898" name="Picture 3" descr="kingphoto"/>
          <p:cNvPicPr>
            <a:picLocks noChangeAspect="1" noChangeArrowheads="1"/>
          </p:cNvPicPr>
          <p:nvPr/>
        </p:nvPicPr>
        <p:blipFill>
          <a:blip r:embed="rId3" cstate="print"/>
          <a:srcRect/>
          <a:stretch>
            <a:fillRect/>
          </a:stretch>
        </p:blipFill>
        <p:spPr bwMode="auto">
          <a:xfrm>
            <a:off x="609600" y="1073149"/>
            <a:ext cx="7848600" cy="5465763"/>
          </a:xfrm>
          <a:prstGeom prst="rect">
            <a:avLst/>
          </a:prstGeom>
          <a:noFill/>
          <a:ln w="9525">
            <a:noFill/>
            <a:miter lim="800000"/>
            <a:headEnd/>
            <a:tailEnd/>
          </a:ln>
        </p:spPr>
      </p:pic>
      <p:sp>
        <p:nvSpPr>
          <p:cNvPr id="80899" name="Text Box 4"/>
          <p:cNvSpPr txBox="1">
            <a:spLocks noChangeArrowheads="1"/>
          </p:cNvSpPr>
          <p:nvPr/>
        </p:nvSpPr>
        <p:spPr bwMode="auto">
          <a:xfrm>
            <a:off x="609600" y="228600"/>
            <a:ext cx="7848600" cy="731520"/>
          </a:xfrm>
          <a:prstGeom prst="rect">
            <a:avLst/>
          </a:prstGeom>
          <a:gradFill>
            <a:gsLst>
              <a:gs pos="100000">
                <a:schemeClr val="accent1">
                  <a:lumMod val="45000"/>
                  <a:lumOff val="55000"/>
                </a:schemeClr>
              </a:gs>
              <a:gs pos="100000">
                <a:schemeClr val="accent1">
                  <a:lumMod val="30000"/>
                  <a:lumOff val="70000"/>
                </a:schemeClr>
              </a:gs>
            </a:gsLst>
            <a:path path="shape">
              <a:fillToRect l="50000" t="50000" r="50000" b="50000"/>
            </a:path>
          </a:gradFill>
          <a:ln w="9525">
            <a:noFill/>
            <a:miter lim="800000"/>
            <a:headEnd/>
            <a:tailEnd/>
          </a:ln>
        </p:spPr>
        <p:txBody>
          <a:bodyPr wrap="square">
            <a:spAutoFit/>
          </a:bodyPr>
          <a:lstStyle/>
          <a:p>
            <a:pPr algn="ctr"/>
            <a:r>
              <a:rPr lang="en-US" sz="4400" b="1" dirty="0">
                <a:latin typeface="Calibri" pitchFamily="34" charset="0"/>
              </a:rPr>
              <a:t>Martin Luther King Jr.</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8294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E4D769D-0398-40D3-9A13-933064AF3B11}" type="slidenum">
              <a:rPr lang="en-US" sz="1200">
                <a:solidFill>
                  <a:srgbClr val="898989"/>
                </a:solidFill>
                <a:latin typeface="Calibri" pitchFamily="34" charset="0"/>
              </a:rPr>
              <a:pPr algn="r"/>
              <a:t>36</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07621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84994"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#85</a:t>
            </a:r>
            <a:endParaRPr lang="en-US" b="1" dirty="0"/>
          </a:p>
        </p:txBody>
      </p:sp>
      <p:sp>
        <p:nvSpPr>
          <p:cNvPr id="84995"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D03B1C9A-E20E-4A2F-A73E-6C19DBF6D8FD}" type="slidenum">
              <a:rPr lang="en-US" sz="1200">
                <a:solidFill>
                  <a:srgbClr val="898989"/>
                </a:solidFill>
                <a:latin typeface="Calibri" pitchFamily="34" charset="0"/>
              </a:rPr>
              <a:pPr algn="r"/>
              <a:t>37</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noChangeArrowheads="1"/>
          </p:cNvPicPr>
          <p:nvPr/>
        </p:nvPicPr>
        <p:blipFill>
          <a:blip r:embed="rId3" cstate="print"/>
          <a:srcRect t="13000" b="13000"/>
          <a:stretch>
            <a:fillRect/>
          </a:stretch>
        </p:blipFill>
        <p:spPr bwMode="auto">
          <a:xfrm>
            <a:off x="381000" y="762000"/>
            <a:ext cx="5283200" cy="2932113"/>
          </a:xfrm>
          <a:prstGeom prst="rect">
            <a:avLst/>
          </a:prstGeom>
          <a:noFill/>
          <a:ln w="31750">
            <a:solidFill>
              <a:schemeClr val="tx1"/>
            </a:solidFill>
            <a:miter lim="800000"/>
            <a:headEnd/>
            <a:tailEnd/>
          </a:ln>
        </p:spPr>
      </p:pic>
      <p:sp>
        <p:nvSpPr>
          <p:cNvPr id="87042" name="Title 1"/>
          <p:cNvSpPr>
            <a:spLocks noGrp="1"/>
          </p:cNvSpPr>
          <p:nvPr>
            <p:ph type="title"/>
          </p:nvPr>
        </p:nvSpPr>
        <p:spPr>
          <a:xfrm>
            <a:off x="0" y="152400"/>
            <a:ext cx="9144000" cy="731520"/>
          </a:xfrm>
          <a:gradFill>
            <a:gsLst>
              <a:gs pos="100000">
                <a:schemeClr val="accent1">
                  <a:lumMod val="45000"/>
                  <a:lumOff val="55000"/>
                </a:schemeClr>
              </a:gs>
              <a:gs pos="100000">
                <a:schemeClr val="accent1">
                  <a:lumMod val="30000"/>
                  <a:lumOff val="70000"/>
                </a:schemeClr>
              </a:gs>
            </a:gsLst>
            <a:path path="shape">
              <a:fillToRect l="50000" t="50000" r="50000" b="50000"/>
            </a:path>
          </a:gradFill>
        </p:spPr>
        <p:txBody>
          <a:bodyPr/>
          <a:lstStyle/>
          <a:p>
            <a:pPr eaLnBrk="1" hangingPunct="1"/>
            <a:r>
              <a:rPr lang="en-US" b="1" dirty="0" smtClean="0"/>
              <a:t>The Birmingham Campaign (1962-63)</a:t>
            </a:r>
          </a:p>
        </p:txBody>
      </p:sp>
      <p:pic>
        <p:nvPicPr>
          <p:cNvPr id="87043" name="Picture 2" descr="http://www.gregkucera.com/_images/davidson/david_selma_march.jpg"/>
          <p:cNvPicPr>
            <a:picLocks noChangeAspect="1" noChangeArrowheads="1"/>
          </p:cNvPicPr>
          <p:nvPr/>
        </p:nvPicPr>
        <p:blipFill>
          <a:blip r:embed="rId4" cstate="print"/>
          <a:srcRect/>
          <a:stretch>
            <a:fillRect/>
          </a:stretch>
        </p:blipFill>
        <p:spPr bwMode="auto">
          <a:xfrm>
            <a:off x="228600" y="3478212"/>
            <a:ext cx="4872038" cy="3243263"/>
          </a:xfrm>
          <a:prstGeom prst="rect">
            <a:avLst/>
          </a:prstGeom>
          <a:noFill/>
          <a:ln w="9525">
            <a:noFill/>
            <a:miter lim="800000"/>
            <a:headEnd/>
            <a:tailEnd/>
          </a:ln>
        </p:spPr>
      </p:pic>
      <p:sp>
        <p:nvSpPr>
          <p:cNvPr id="8704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B044B612-CD6D-4326-B4D3-2BDA24993FAE}" type="slidenum">
              <a:rPr lang="en-US" sz="1200">
                <a:solidFill>
                  <a:srgbClr val="898989"/>
                </a:solidFill>
                <a:latin typeface="Calibri" pitchFamily="34" charset="0"/>
              </a:rPr>
              <a:pPr algn="r"/>
              <a:t>38</a:t>
            </a:fld>
            <a:endParaRPr lang="en-US" sz="1200">
              <a:solidFill>
                <a:srgbClr val="898989"/>
              </a:solidFill>
              <a:latin typeface="Calibri" pitchFamily="34" charset="0"/>
            </a:endParaRPr>
          </a:p>
        </p:txBody>
      </p:sp>
      <p:pic>
        <p:nvPicPr>
          <p:cNvPr id="87045" name="Picture 7" descr="dogsinbirmingham-crop"/>
          <p:cNvPicPr>
            <a:picLocks noChangeAspect="1" noChangeArrowheads="1"/>
          </p:cNvPicPr>
          <p:nvPr/>
        </p:nvPicPr>
        <p:blipFill>
          <a:blip r:embed="rId5" cstate="print"/>
          <a:srcRect/>
          <a:stretch>
            <a:fillRect/>
          </a:stretch>
        </p:blipFill>
        <p:spPr bwMode="auto">
          <a:xfrm>
            <a:off x="4419600" y="2667000"/>
            <a:ext cx="4305300" cy="3511550"/>
          </a:xfrm>
          <a:prstGeom prst="rect">
            <a:avLst/>
          </a:prstGeom>
          <a:noFill/>
          <a:ln w="31750">
            <a:solidFill>
              <a:schemeClr val="tx1"/>
            </a:solid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http://news.bbc.co.uk/media/images/47480000/jpg/_47480310_-11.jpg"/>
          <p:cNvPicPr>
            <a:picLocks noChangeAspect="1" noChangeArrowheads="1"/>
          </p:cNvPicPr>
          <p:nvPr/>
        </p:nvPicPr>
        <p:blipFill>
          <a:blip r:embed="rId3" cstate="print"/>
          <a:srcRect/>
          <a:stretch>
            <a:fillRect/>
          </a:stretch>
        </p:blipFill>
        <p:spPr bwMode="auto">
          <a:xfrm>
            <a:off x="3733800" y="3048000"/>
            <a:ext cx="4918075" cy="3273425"/>
          </a:xfrm>
          <a:prstGeom prst="rect">
            <a:avLst/>
          </a:prstGeom>
          <a:noFill/>
          <a:ln w="28575">
            <a:solidFill>
              <a:schemeClr val="tx1"/>
            </a:solidFill>
            <a:miter lim="800000"/>
            <a:headEnd/>
            <a:tailEnd/>
          </a:ln>
        </p:spPr>
      </p:pic>
      <p:pic>
        <p:nvPicPr>
          <p:cNvPr id="89090" name="Picture 2"/>
          <p:cNvPicPr>
            <a:picLocks noChangeAspect="1" noChangeArrowheads="1"/>
          </p:cNvPicPr>
          <p:nvPr/>
        </p:nvPicPr>
        <p:blipFill>
          <a:blip r:embed="rId4" cstate="print"/>
          <a:srcRect l="375" t="12000" r="301" b="12000"/>
          <a:stretch>
            <a:fillRect/>
          </a:stretch>
        </p:blipFill>
        <p:spPr bwMode="auto">
          <a:xfrm>
            <a:off x="381000" y="304800"/>
            <a:ext cx="4338638" cy="2489200"/>
          </a:xfrm>
          <a:prstGeom prst="rect">
            <a:avLst/>
          </a:prstGeom>
          <a:noFill/>
          <a:ln w="9525">
            <a:noFill/>
            <a:miter lim="800000"/>
            <a:headEnd/>
            <a:tailEnd/>
          </a:ln>
        </p:spPr>
      </p:pic>
      <p:pic>
        <p:nvPicPr>
          <p:cNvPr id="89091" name="Picture 2"/>
          <p:cNvPicPr>
            <a:picLocks noChangeAspect="1" noChangeArrowheads="1"/>
          </p:cNvPicPr>
          <p:nvPr/>
        </p:nvPicPr>
        <p:blipFill>
          <a:blip r:embed="rId5" cstate="print"/>
          <a:srcRect t="13000" b="13000"/>
          <a:stretch>
            <a:fillRect/>
          </a:stretch>
        </p:blipFill>
        <p:spPr bwMode="auto">
          <a:xfrm>
            <a:off x="4038600" y="381000"/>
            <a:ext cx="4597400" cy="2552700"/>
          </a:xfrm>
          <a:prstGeom prst="rect">
            <a:avLst/>
          </a:prstGeom>
          <a:noFill/>
          <a:ln w="28575">
            <a:solidFill>
              <a:schemeClr val="tx1"/>
            </a:solidFill>
            <a:miter lim="800000"/>
            <a:headEnd/>
            <a:tailEnd/>
          </a:ln>
        </p:spPr>
      </p:pic>
      <p:pic>
        <p:nvPicPr>
          <p:cNvPr id="89092" name="Picture 2" descr="http://theseoulite.com/wp-content/uploads/2008/11/black-civil-rights-demonstrators-attacked-by-police-water-hose_-birmingham-alabama-may-1963_jpg.jpg"/>
          <p:cNvPicPr>
            <a:picLocks noChangeAspect="1" noChangeArrowheads="1"/>
          </p:cNvPicPr>
          <p:nvPr/>
        </p:nvPicPr>
        <p:blipFill>
          <a:blip r:embed="rId6" cstate="print"/>
          <a:srcRect/>
          <a:stretch>
            <a:fillRect/>
          </a:stretch>
        </p:blipFill>
        <p:spPr bwMode="auto">
          <a:xfrm>
            <a:off x="533400" y="2895600"/>
            <a:ext cx="3035300" cy="3540125"/>
          </a:xfrm>
          <a:prstGeom prst="rect">
            <a:avLst/>
          </a:prstGeom>
          <a:noFill/>
          <a:ln w="28575">
            <a:solidFill>
              <a:schemeClr val="tx1"/>
            </a:solidFill>
            <a:miter lim="800000"/>
            <a:headEnd/>
            <a:tailEnd/>
          </a:ln>
        </p:spPr>
      </p:pic>
      <p:sp>
        <p:nvSpPr>
          <p:cNvPr id="8909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EE507B4-57E0-44E5-A146-A2BC1D883688}" type="slidenum">
              <a:rPr lang="en-US" sz="1200">
                <a:solidFill>
                  <a:srgbClr val="898989"/>
                </a:solidFill>
                <a:latin typeface="Calibri" pitchFamily="34" charset="0"/>
              </a:rPr>
              <a:pPr algn="r"/>
              <a:t>39</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76200">
            <a:noFill/>
            <a:miter lim="800000"/>
            <a:headEnd/>
            <a:tailEnd/>
          </a:ln>
        </p:spPr>
      </p:pic>
      <p:sp>
        <p:nvSpPr>
          <p:cNvPr id="21506"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#84</a:t>
            </a:r>
            <a:endParaRPr lang="en-US" b="1" dirty="0"/>
          </a:p>
        </p:txBody>
      </p:sp>
      <p:sp>
        <p:nvSpPr>
          <p:cNvPr id="2150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53D78094-4687-417D-9B6D-E3F6EB9B752D}" type="slidenum">
              <a:rPr lang="en-US" sz="1200">
                <a:solidFill>
                  <a:srgbClr val="898989"/>
                </a:solidFill>
                <a:latin typeface="Calibri" pitchFamily="34" charset="0"/>
              </a:rPr>
              <a:pPr algn="r"/>
              <a:t>4</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7896234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p:cNvPicPr>
            <a:picLocks noChangeAspect="1" noChangeArrowheads="1"/>
          </p:cNvPicPr>
          <p:nvPr/>
        </p:nvPicPr>
        <p:blipFill>
          <a:blip r:embed="rId3" cstate="print"/>
          <a:srcRect t="13000" b="13000"/>
          <a:stretch>
            <a:fillRect/>
          </a:stretch>
        </p:blipFill>
        <p:spPr bwMode="auto">
          <a:xfrm>
            <a:off x="381000" y="1371600"/>
            <a:ext cx="8280400" cy="4984750"/>
          </a:xfrm>
          <a:prstGeom prst="rect">
            <a:avLst/>
          </a:prstGeom>
          <a:noFill/>
          <a:ln w="9525">
            <a:noFill/>
            <a:miter lim="800000"/>
            <a:headEnd/>
            <a:tailEnd/>
          </a:ln>
        </p:spPr>
      </p:pic>
      <p:sp>
        <p:nvSpPr>
          <p:cNvPr id="9113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78BE5AC-B1B0-41A2-8629-DCBA05E43B0E}" type="slidenum">
              <a:rPr lang="en-US" sz="1200">
                <a:solidFill>
                  <a:srgbClr val="898989"/>
                </a:solidFill>
                <a:latin typeface="Calibri" pitchFamily="34" charset="0"/>
              </a:rPr>
              <a:pPr algn="r"/>
              <a:t>40</a:t>
            </a:fld>
            <a:endParaRPr lang="en-US" sz="1200">
              <a:solidFill>
                <a:srgbClr val="898989"/>
              </a:solidFill>
              <a:latin typeface="Calibri" pitchFamily="34" charset="0"/>
            </a:endParaRPr>
          </a:p>
        </p:txBody>
      </p:sp>
      <p:sp>
        <p:nvSpPr>
          <p:cNvPr id="91139" name="Text Box 4"/>
          <p:cNvSpPr txBox="1">
            <a:spLocks noChangeArrowheads="1"/>
          </p:cNvSpPr>
          <p:nvPr/>
        </p:nvSpPr>
        <p:spPr bwMode="auto">
          <a:xfrm>
            <a:off x="381000" y="152400"/>
            <a:ext cx="8305800" cy="1097280"/>
          </a:xfrm>
          <a:prstGeom prst="rect">
            <a:avLst/>
          </a:prstGeom>
          <a:gradFill>
            <a:gsLst>
              <a:gs pos="100000">
                <a:schemeClr val="accent1">
                  <a:lumMod val="45000"/>
                  <a:lumOff val="55000"/>
                </a:schemeClr>
              </a:gs>
              <a:gs pos="100000">
                <a:schemeClr val="accent1">
                  <a:lumMod val="30000"/>
                  <a:lumOff val="70000"/>
                </a:schemeClr>
              </a:gs>
            </a:gsLst>
            <a:path path="shape">
              <a:fillToRect l="50000" t="50000" r="50000" b="50000"/>
            </a:path>
          </a:gradFill>
          <a:ln w="9525">
            <a:noFill/>
            <a:miter lim="800000"/>
            <a:headEnd/>
            <a:tailEnd/>
          </a:ln>
        </p:spPr>
        <p:txBody>
          <a:bodyPr>
            <a:spAutoFit/>
          </a:bodyPr>
          <a:lstStyle/>
          <a:p>
            <a:pPr algn="ctr"/>
            <a:r>
              <a:rPr lang="en-US" sz="4000" b="1" dirty="0">
                <a:latin typeface="Calibri" pitchFamily="34" charset="0"/>
              </a:rPr>
              <a:t>The Birmingham Children's March</a:t>
            </a:r>
            <a:r>
              <a:rPr lang="en-US" sz="4000" dirty="0">
                <a:latin typeface="Calibri" pitchFamily="34" charset="0"/>
              </a:rPr>
              <a:t> </a:t>
            </a:r>
          </a:p>
          <a:p>
            <a:pPr algn="ctr"/>
            <a:r>
              <a:rPr lang="en-US" sz="2800" b="1" dirty="0">
                <a:latin typeface="Calibri" pitchFamily="34" charset="0"/>
              </a:rPr>
              <a:t>May </a:t>
            </a:r>
            <a:r>
              <a:rPr lang="en-US" sz="2800" b="1" dirty="0" smtClean="0">
                <a:latin typeface="Calibri" pitchFamily="34" charset="0"/>
              </a:rPr>
              <a:t>2-5</a:t>
            </a:r>
            <a:r>
              <a:rPr lang="en-US" sz="2800" b="1" dirty="0">
                <a:latin typeface="Calibri" pitchFamily="34" charset="0"/>
              </a:rPr>
              <a:t>, 1963</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6" descr="taking down sign"/>
          <p:cNvPicPr>
            <a:picLocks noChangeAspect="1" noChangeArrowheads="1"/>
          </p:cNvPicPr>
          <p:nvPr/>
        </p:nvPicPr>
        <p:blipFill>
          <a:blip r:embed="rId3" cstate="print"/>
          <a:srcRect/>
          <a:stretch>
            <a:fillRect/>
          </a:stretch>
        </p:blipFill>
        <p:spPr bwMode="auto">
          <a:xfrm>
            <a:off x="685800" y="304800"/>
            <a:ext cx="4314825" cy="3309938"/>
          </a:xfrm>
          <a:prstGeom prst="rect">
            <a:avLst/>
          </a:prstGeom>
          <a:noFill/>
          <a:ln w="28575">
            <a:solidFill>
              <a:schemeClr val="tx1"/>
            </a:solidFill>
            <a:miter lim="800000"/>
            <a:headEnd/>
            <a:tailEnd/>
          </a:ln>
        </p:spPr>
      </p:pic>
      <p:sp>
        <p:nvSpPr>
          <p:cNvPr id="9318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4876E41-1211-4B93-841B-D88BF84DC769}" type="slidenum">
              <a:rPr lang="en-US" sz="1200">
                <a:solidFill>
                  <a:srgbClr val="898989"/>
                </a:solidFill>
                <a:latin typeface="Calibri" pitchFamily="34" charset="0"/>
              </a:rPr>
              <a:pPr algn="r"/>
              <a:t>41</a:t>
            </a:fld>
            <a:endParaRPr lang="en-US" sz="1200">
              <a:solidFill>
                <a:srgbClr val="898989"/>
              </a:solidFill>
              <a:latin typeface="Calibri" pitchFamily="34" charset="0"/>
            </a:endParaRPr>
          </a:p>
        </p:txBody>
      </p:sp>
      <p:pic>
        <p:nvPicPr>
          <p:cNvPr id="93187" name="Picture 4" descr="etick_atldiv12b"/>
          <p:cNvPicPr>
            <a:picLocks noChangeAspect="1" noChangeArrowheads="1"/>
          </p:cNvPicPr>
          <p:nvPr/>
        </p:nvPicPr>
        <p:blipFill>
          <a:blip r:embed="rId4" cstate="print"/>
          <a:srcRect/>
          <a:stretch>
            <a:fillRect/>
          </a:stretch>
        </p:blipFill>
        <p:spPr bwMode="auto">
          <a:xfrm>
            <a:off x="5029200" y="381000"/>
            <a:ext cx="3937000" cy="3810000"/>
          </a:xfrm>
          <a:prstGeom prst="rect">
            <a:avLst/>
          </a:prstGeom>
          <a:noFill/>
          <a:ln w="28575">
            <a:solidFill>
              <a:schemeClr val="tx1"/>
            </a:solidFill>
            <a:miter lim="800000"/>
            <a:headEnd/>
            <a:tailEnd/>
          </a:ln>
        </p:spPr>
      </p:pic>
      <p:pic>
        <p:nvPicPr>
          <p:cNvPr id="93188" name="Picture 5" descr="10liptak"/>
          <p:cNvPicPr>
            <a:picLocks noChangeAspect="1" noChangeArrowheads="1"/>
          </p:cNvPicPr>
          <p:nvPr/>
        </p:nvPicPr>
        <p:blipFill>
          <a:blip r:embed="rId5" cstate="print"/>
          <a:srcRect/>
          <a:stretch>
            <a:fillRect/>
          </a:stretch>
        </p:blipFill>
        <p:spPr bwMode="auto">
          <a:xfrm>
            <a:off x="685800" y="3581400"/>
            <a:ext cx="5429250" cy="2895600"/>
          </a:xfrm>
          <a:prstGeom prst="rect">
            <a:avLst/>
          </a:prstGeom>
          <a:noFill/>
          <a:ln w="28575">
            <a:solidFill>
              <a:schemeClr val="tx1"/>
            </a:solid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http://www.smithsonianlegacies.si.edu/photos/227.jpg"/>
          <p:cNvPicPr>
            <a:picLocks noChangeAspect="1" noChangeArrowheads="1"/>
          </p:cNvPicPr>
          <p:nvPr/>
        </p:nvPicPr>
        <p:blipFill>
          <a:blip r:embed="rId3" cstate="print"/>
          <a:srcRect/>
          <a:stretch>
            <a:fillRect/>
          </a:stretch>
        </p:blipFill>
        <p:spPr bwMode="auto">
          <a:xfrm>
            <a:off x="5410200" y="533400"/>
            <a:ext cx="2532063" cy="2490788"/>
          </a:xfrm>
          <a:prstGeom prst="rect">
            <a:avLst/>
          </a:prstGeom>
          <a:noFill/>
          <a:ln w="34925">
            <a:solidFill>
              <a:schemeClr val="tx1"/>
            </a:solidFill>
            <a:miter lim="800000"/>
            <a:headEnd/>
            <a:tailEnd/>
          </a:ln>
        </p:spPr>
      </p:pic>
      <p:pic>
        <p:nvPicPr>
          <p:cNvPr id="95234" name="Picture 4" descr="http://www.threatofrace.org/uploads/content/images/03128r_loc_civil_rights.jpg"/>
          <p:cNvPicPr>
            <a:picLocks noChangeAspect="1" noChangeArrowheads="1"/>
          </p:cNvPicPr>
          <p:nvPr/>
        </p:nvPicPr>
        <p:blipFill>
          <a:blip r:embed="rId4" cstate="print"/>
          <a:srcRect/>
          <a:stretch>
            <a:fillRect/>
          </a:stretch>
        </p:blipFill>
        <p:spPr bwMode="auto">
          <a:xfrm>
            <a:off x="457200" y="457200"/>
            <a:ext cx="4589463" cy="3162300"/>
          </a:xfrm>
          <a:prstGeom prst="rect">
            <a:avLst/>
          </a:prstGeom>
          <a:noFill/>
          <a:ln w="28575">
            <a:solidFill>
              <a:schemeClr val="tx1"/>
            </a:solidFill>
            <a:miter lim="800000"/>
            <a:headEnd/>
            <a:tailEnd/>
          </a:ln>
        </p:spPr>
      </p:pic>
      <p:pic>
        <p:nvPicPr>
          <p:cNvPr id="95235" name="Picture 2" descr="http://images.publicradio.org/content/2008/08/28/20080828_mlkingmarch_33.jpg"/>
          <p:cNvPicPr>
            <a:picLocks noChangeAspect="1" noChangeArrowheads="1"/>
          </p:cNvPicPr>
          <p:nvPr/>
        </p:nvPicPr>
        <p:blipFill>
          <a:blip r:embed="rId5" cstate="print"/>
          <a:srcRect/>
          <a:stretch>
            <a:fillRect/>
          </a:stretch>
        </p:blipFill>
        <p:spPr bwMode="auto">
          <a:xfrm>
            <a:off x="4114800" y="3124200"/>
            <a:ext cx="4625975" cy="3144838"/>
          </a:xfrm>
          <a:prstGeom prst="rect">
            <a:avLst/>
          </a:prstGeom>
          <a:noFill/>
          <a:ln w="28575">
            <a:solidFill>
              <a:schemeClr val="tx1"/>
            </a:solidFill>
            <a:miter lim="800000"/>
            <a:headEnd/>
            <a:tailEnd/>
          </a:ln>
        </p:spPr>
      </p:pic>
      <p:sp>
        <p:nvSpPr>
          <p:cNvPr id="9523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EB30B90-E2C2-4CB3-AA3F-1734A7A8D6C4}" type="slidenum">
              <a:rPr lang="en-US" sz="1200">
                <a:solidFill>
                  <a:srgbClr val="898989"/>
                </a:solidFill>
                <a:latin typeface="Calibri" pitchFamily="34" charset="0"/>
              </a:rPr>
              <a:pPr algn="r"/>
              <a:t>42</a:t>
            </a:fld>
            <a:endParaRPr lang="en-US" sz="1200">
              <a:solidFill>
                <a:srgbClr val="898989"/>
              </a:solidFill>
              <a:latin typeface="Calibri" pitchFamily="34" charset="0"/>
            </a:endParaRPr>
          </a:p>
        </p:txBody>
      </p:sp>
      <p:pic>
        <p:nvPicPr>
          <p:cNvPr id="95237" name="Picture 8" descr="march on Washington_o"/>
          <p:cNvPicPr>
            <a:picLocks noChangeAspect="1" noChangeArrowheads="1"/>
          </p:cNvPicPr>
          <p:nvPr/>
        </p:nvPicPr>
        <p:blipFill>
          <a:blip r:embed="rId6" cstate="print"/>
          <a:srcRect/>
          <a:stretch>
            <a:fillRect/>
          </a:stretch>
        </p:blipFill>
        <p:spPr bwMode="auto">
          <a:xfrm>
            <a:off x="457200" y="3505200"/>
            <a:ext cx="3811588" cy="2998788"/>
          </a:xfrm>
          <a:prstGeom prst="rect">
            <a:avLst/>
          </a:prstGeom>
          <a:noFill/>
          <a:ln w="28575">
            <a:solidFill>
              <a:schemeClr val="tx1"/>
            </a:solid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xfrm>
            <a:off x="1600200" y="152400"/>
            <a:ext cx="6078538" cy="731520"/>
          </a:xfrm>
          <a:gradFill>
            <a:gsLst>
              <a:gs pos="100000">
                <a:schemeClr val="accent1">
                  <a:lumMod val="45000"/>
                  <a:lumOff val="55000"/>
                </a:schemeClr>
              </a:gs>
              <a:gs pos="100000">
                <a:schemeClr val="accent1">
                  <a:lumMod val="30000"/>
                  <a:lumOff val="70000"/>
                </a:schemeClr>
              </a:gs>
            </a:gsLst>
            <a:path path="shape">
              <a:fillToRect l="50000" t="50000" r="50000" b="50000"/>
            </a:path>
          </a:gradFill>
        </p:spPr>
        <p:txBody>
          <a:bodyPr/>
          <a:lstStyle/>
          <a:p>
            <a:pPr eaLnBrk="1" hangingPunct="1"/>
            <a:r>
              <a:rPr lang="en-US" b="1" i="1" dirty="0" smtClean="0"/>
              <a:t>"I Have a Dream"</a:t>
            </a:r>
          </a:p>
        </p:txBody>
      </p:sp>
      <p:pic>
        <p:nvPicPr>
          <p:cNvPr id="97282" name="Picture 2" descr="http://cdn1.newsone.com/files/2010/08/martin-luther-king2.jpg"/>
          <p:cNvPicPr>
            <a:picLocks noChangeAspect="1" noChangeArrowheads="1"/>
          </p:cNvPicPr>
          <p:nvPr/>
        </p:nvPicPr>
        <p:blipFill>
          <a:blip r:embed="rId3" cstate="print"/>
          <a:srcRect/>
          <a:stretch>
            <a:fillRect/>
          </a:stretch>
        </p:blipFill>
        <p:spPr bwMode="auto">
          <a:xfrm>
            <a:off x="1600200" y="914400"/>
            <a:ext cx="6078538" cy="5254625"/>
          </a:xfrm>
          <a:prstGeom prst="rect">
            <a:avLst/>
          </a:prstGeom>
          <a:noFill/>
          <a:ln w="9525">
            <a:noFill/>
            <a:miter lim="800000"/>
            <a:headEnd/>
            <a:tailEnd/>
          </a:ln>
        </p:spPr>
      </p:pic>
      <p:sp>
        <p:nvSpPr>
          <p:cNvPr id="9728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2761F6E-D443-40F4-8F37-D2C55B805F27}" type="slidenum">
              <a:rPr lang="en-US" sz="1200">
                <a:solidFill>
                  <a:srgbClr val="898989"/>
                </a:solidFill>
                <a:latin typeface="Calibri" pitchFamily="34" charset="0"/>
              </a:rPr>
              <a:pPr algn="r"/>
              <a:t>43</a:t>
            </a:fld>
            <a:endParaRPr lang="en-US" sz="1200">
              <a:solidFill>
                <a:srgbClr val="898989"/>
              </a:solidFill>
              <a:latin typeface="Calibri" pitchFamily="34" charset="0"/>
            </a:endParaRPr>
          </a:p>
        </p:txBody>
      </p:sp>
      <p:sp>
        <p:nvSpPr>
          <p:cNvPr id="97284" name="Text Box 5"/>
          <p:cNvSpPr txBox="1">
            <a:spLocks noChangeArrowheads="1"/>
          </p:cNvSpPr>
          <p:nvPr/>
        </p:nvSpPr>
        <p:spPr bwMode="auto">
          <a:xfrm>
            <a:off x="304800" y="4876800"/>
            <a:ext cx="8534400" cy="1465263"/>
          </a:xfrm>
          <a:prstGeom prst="rect">
            <a:avLst/>
          </a:prstGeom>
          <a:solidFill>
            <a:schemeClr val="bg2"/>
          </a:solidFill>
          <a:ln w="9525">
            <a:noFill/>
            <a:miter lim="800000"/>
            <a:headEnd/>
            <a:tailEnd/>
          </a:ln>
        </p:spPr>
        <p:txBody>
          <a:bodyPr>
            <a:spAutoFit/>
          </a:bodyPr>
          <a:lstStyle/>
          <a:p>
            <a:pPr algn="ctr"/>
            <a:r>
              <a:rPr lang="en-US" i="1" dirty="0"/>
              <a:t>...when we allow freedom to ring, when we let it ring from every village and every hamlet, from every state and every city, we will be able to speed up that day when all of God's children, black men and white men, Jews and Gentiles, Protestants and Catholics, will be able to join hands and sing in the words of the old Negro spiritual, "Free at last! free at last! thank God Almighty, we are free at last!"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File:Lyndon Johnson signing Civil Rights Act, 2 July, 1964.jpg">
            <a:hlinkClick r:id="rId3"/>
          </p:cNvPr>
          <p:cNvPicPr>
            <a:picLocks noChangeAspect="1" noChangeArrowheads="1"/>
          </p:cNvPicPr>
          <p:nvPr/>
        </p:nvPicPr>
        <p:blipFill>
          <a:blip r:embed="rId4" cstate="print"/>
          <a:srcRect/>
          <a:stretch>
            <a:fillRect/>
          </a:stretch>
        </p:blipFill>
        <p:spPr bwMode="auto">
          <a:xfrm>
            <a:off x="457200" y="914400"/>
            <a:ext cx="8229600" cy="5446713"/>
          </a:xfrm>
          <a:prstGeom prst="rect">
            <a:avLst/>
          </a:prstGeom>
          <a:noFill/>
          <a:ln w="9525">
            <a:noFill/>
            <a:miter lim="800000"/>
            <a:headEnd/>
            <a:tailEnd/>
          </a:ln>
        </p:spPr>
      </p:pic>
      <p:sp>
        <p:nvSpPr>
          <p:cNvPr id="9933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84624E2-CCBE-42C7-807E-54128B0BDEA0}" type="slidenum">
              <a:rPr lang="en-US" sz="1200">
                <a:solidFill>
                  <a:srgbClr val="898989"/>
                </a:solidFill>
                <a:latin typeface="Calibri" pitchFamily="34" charset="0"/>
              </a:rPr>
              <a:pPr algn="r"/>
              <a:t>44</a:t>
            </a:fld>
            <a:endParaRPr lang="en-US" sz="1200">
              <a:solidFill>
                <a:srgbClr val="898989"/>
              </a:solidFill>
              <a:latin typeface="Calibri" pitchFamily="34" charset="0"/>
            </a:endParaRPr>
          </a:p>
        </p:txBody>
      </p:sp>
      <p:sp>
        <p:nvSpPr>
          <p:cNvPr id="99331" name="Title 1"/>
          <p:cNvSpPr>
            <a:spLocks/>
          </p:cNvSpPr>
          <p:nvPr/>
        </p:nvSpPr>
        <p:spPr bwMode="auto">
          <a:xfrm>
            <a:off x="457200" y="152400"/>
            <a:ext cx="8229600" cy="731520"/>
          </a:xfrm>
          <a:prstGeom prst="rect">
            <a:avLst/>
          </a:prstGeom>
          <a:gradFill>
            <a:gsLst>
              <a:gs pos="100000">
                <a:schemeClr val="accent1">
                  <a:lumMod val="45000"/>
                  <a:lumOff val="55000"/>
                </a:schemeClr>
              </a:gs>
              <a:gs pos="100000">
                <a:schemeClr val="accent1">
                  <a:lumMod val="30000"/>
                  <a:lumOff val="70000"/>
                </a:schemeClr>
              </a:gs>
            </a:gsLst>
            <a:path path="shape">
              <a:fillToRect l="50000" t="50000" r="50000" b="50000"/>
            </a:path>
          </a:gradFill>
          <a:ln w="9525">
            <a:noFill/>
            <a:miter lim="800000"/>
            <a:headEnd/>
            <a:tailEnd/>
          </a:ln>
        </p:spPr>
        <p:txBody>
          <a:bodyPr anchor="ctr"/>
          <a:lstStyle/>
          <a:p>
            <a:pPr algn="ctr"/>
            <a:r>
              <a:rPr lang="en-US" sz="4400" b="1" dirty="0">
                <a:latin typeface="Calibri" pitchFamily="34" charset="0"/>
              </a:rPr>
              <a:t>The Civil Rights Act of 1964</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0137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71DFE37-6C87-4892-BD98-CFC7F6CADEDF}" type="slidenum">
              <a:rPr lang="en-US" sz="1200">
                <a:solidFill>
                  <a:srgbClr val="898989"/>
                </a:solidFill>
                <a:latin typeface="Calibri" pitchFamily="34" charset="0"/>
              </a:rPr>
              <a:pPr algn="r"/>
              <a:t>45</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7668321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03426"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#48</a:t>
            </a:r>
            <a:endParaRPr lang="en-US" b="1" dirty="0"/>
          </a:p>
        </p:txBody>
      </p:sp>
      <p:sp>
        <p:nvSpPr>
          <p:cNvPr id="10342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342CF45-0264-44D5-BB2C-A9C6CA983DAF}" type="slidenum">
              <a:rPr lang="en-US" sz="1200">
                <a:solidFill>
                  <a:srgbClr val="898989"/>
                </a:solidFill>
                <a:latin typeface="Calibri" pitchFamily="34" charset="0"/>
              </a:rPr>
              <a:pPr algn="r"/>
              <a:t>46</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Bloody_Sunday-Alabama_police_attack"/>
          <p:cNvPicPr>
            <a:picLocks noChangeAspect="1" noChangeArrowheads="1"/>
          </p:cNvPicPr>
          <p:nvPr/>
        </p:nvPicPr>
        <p:blipFill>
          <a:blip r:embed="rId3" cstate="print"/>
          <a:srcRect/>
          <a:stretch>
            <a:fillRect/>
          </a:stretch>
        </p:blipFill>
        <p:spPr bwMode="auto">
          <a:xfrm>
            <a:off x="205520" y="950262"/>
            <a:ext cx="3874902" cy="2651760"/>
          </a:xfrm>
          <a:prstGeom prst="rect">
            <a:avLst/>
          </a:prstGeom>
          <a:noFill/>
          <a:ln w="28575">
            <a:solidFill>
              <a:schemeClr val="tx1"/>
            </a:solidFill>
            <a:miter lim="800000"/>
            <a:headEnd/>
            <a:tailEnd/>
          </a:ln>
        </p:spPr>
      </p:pic>
      <p:sp>
        <p:nvSpPr>
          <p:cNvPr id="105475"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CA2C37B-839C-4301-B9BE-677E13194703}" type="slidenum">
              <a:rPr lang="en-US" sz="1200">
                <a:solidFill>
                  <a:srgbClr val="898989"/>
                </a:solidFill>
                <a:latin typeface="Calibri" pitchFamily="34" charset="0"/>
              </a:rPr>
              <a:pPr algn="r"/>
              <a:t>47</a:t>
            </a:fld>
            <a:endParaRPr lang="en-US" sz="1200">
              <a:solidFill>
                <a:srgbClr val="898989"/>
              </a:solidFill>
              <a:latin typeface="Calibri" pitchFamily="34" charset="0"/>
            </a:endParaRPr>
          </a:p>
        </p:txBody>
      </p:sp>
      <p:pic>
        <p:nvPicPr>
          <p:cNvPr id="105476" name="Picture 3" descr="Bloody_Sunday-officers_await_demonstrators"/>
          <p:cNvPicPr>
            <a:picLocks noChangeAspect="1" noChangeArrowheads="1"/>
          </p:cNvPicPr>
          <p:nvPr/>
        </p:nvPicPr>
        <p:blipFill>
          <a:blip r:embed="rId4" cstate="print"/>
          <a:srcRect/>
          <a:stretch>
            <a:fillRect/>
          </a:stretch>
        </p:blipFill>
        <p:spPr bwMode="auto">
          <a:xfrm>
            <a:off x="4593322" y="950262"/>
            <a:ext cx="4398278" cy="3108960"/>
          </a:xfrm>
          <a:prstGeom prst="rect">
            <a:avLst/>
          </a:prstGeom>
          <a:noFill/>
          <a:ln w="28575">
            <a:solidFill>
              <a:schemeClr val="tx1"/>
            </a:solidFill>
            <a:miter lim="800000"/>
            <a:headEnd/>
            <a:tailEnd/>
          </a:ln>
        </p:spPr>
      </p:pic>
      <p:sp>
        <p:nvSpPr>
          <p:cNvPr id="105477" name="Text Box 5"/>
          <p:cNvSpPr txBox="1">
            <a:spLocks noChangeArrowheads="1"/>
          </p:cNvSpPr>
          <p:nvPr/>
        </p:nvSpPr>
        <p:spPr bwMode="auto">
          <a:xfrm>
            <a:off x="205520" y="116175"/>
            <a:ext cx="8786080" cy="731520"/>
          </a:xfrm>
          <a:prstGeom prst="rect">
            <a:avLst/>
          </a:prstGeom>
          <a:gradFill>
            <a:gsLst>
              <a:gs pos="100000">
                <a:schemeClr val="accent1">
                  <a:lumMod val="45000"/>
                  <a:lumOff val="55000"/>
                </a:schemeClr>
              </a:gs>
              <a:gs pos="100000">
                <a:schemeClr val="accent1">
                  <a:lumMod val="30000"/>
                  <a:lumOff val="70000"/>
                </a:schemeClr>
              </a:gs>
            </a:gsLst>
            <a:path path="shape">
              <a:fillToRect l="50000" t="50000" r="50000" b="50000"/>
            </a:path>
          </a:gradFill>
          <a:ln w="9525">
            <a:noFill/>
            <a:miter lim="800000"/>
            <a:headEnd/>
            <a:tailEnd/>
          </a:ln>
        </p:spPr>
        <p:txBody>
          <a:bodyPr wrap="square">
            <a:spAutoFit/>
          </a:bodyPr>
          <a:lstStyle/>
          <a:p>
            <a:pPr algn="ctr"/>
            <a:r>
              <a:rPr lang="en-US" sz="4400" b="1" dirty="0">
                <a:latin typeface="Calibri" pitchFamily="34" charset="0"/>
              </a:rPr>
              <a:t>Selma to Montgomery March (1965)</a:t>
            </a:r>
          </a:p>
        </p:txBody>
      </p:sp>
      <p:pic>
        <p:nvPicPr>
          <p:cNvPr id="105478" name="Picture 6" descr="selmamarches"/>
          <p:cNvPicPr>
            <a:picLocks noChangeAspect="1" noChangeArrowheads="1"/>
          </p:cNvPicPr>
          <p:nvPr/>
        </p:nvPicPr>
        <p:blipFill>
          <a:blip r:embed="rId5" cstate="print"/>
          <a:srcRect/>
          <a:stretch>
            <a:fillRect/>
          </a:stretch>
        </p:blipFill>
        <p:spPr bwMode="auto">
          <a:xfrm>
            <a:off x="635807" y="3733799"/>
            <a:ext cx="3795881" cy="2560320"/>
          </a:xfrm>
          <a:prstGeom prst="rect">
            <a:avLst/>
          </a:prstGeom>
          <a:noFill/>
          <a:ln w="28575">
            <a:solidFill>
              <a:schemeClr val="tx1"/>
            </a:solidFill>
            <a:miter lim="800000"/>
            <a:headEnd/>
            <a:tailEnd/>
          </a:ln>
        </p:spPr>
      </p:pic>
      <p:pic>
        <p:nvPicPr>
          <p:cNvPr id="105473" name="Picture 7" descr="selma-montgomery-march"/>
          <p:cNvPicPr>
            <a:picLocks noChangeAspect="1" noChangeArrowheads="1"/>
          </p:cNvPicPr>
          <p:nvPr/>
        </p:nvPicPr>
        <p:blipFill>
          <a:blip r:embed="rId6" cstate="print"/>
          <a:srcRect/>
          <a:stretch>
            <a:fillRect/>
          </a:stretch>
        </p:blipFill>
        <p:spPr bwMode="auto">
          <a:xfrm>
            <a:off x="4801149" y="3681094"/>
            <a:ext cx="3838575" cy="2613025"/>
          </a:xfrm>
          <a:prstGeom prst="rect">
            <a:avLst/>
          </a:prstGeom>
          <a:noFill/>
          <a:ln w="28575">
            <a:solidFill>
              <a:schemeClr val="tx1"/>
            </a:solid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45A7DF4-3745-4790-8199-36CE2A6E7AE9}" type="slidenum">
              <a:rPr lang="en-US" sz="1200">
                <a:solidFill>
                  <a:srgbClr val="898989"/>
                </a:solidFill>
                <a:latin typeface="Calibri" pitchFamily="34" charset="0"/>
              </a:rPr>
              <a:pPr algn="r"/>
              <a:t>48</a:t>
            </a:fld>
            <a:endParaRPr lang="en-US" sz="1200">
              <a:solidFill>
                <a:srgbClr val="898989"/>
              </a:solidFill>
              <a:latin typeface="Calibri" pitchFamily="34" charset="0"/>
            </a:endParaRPr>
          </a:p>
        </p:txBody>
      </p:sp>
      <p:sp>
        <p:nvSpPr>
          <p:cNvPr id="107522" name="Title 1"/>
          <p:cNvSpPr>
            <a:spLocks/>
          </p:cNvSpPr>
          <p:nvPr/>
        </p:nvSpPr>
        <p:spPr bwMode="auto">
          <a:xfrm>
            <a:off x="457200" y="152400"/>
            <a:ext cx="8229600" cy="731520"/>
          </a:xfrm>
          <a:prstGeom prst="rect">
            <a:avLst/>
          </a:prstGeom>
          <a:gradFill>
            <a:gsLst>
              <a:gs pos="100000">
                <a:schemeClr val="accent1">
                  <a:lumMod val="45000"/>
                  <a:lumOff val="55000"/>
                </a:schemeClr>
              </a:gs>
              <a:gs pos="100000">
                <a:schemeClr val="accent1">
                  <a:lumMod val="30000"/>
                  <a:lumOff val="70000"/>
                </a:schemeClr>
              </a:gs>
            </a:gsLst>
            <a:path path="shape">
              <a:fillToRect l="50000" t="50000" r="50000" b="50000"/>
            </a:path>
          </a:gradFill>
          <a:ln w="9525">
            <a:noFill/>
            <a:miter lim="800000"/>
            <a:headEnd/>
            <a:tailEnd/>
          </a:ln>
        </p:spPr>
        <p:txBody>
          <a:bodyPr anchor="ctr"/>
          <a:lstStyle/>
          <a:p>
            <a:pPr algn="ctr"/>
            <a:r>
              <a:rPr lang="en-US" sz="4400" b="1" dirty="0">
                <a:latin typeface="Calibri" pitchFamily="34" charset="0"/>
              </a:rPr>
              <a:t>The Voting Rights Act (1965)</a:t>
            </a:r>
          </a:p>
        </p:txBody>
      </p:sp>
      <p:pic>
        <p:nvPicPr>
          <p:cNvPr id="107523" name="Picture 6" descr="800px-Lyndon_Johnson_and_Martin_Luther_King,_Jr"/>
          <p:cNvPicPr>
            <a:picLocks noChangeAspect="1" noChangeArrowheads="1"/>
          </p:cNvPicPr>
          <p:nvPr/>
        </p:nvPicPr>
        <p:blipFill>
          <a:blip r:embed="rId3" cstate="print"/>
          <a:srcRect/>
          <a:stretch>
            <a:fillRect/>
          </a:stretch>
        </p:blipFill>
        <p:spPr bwMode="auto">
          <a:xfrm>
            <a:off x="457200" y="990600"/>
            <a:ext cx="8229600" cy="5303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idx="4294967295"/>
          </p:nvPr>
        </p:nvSpPr>
        <p:spPr>
          <a:xfrm>
            <a:off x="381000" y="152400"/>
            <a:ext cx="8305800" cy="731520"/>
          </a:xfrm>
          <a:gradFill>
            <a:gsLst>
              <a:gs pos="100000">
                <a:schemeClr val="accent1">
                  <a:lumMod val="45000"/>
                  <a:lumOff val="55000"/>
                </a:schemeClr>
              </a:gs>
              <a:gs pos="100000">
                <a:schemeClr val="accent1">
                  <a:lumMod val="30000"/>
                  <a:lumOff val="70000"/>
                </a:schemeClr>
              </a:gs>
            </a:gsLst>
            <a:path path="shape">
              <a:fillToRect l="50000" t="50000" r="50000" b="50000"/>
            </a:path>
          </a:gradFill>
        </p:spPr>
        <p:txBody>
          <a:bodyPr/>
          <a:lstStyle/>
          <a:p>
            <a:pPr eaLnBrk="1" hangingPunct="1"/>
            <a:r>
              <a:rPr lang="en-US" b="1" dirty="0" smtClean="0"/>
              <a:t>The Civil Rights Act of 1968</a:t>
            </a:r>
          </a:p>
        </p:txBody>
      </p:sp>
      <p:sp>
        <p:nvSpPr>
          <p:cNvPr id="10957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8FEE24A-E4FC-4D1F-ACA9-DFFF3B81FE72}" type="slidenum">
              <a:rPr lang="en-US" sz="1200">
                <a:solidFill>
                  <a:srgbClr val="898989"/>
                </a:solidFill>
                <a:latin typeface="Calibri" pitchFamily="34" charset="0"/>
              </a:rPr>
              <a:pPr algn="r"/>
              <a:t>49</a:t>
            </a:fld>
            <a:endParaRPr lang="en-US" sz="1200">
              <a:solidFill>
                <a:srgbClr val="898989"/>
              </a:solidFill>
              <a:latin typeface="Calibri" pitchFamily="34" charset="0"/>
            </a:endParaRPr>
          </a:p>
        </p:txBody>
      </p:sp>
      <p:pic>
        <p:nvPicPr>
          <p:cNvPr id="109571" name="Picture 6" descr="1119_1"/>
          <p:cNvPicPr>
            <a:picLocks noChangeAspect="1" noChangeArrowheads="1"/>
          </p:cNvPicPr>
          <p:nvPr/>
        </p:nvPicPr>
        <p:blipFill>
          <a:blip r:embed="rId3" cstate="print"/>
          <a:srcRect/>
          <a:stretch>
            <a:fillRect/>
          </a:stretch>
        </p:blipFill>
        <p:spPr bwMode="auto">
          <a:xfrm>
            <a:off x="398585" y="943219"/>
            <a:ext cx="5448300" cy="5448300"/>
          </a:xfrm>
          <a:prstGeom prst="rect">
            <a:avLst/>
          </a:prstGeom>
          <a:noFill/>
          <a:ln w="28575">
            <a:solidFill>
              <a:schemeClr val="tx1"/>
            </a:solidFill>
            <a:miter lim="800000"/>
            <a:headEnd/>
            <a:tailEnd/>
          </a:ln>
        </p:spPr>
      </p:pic>
      <p:pic>
        <p:nvPicPr>
          <p:cNvPr id="109572" name="Picture 5" descr="1968-fair-housing"/>
          <p:cNvPicPr>
            <a:picLocks noChangeAspect="1" noChangeArrowheads="1"/>
          </p:cNvPicPr>
          <p:nvPr/>
        </p:nvPicPr>
        <p:blipFill>
          <a:blip r:embed="rId4" cstate="print"/>
          <a:srcRect/>
          <a:stretch>
            <a:fillRect/>
          </a:stretch>
        </p:blipFill>
        <p:spPr bwMode="auto">
          <a:xfrm>
            <a:off x="6019265" y="3403307"/>
            <a:ext cx="2591335" cy="3017520"/>
          </a:xfrm>
          <a:prstGeom prst="rect">
            <a:avLst/>
          </a:prstGeom>
          <a:noFill/>
          <a:ln w="28575">
            <a:solidFill>
              <a:schemeClr val="tx1"/>
            </a:solidFill>
            <a:miter lim="800000"/>
            <a:headEnd/>
            <a:tailEnd/>
          </a:ln>
        </p:spPr>
      </p:pic>
      <p:pic>
        <p:nvPicPr>
          <p:cNvPr id="109573" name="Picture 7" descr="at-home-cr-min_25"/>
          <p:cNvPicPr>
            <a:picLocks noChangeAspect="1" noChangeArrowheads="1"/>
          </p:cNvPicPr>
          <p:nvPr/>
        </p:nvPicPr>
        <p:blipFill>
          <a:blip r:embed="rId5" cstate="print"/>
          <a:srcRect/>
          <a:stretch>
            <a:fillRect/>
          </a:stretch>
        </p:blipFill>
        <p:spPr bwMode="auto">
          <a:xfrm>
            <a:off x="6019265" y="968375"/>
            <a:ext cx="2605645" cy="2286000"/>
          </a:xfrm>
          <a:prstGeom prst="rect">
            <a:avLst/>
          </a:prstGeom>
          <a:noFill/>
          <a:ln w="28575">
            <a:solidFill>
              <a:schemeClr val="tx1"/>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Emancipation-Proclamation-wood-engraving"/>
          <p:cNvPicPr>
            <a:picLocks noChangeAspect="1" noChangeArrowheads="1"/>
          </p:cNvPicPr>
          <p:nvPr/>
        </p:nvPicPr>
        <p:blipFill>
          <a:blip r:embed="rId3" cstate="print"/>
          <a:srcRect/>
          <a:stretch>
            <a:fillRect/>
          </a:stretch>
        </p:blipFill>
        <p:spPr bwMode="auto">
          <a:xfrm>
            <a:off x="533400" y="228600"/>
            <a:ext cx="8126413" cy="6432550"/>
          </a:xfrm>
          <a:prstGeom prst="rect">
            <a:avLst/>
          </a:prstGeom>
          <a:noFill/>
          <a:ln w="76200">
            <a:noFill/>
            <a:miter lim="800000"/>
            <a:headEnd/>
            <a:tailEnd/>
          </a:ln>
        </p:spPr>
      </p:pic>
      <p:sp>
        <p:nvSpPr>
          <p:cNvPr id="2969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C1D47C0-5EAE-4A3B-BE4F-DEEF911FB535}" type="slidenum">
              <a:rPr lang="en-US" sz="1200">
                <a:solidFill>
                  <a:srgbClr val="898989"/>
                </a:solidFill>
                <a:latin typeface="Calibri" pitchFamily="34" charset="0"/>
              </a:rPr>
              <a:pPr algn="r"/>
              <a:t>5</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3023665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current issues surveysummary_q2"/>
          <p:cNvPicPr>
            <a:picLocks noChangeArrowheads="1"/>
          </p:cNvPicPr>
          <p:nvPr/>
        </p:nvPicPr>
        <p:blipFill>
          <a:blip r:embed="rId3" cstate="print"/>
          <a:srcRect/>
          <a:stretch>
            <a:fillRect/>
          </a:stretch>
        </p:blipFill>
        <p:spPr bwMode="auto">
          <a:xfrm>
            <a:off x="533400" y="457200"/>
            <a:ext cx="8126413" cy="6097588"/>
          </a:xfrm>
          <a:prstGeom prst="rect">
            <a:avLst/>
          </a:prstGeom>
          <a:noFill/>
          <a:ln w="9525">
            <a:noFill/>
            <a:miter lim="800000"/>
            <a:headEnd/>
            <a:tailEnd/>
          </a:ln>
        </p:spPr>
      </p:pic>
      <p:sp>
        <p:nvSpPr>
          <p:cNvPr id="11161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B07A21B-C08E-447A-88AC-51ECF139A69D}" type="slidenum">
              <a:rPr lang="en-US" sz="1200">
                <a:solidFill>
                  <a:srgbClr val="898989"/>
                </a:solidFill>
                <a:latin typeface="Calibri" pitchFamily="34" charset="0"/>
              </a:rPr>
              <a:pPr algn="r"/>
              <a:t>50</a:t>
            </a:fld>
            <a:endParaRPr lang="en-US" sz="1200">
              <a:solidFill>
                <a:srgbClr val="898989"/>
              </a:solidFill>
              <a:latin typeface="Calibri" pitchFamily="34" charset="0"/>
            </a:endParaRPr>
          </a:p>
        </p:txBody>
      </p:sp>
      <p:sp>
        <p:nvSpPr>
          <p:cNvPr id="111619" name="Text Box 5"/>
          <p:cNvSpPr txBox="1">
            <a:spLocks noChangeArrowheads="1"/>
          </p:cNvSpPr>
          <p:nvPr/>
        </p:nvSpPr>
        <p:spPr bwMode="auto">
          <a:xfrm>
            <a:off x="533400" y="6324600"/>
            <a:ext cx="3517900" cy="228600"/>
          </a:xfrm>
          <a:prstGeom prst="rect">
            <a:avLst/>
          </a:prstGeom>
          <a:noFill/>
          <a:ln w="9525">
            <a:noFill/>
            <a:miter lim="800000"/>
            <a:headEnd/>
            <a:tailEnd/>
          </a:ln>
        </p:spPr>
        <p:txBody>
          <a:bodyPr wrap="none">
            <a:spAutoFit/>
          </a:bodyPr>
          <a:lstStyle/>
          <a:p>
            <a:r>
              <a:rPr lang="en-US" sz="900">
                <a:latin typeface="Calibri" pitchFamily="34" charset="0"/>
              </a:rPr>
              <a:t>Source: http://civilrightsproject.wordpress.com/article-on-survey-here/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7" descr="Obama83571202-crop"/>
          <p:cNvPicPr>
            <a:picLocks noChangeAspect="1" noChangeArrowheads="1"/>
          </p:cNvPicPr>
          <p:nvPr/>
        </p:nvPicPr>
        <p:blipFill>
          <a:blip r:embed="rId3" cstate="print"/>
          <a:srcRect/>
          <a:stretch>
            <a:fillRect/>
          </a:stretch>
        </p:blipFill>
        <p:spPr bwMode="auto">
          <a:xfrm>
            <a:off x="462897" y="819296"/>
            <a:ext cx="3765550" cy="5497513"/>
          </a:xfrm>
          <a:prstGeom prst="rect">
            <a:avLst/>
          </a:prstGeom>
          <a:noFill/>
          <a:ln w="34925">
            <a:solidFill>
              <a:schemeClr val="tx1"/>
            </a:solidFill>
            <a:miter lim="800000"/>
            <a:headEnd/>
            <a:tailEnd/>
          </a:ln>
        </p:spPr>
      </p:pic>
      <p:sp>
        <p:nvSpPr>
          <p:cNvPr id="113665"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CE7F44B-2C97-4953-8547-16E95F1C2333}" type="slidenum">
              <a:rPr lang="en-US" sz="1200">
                <a:solidFill>
                  <a:srgbClr val="898989"/>
                </a:solidFill>
                <a:latin typeface="Calibri" pitchFamily="34" charset="0"/>
              </a:rPr>
              <a:pPr algn="r"/>
              <a:t>51</a:t>
            </a:fld>
            <a:endParaRPr lang="en-US" sz="1200">
              <a:solidFill>
                <a:srgbClr val="898989"/>
              </a:solidFill>
              <a:latin typeface="Calibri" pitchFamily="34" charset="0"/>
            </a:endParaRPr>
          </a:p>
        </p:txBody>
      </p:sp>
      <p:sp>
        <p:nvSpPr>
          <p:cNvPr id="113666" name="Text Box 4"/>
          <p:cNvSpPr txBox="1">
            <a:spLocks noChangeArrowheads="1"/>
          </p:cNvSpPr>
          <p:nvPr/>
        </p:nvSpPr>
        <p:spPr bwMode="auto">
          <a:xfrm>
            <a:off x="457200" y="315913"/>
            <a:ext cx="8229600" cy="769441"/>
          </a:xfrm>
          <a:prstGeom prst="rect">
            <a:avLst/>
          </a:prstGeom>
          <a:gradFill>
            <a:gsLst>
              <a:gs pos="100000">
                <a:schemeClr val="accent1">
                  <a:lumMod val="45000"/>
                  <a:lumOff val="55000"/>
                </a:schemeClr>
              </a:gs>
              <a:gs pos="100000">
                <a:schemeClr val="accent1">
                  <a:lumMod val="30000"/>
                  <a:lumOff val="70000"/>
                </a:schemeClr>
              </a:gs>
            </a:gsLst>
            <a:path path="shape">
              <a:fillToRect l="50000" t="50000" r="50000" b="50000"/>
            </a:path>
          </a:gradFill>
          <a:ln w="9525">
            <a:noFill/>
            <a:miter lim="800000"/>
            <a:headEnd/>
            <a:tailEnd/>
          </a:ln>
        </p:spPr>
        <p:txBody>
          <a:bodyPr wrap="square">
            <a:spAutoFit/>
          </a:bodyPr>
          <a:lstStyle/>
          <a:p>
            <a:pPr algn="ctr"/>
            <a:r>
              <a:rPr lang="en-US" sz="4400" b="1" dirty="0">
                <a:latin typeface="Calibri" pitchFamily="34" charset="0"/>
              </a:rPr>
              <a:t>America's First Black President</a:t>
            </a:r>
          </a:p>
        </p:txBody>
      </p:sp>
      <p:pic>
        <p:nvPicPr>
          <p:cNvPr id="113667" name="Picture 6" descr="obama_election-02"/>
          <p:cNvPicPr>
            <a:picLocks noChangeAspect="1" noChangeArrowheads="1"/>
          </p:cNvPicPr>
          <p:nvPr/>
        </p:nvPicPr>
        <p:blipFill>
          <a:blip r:embed="rId4" cstate="print"/>
          <a:srcRect/>
          <a:stretch>
            <a:fillRect/>
          </a:stretch>
        </p:blipFill>
        <p:spPr bwMode="auto">
          <a:xfrm>
            <a:off x="4389120" y="1195699"/>
            <a:ext cx="4297680" cy="4297680"/>
          </a:xfrm>
          <a:prstGeom prst="rect">
            <a:avLst/>
          </a:prstGeom>
          <a:noFill/>
          <a:ln w="34925">
            <a:solidFill>
              <a:schemeClr val="tx1"/>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http://cache2.artprintimages.com/p/LRG/26/2699/2JRUD00Z/art-print/stan-wayman-african-american-citizens-sitting-in-the-rear-of-the-bus-in-compliance-with-florida-segregation-law.jpg"/>
          <p:cNvPicPr>
            <a:picLocks noChangeAspect="1" noChangeArrowheads="1"/>
          </p:cNvPicPr>
          <p:nvPr/>
        </p:nvPicPr>
        <p:blipFill>
          <a:blip r:embed="rId3" cstate="print"/>
          <a:srcRect/>
          <a:stretch>
            <a:fillRect/>
          </a:stretch>
        </p:blipFill>
        <p:spPr bwMode="auto">
          <a:xfrm>
            <a:off x="381000" y="1066800"/>
            <a:ext cx="3810000" cy="2857500"/>
          </a:xfrm>
          <a:prstGeom prst="rect">
            <a:avLst/>
          </a:prstGeom>
          <a:noFill/>
          <a:ln w="28575">
            <a:solidFill>
              <a:schemeClr val="tx1"/>
            </a:solidFill>
            <a:miter lim="800000"/>
            <a:headEnd/>
            <a:tailEnd/>
          </a:ln>
        </p:spPr>
      </p:pic>
      <p:pic>
        <p:nvPicPr>
          <p:cNvPr id="31746" name="Picture 4" descr="http://www.inquisitr.com/wp-content/limbaugh-segregation1.jpg"/>
          <p:cNvPicPr>
            <a:picLocks noChangeAspect="1" noChangeArrowheads="1"/>
          </p:cNvPicPr>
          <p:nvPr/>
        </p:nvPicPr>
        <p:blipFill>
          <a:blip r:embed="rId4" cstate="print"/>
          <a:srcRect/>
          <a:stretch>
            <a:fillRect/>
          </a:stretch>
        </p:blipFill>
        <p:spPr bwMode="auto">
          <a:xfrm>
            <a:off x="4038600" y="1066800"/>
            <a:ext cx="4762500" cy="3114675"/>
          </a:xfrm>
          <a:prstGeom prst="rect">
            <a:avLst/>
          </a:prstGeom>
          <a:noFill/>
          <a:ln w="28575">
            <a:solidFill>
              <a:schemeClr val="tx1"/>
            </a:solidFill>
            <a:miter lim="800000"/>
            <a:headEnd/>
            <a:tailEnd/>
          </a:ln>
        </p:spPr>
      </p:pic>
      <p:pic>
        <p:nvPicPr>
          <p:cNvPr id="31747" name="Picture 2" descr="http://temple3.files.wordpress.com/2007/09/whites-only.gif"/>
          <p:cNvPicPr>
            <a:picLocks noChangeAspect="1" noChangeArrowheads="1"/>
          </p:cNvPicPr>
          <p:nvPr/>
        </p:nvPicPr>
        <p:blipFill>
          <a:blip r:embed="rId5" cstate="print"/>
          <a:srcRect/>
          <a:stretch>
            <a:fillRect/>
          </a:stretch>
        </p:blipFill>
        <p:spPr bwMode="auto">
          <a:xfrm>
            <a:off x="381000" y="4292307"/>
            <a:ext cx="4434074" cy="1828800"/>
          </a:xfrm>
          <a:prstGeom prst="rect">
            <a:avLst/>
          </a:prstGeom>
          <a:noFill/>
          <a:ln w="28575">
            <a:solidFill>
              <a:schemeClr val="tx1"/>
            </a:solidFill>
            <a:miter lim="800000"/>
            <a:headEnd/>
            <a:tailEnd/>
          </a:ln>
        </p:spPr>
      </p:pic>
      <p:sp>
        <p:nvSpPr>
          <p:cNvPr id="31748" name="TextBox 2"/>
          <p:cNvSpPr txBox="1">
            <a:spLocks noChangeArrowheads="1"/>
          </p:cNvSpPr>
          <p:nvPr/>
        </p:nvSpPr>
        <p:spPr bwMode="auto">
          <a:xfrm>
            <a:off x="4419600" y="4419600"/>
            <a:ext cx="4343400" cy="701675"/>
          </a:xfrm>
          <a:prstGeom prst="rect">
            <a:avLst/>
          </a:prstGeom>
          <a:noFill/>
          <a:ln w="9525">
            <a:noFill/>
            <a:miter lim="800000"/>
            <a:headEnd/>
            <a:tailEnd/>
          </a:ln>
        </p:spPr>
        <p:txBody>
          <a:bodyPr>
            <a:spAutoFit/>
          </a:bodyPr>
          <a:lstStyle/>
          <a:p>
            <a:pPr algn="ctr"/>
            <a:endParaRPr lang="en-US" sz="4000" u="sng">
              <a:latin typeface="Calibri" pitchFamily="34" charset="0"/>
            </a:endParaRPr>
          </a:p>
        </p:txBody>
      </p:sp>
      <p:sp>
        <p:nvSpPr>
          <p:cNvPr id="3174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84BA06A-EC2A-4CC5-A29A-DB27175D6E1B}" type="slidenum">
              <a:rPr lang="en-US" sz="1200">
                <a:solidFill>
                  <a:srgbClr val="898989"/>
                </a:solidFill>
                <a:latin typeface="Calibri" pitchFamily="34" charset="0"/>
              </a:rPr>
              <a:pPr algn="r"/>
              <a:t>6</a:t>
            </a:fld>
            <a:endParaRPr lang="en-US" sz="1200">
              <a:solidFill>
                <a:srgbClr val="898989"/>
              </a:solidFill>
              <a:latin typeface="Calibri" pitchFamily="34" charset="0"/>
            </a:endParaRPr>
          </a:p>
        </p:txBody>
      </p:sp>
      <p:sp>
        <p:nvSpPr>
          <p:cNvPr id="31750" name="Title 1"/>
          <p:cNvSpPr>
            <a:spLocks/>
          </p:cNvSpPr>
          <p:nvPr/>
        </p:nvSpPr>
        <p:spPr bwMode="auto">
          <a:xfrm>
            <a:off x="381000" y="228600"/>
            <a:ext cx="8420100" cy="731520"/>
          </a:xfrm>
          <a:prstGeom prst="rect">
            <a:avLst/>
          </a:prstGeom>
          <a:gradFill flip="none" rotWithShape="1">
            <a:gsLst>
              <a:gs pos="100000">
                <a:schemeClr val="accent1">
                  <a:lumMod val="45000"/>
                  <a:lumOff val="55000"/>
                </a:schemeClr>
              </a:gs>
              <a:gs pos="100000">
                <a:schemeClr val="accent1">
                  <a:lumMod val="30000"/>
                  <a:lumOff val="70000"/>
                </a:schemeClr>
              </a:gs>
            </a:gsLst>
            <a:path path="shape">
              <a:fillToRect l="50000" t="50000" r="50000" b="50000"/>
            </a:path>
            <a:tileRect/>
          </a:gradFill>
          <a:ln w="9525">
            <a:noFill/>
            <a:miter lim="800000"/>
            <a:headEnd/>
            <a:tailEnd/>
          </a:ln>
        </p:spPr>
        <p:txBody>
          <a:bodyPr anchor="ctr"/>
          <a:lstStyle/>
          <a:p>
            <a:pPr algn="ctr"/>
            <a:r>
              <a:rPr lang="en-US" sz="4400" b="1" dirty="0">
                <a:latin typeface="Calibri" pitchFamily="34" charset="0"/>
              </a:rPr>
              <a:t> Segregation = Unconstitutional</a:t>
            </a:r>
          </a:p>
        </p:txBody>
      </p:sp>
      <p:pic>
        <p:nvPicPr>
          <p:cNvPr id="31751" name="Picture 10" descr="Jim-crow-segregation-fepc-black-discrimination-employment"/>
          <p:cNvPicPr>
            <a:picLocks noChangeAspect="1" noChangeArrowheads="1"/>
          </p:cNvPicPr>
          <p:nvPr/>
        </p:nvPicPr>
        <p:blipFill>
          <a:blip r:embed="rId6" cstate="print"/>
          <a:srcRect/>
          <a:stretch>
            <a:fillRect/>
          </a:stretch>
        </p:blipFill>
        <p:spPr bwMode="auto">
          <a:xfrm>
            <a:off x="5101615" y="3924300"/>
            <a:ext cx="3371059" cy="2286000"/>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5737864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76200">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C0DB5D3-605E-40A9-AB43-60DD005B9346}" type="slidenum">
              <a:rPr lang="en-US" sz="1200">
                <a:solidFill>
                  <a:schemeClr val="tx1">
                    <a:tint val="75000"/>
                  </a:schemeClr>
                </a:solidFill>
                <a:latin typeface="+mn-lt"/>
              </a:rPr>
              <a:pPr algn="r" fontAlgn="auto">
                <a:spcBef>
                  <a:spcPts val="0"/>
                </a:spcBef>
                <a:spcAft>
                  <a:spcPts val="0"/>
                </a:spcAft>
                <a:defRPr/>
              </a:pPr>
              <a:t>7</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9243049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76200">
            <a:noFill/>
            <a:miter lim="800000"/>
            <a:headEnd/>
            <a:tailEnd/>
          </a:ln>
        </p:spPr>
      </p:pic>
      <p:pic>
        <p:nvPicPr>
          <p:cNvPr id="35842" name="Picture 2"/>
          <p:cNvPicPr>
            <a:picLocks noChangeAspect="1" noChangeArrowheads="1"/>
          </p:cNvPicPr>
          <p:nvPr/>
        </p:nvPicPr>
        <p:blipFill>
          <a:blip r:embed="rId4" cstate="print"/>
          <a:srcRect r="50000"/>
          <a:stretch>
            <a:fillRect/>
          </a:stretch>
        </p:blipFill>
        <p:spPr bwMode="auto">
          <a:xfrm>
            <a:off x="533400" y="457200"/>
            <a:ext cx="4064000" cy="6096000"/>
          </a:xfrm>
          <a:prstGeom prst="rect">
            <a:avLst/>
          </a:prstGeom>
          <a:noFill/>
          <a:ln w="9525">
            <a:noFill/>
            <a:miter lim="800000"/>
            <a:headEnd/>
            <a:tailEnd/>
          </a:ln>
        </p:spPr>
      </p:pic>
      <p:pic>
        <p:nvPicPr>
          <p:cNvPr id="35843" name="Picture 2"/>
          <p:cNvPicPr>
            <a:picLocks noChangeAspect="1" noChangeArrowheads="1"/>
          </p:cNvPicPr>
          <p:nvPr/>
        </p:nvPicPr>
        <p:blipFill>
          <a:blip r:embed="rId5" cstate="print"/>
          <a:srcRect l="3279" t="10338" r="46721" b="69743"/>
          <a:stretch>
            <a:fillRect/>
          </a:stretch>
        </p:blipFill>
        <p:spPr bwMode="auto">
          <a:xfrm>
            <a:off x="4648200" y="4289425"/>
            <a:ext cx="3987800" cy="1192213"/>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9E2C1FE-7F2A-462C-89A0-BB7321843CDD}" type="slidenum">
              <a:rPr lang="en-US" sz="1200">
                <a:solidFill>
                  <a:schemeClr val="tx1">
                    <a:tint val="75000"/>
                  </a:schemeClr>
                </a:solidFill>
                <a:latin typeface="+mn-lt"/>
              </a:rPr>
              <a:pPr algn="r" fontAlgn="auto">
                <a:spcBef>
                  <a:spcPts val="0"/>
                </a:spcBef>
                <a:spcAft>
                  <a:spcPts val="0"/>
                </a:spcAft>
                <a:defRPr/>
              </a:pPr>
              <a:t>8</a:t>
            </a:fld>
            <a:endParaRPr lang="en-US" sz="1200">
              <a:solidFill>
                <a:schemeClr val="tx1">
                  <a:tint val="75000"/>
                </a:schemeClr>
              </a:solidFill>
              <a:latin typeface="+mn-lt"/>
            </a:endParaRPr>
          </a:p>
        </p:txBody>
      </p:sp>
      <p:sp>
        <p:nvSpPr>
          <p:cNvPr id="35845"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#2</a:t>
            </a:r>
            <a:endParaRPr lang="en-US" b="1" dirty="0"/>
          </a:p>
        </p:txBody>
      </p:sp>
      <p:sp>
        <p:nvSpPr>
          <p:cNvPr id="35846" name="Oval 7"/>
          <p:cNvSpPr>
            <a:spLocks noChangeArrowheads="1"/>
          </p:cNvSpPr>
          <p:nvPr/>
        </p:nvSpPr>
        <p:spPr bwMode="auto">
          <a:xfrm>
            <a:off x="4648200" y="2743200"/>
            <a:ext cx="3276600" cy="1066800"/>
          </a:xfrm>
          <a:prstGeom prst="ellipse">
            <a:avLst/>
          </a:prstGeom>
          <a:solidFill>
            <a:schemeClr val="accent1">
              <a:alpha val="0"/>
            </a:schemeClr>
          </a:solidFill>
          <a:ln w="57150">
            <a:solidFill>
              <a:srgbClr val="3366FF"/>
            </a:solidFill>
            <a:round/>
            <a:headEnd/>
            <a:tailEnd/>
          </a:ln>
        </p:spPr>
        <p:txBody>
          <a:bodyPr wrap="none" anchor="ctr"/>
          <a:lstStyle/>
          <a:p>
            <a:endParaRPr lang="en-US"/>
          </a:p>
        </p:txBody>
      </p:sp>
    </p:spTree>
    <p:extLst>
      <p:ext uri="{BB962C8B-B14F-4D97-AF65-F5344CB8AC3E}">
        <p14:creationId xmlns:p14="http://schemas.microsoft.com/office/powerpoint/2010/main" val="4236425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789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41A38C8-D062-4512-8A55-9FD7A7B96478}" type="slidenum">
              <a:rPr lang="en-US" sz="1200">
                <a:solidFill>
                  <a:srgbClr val="898989"/>
                </a:solidFill>
                <a:latin typeface="Calibri" pitchFamily="34" charset="0"/>
              </a:rPr>
              <a:pPr algn="r"/>
              <a:t>9</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9994114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8812</TotalTime>
  <Words>3568</Words>
  <Application>Microsoft Office PowerPoint</Application>
  <PresentationFormat>On-screen Show (4:3)</PresentationFormat>
  <Paragraphs>207</Paragraphs>
  <Slides>51</Slides>
  <Notes>51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Lesson 4 American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Woman's Suffrage (1920)</vt:lpstr>
      <vt:lpstr>PowerPoint Presentation</vt:lpstr>
      <vt:lpstr>PowerPoint Presentation</vt:lpstr>
      <vt:lpstr>Brown v. Board of Education (1954)</vt:lpstr>
      <vt:lpstr>PowerPoint Presentation</vt:lpstr>
      <vt:lpstr>PowerPoint Presentation</vt:lpstr>
      <vt:lpstr>PowerPoint Presentation</vt:lpstr>
      <vt:lpstr>PowerPoint Presentation</vt:lpstr>
      <vt:lpstr>Federal Troops Arrive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Birmingham Campaign (1962-63)</vt:lpstr>
      <vt:lpstr>PowerPoint Presentation</vt:lpstr>
      <vt:lpstr>PowerPoint Presentation</vt:lpstr>
      <vt:lpstr>PowerPoint Presentation</vt:lpstr>
      <vt:lpstr>PowerPoint Presentation</vt:lpstr>
      <vt:lpstr>"I Have a Dream"</vt:lpstr>
      <vt:lpstr>PowerPoint Presentation</vt:lpstr>
      <vt:lpstr>PowerPoint Presentation</vt:lpstr>
      <vt:lpstr>PowerPoint Presentation</vt:lpstr>
      <vt:lpstr>PowerPoint Presentation</vt:lpstr>
      <vt:lpstr>PowerPoint Presentation</vt:lpstr>
      <vt:lpstr>The Civil Rights Act of 1968</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dc:creator>
  <cp:lastModifiedBy>Greg Lanza</cp:lastModifiedBy>
  <cp:revision>325</cp:revision>
  <dcterms:created xsi:type="dcterms:W3CDTF">2010-11-15T23:56:08Z</dcterms:created>
  <dcterms:modified xsi:type="dcterms:W3CDTF">2017-02-25T23:53:35Z</dcterms:modified>
</cp:coreProperties>
</file>