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3"/>
  </p:notesMasterIdLst>
  <p:handoutMasterIdLst>
    <p:handoutMasterId r:id="rId64"/>
  </p:handoutMasterIdLst>
  <p:sldIdLst>
    <p:sldId id="416" r:id="rId4"/>
    <p:sldId id="425" r:id="rId5"/>
    <p:sldId id="426" r:id="rId6"/>
    <p:sldId id="418" r:id="rId7"/>
    <p:sldId id="419" r:id="rId8"/>
    <p:sldId id="427" r:id="rId9"/>
    <p:sldId id="424" r:id="rId10"/>
    <p:sldId id="423" r:id="rId11"/>
    <p:sldId id="428" r:id="rId12"/>
    <p:sldId id="429" r:id="rId13"/>
    <p:sldId id="409" r:id="rId14"/>
    <p:sldId id="410" r:id="rId15"/>
    <p:sldId id="431" r:id="rId16"/>
    <p:sldId id="432" r:id="rId17"/>
    <p:sldId id="383" r:id="rId18"/>
    <p:sldId id="384" r:id="rId19"/>
    <p:sldId id="385" r:id="rId20"/>
    <p:sldId id="386" r:id="rId21"/>
    <p:sldId id="433" r:id="rId22"/>
    <p:sldId id="337" r:id="rId23"/>
    <p:sldId id="312" r:id="rId24"/>
    <p:sldId id="434" r:id="rId25"/>
    <p:sldId id="437" r:id="rId26"/>
    <p:sldId id="435" r:id="rId27"/>
    <p:sldId id="436" r:id="rId28"/>
    <p:sldId id="339" r:id="rId29"/>
    <p:sldId id="300" r:id="rId30"/>
    <p:sldId id="375" r:id="rId31"/>
    <p:sldId id="438" r:id="rId32"/>
    <p:sldId id="395" r:id="rId33"/>
    <p:sldId id="396" r:id="rId34"/>
    <p:sldId id="439" r:id="rId35"/>
    <p:sldId id="345" r:id="rId36"/>
    <p:sldId id="302" r:id="rId37"/>
    <p:sldId id="440" r:id="rId38"/>
    <p:sldId id="441" r:id="rId39"/>
    <p:sldId id="442" r:id="rId40"/>
    <p:sldId id="421" r:id="rId41"/>
    <p:sldId id="304" r:id="rId42"/>
    <p:sldId id="367" r:id="rId43"/>
    <p:sldId id="346" r:id="rId44"/>
    <p:sldId id="314" r:id="rId45"/>
    <p:sldId id="443" r:id="rId46"/>
    <p:sldId id="399" r:id="rId47"/>
    <p:sldId id="400" r:id="rId48"/>
    <p:sldId id="444" r:id="rId49"/>
    <p:sldId id="445" r:id="rId50"/>
    <p:sldId id="446" r:id="rId51"/>
    <p:sldId id="447" r:id="rId52"/>
    <p:sldId id="448" r:id="rId53"/>
    <p:sldId id="449" r:id="rId54"/>
    <p:sldId id="452" r:id="rId55"/>
    <p:sldId id="373" r:id="rId56"/>
    <p:sldId id="374" r:id="rId57"/>
    <p:sldId id="453" r:id="rId58"/>
    <p:sldId id="454" r:id="rId59"/>
    <p:sldId id="455" r:id="rId60"/>
    <p:sldId id="420" r:id="rId61"/>
    <p:sldId id="308"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139" autoAdjust="0"/>
    <p:restoredTop sz="80039" autoAdjust="0"/>
  </p:normalViewPr>
  <p:slideViewPr>
    <p:cSldViewPr>
      <p:cViewPr varScale="1">
        <p:scale>
          <a:sx n="80" d="100"/>
          <a:sy n="80" d="100"/>
        </p:scale>
        <p:origin x="-1363" y="-8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B7C850C1-21E6-4935-A047-66E29BC0D83F}" type="datetimeFigureOut">
              <a:rPr lang="en-US"/>
              <a:pPr>
                <a:defRPr/>
              </a:pPr>
              <a:t>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DEE5A72-B3ED-44B9-9D62-D295CEBEE5E7}" type="slidenum">
              <a:rPr lang="en-US"/>
              <a:pPr>
                <a:defRPr/>
              </a:pPr>
              <a:t>‹#›</a:t>
            </a:fld>
            <a:endParaRPr lang="en-US"/>
          </a:p>
        </p:txBody>
      </p:sp>
    </p:spTree>
    <p:extLst>
      <p:ext uri="{BB962C8B-B14F-4D97-AF65-F5344CB8AC3E}">
        <p14:creationId xmlns:p14="http://schemas.microsoft.com/office/powerpoint/2010/main" val="2039386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6450807-74DA-441C-AB06-98B97147603D}" type="datetimeFigureOut">
              <a:rPr lang="en-US"/>
              <a:pPr>
                <a:defRPr/>
              </a:pPr>
              <a:t>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690D622-0DB7-4B68-ACE1-DD23E5656E79}" type="slidenum">
              <a:rPr lang="en-US"/>
              <a:pPr>
                <a:defRPr/>
              </a:pPr>
              <a:t>‹#›</a:t>
            </a:fld>
            <a:endParaRPr lang="en-US"/>
          </a:p>
        </p:txBody>
      </p:sp>
    </p:spTree>
    <p:extLst>
      <p:ext uri="{BB962C8B-B14F-4D97-AF65-F5344CB8AC3E}">
        <p14:creationId xmlns:p14="http://schemas.microsoft.com/office/powerpoint/2010/main" val="2606862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a:r>
              <a:rPr lang="en-US" sz="1200" b="1" kern="1200" dirty="0" smtClean="0">
                <a:solidFill>
                  <a:schemeClr val="tx1"/>
                </a:solidFill>
                <a:latin typeface="+mn-lt"/>
                <a:ea typeface="+mn-ea"/>
                <a:cs typeface="+mn-cs"/>
              </a:rPr>
              <a:t>Lesson 5. American History: International Wars.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lesson explains the more </a:t>
            </a:r>
            <a:r>
              <a:rPr lang="en-US" sz="1200" b="0" kern="1200" dirty="0" smtClean="0">
                <a:solidFill>
                  <a:schemeClr val="tx1"/>
                </a:solidFill>
                <a:latin typeface="+mn-lt"/>
                <a:ea typeface="+mn-ea"/>
                <a:cs typeface="+mn-cs"/>
              </a:rPr>
              <a:t>important international wars fought by the United States in the 1800s and 1900s. </a:t>
            </a:r>
            <a:endParaRPr lang="en-US" sz="1200" b="0" kern="1200" dirty="0">
              <a:solidFill>
                <a:schemeClr val="tx1"/>
              </a:solidFill>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369396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War of 1812 is famous in American history because during it the British attacked Washington D.C. and burned down the White House and Capital. It is also famous for inspiring the U.S. national anthem, “The Star-Spangled Banner.” The song came from a poem written the morning after the British bombed an American fort. A soldier there, Francis Scott Key, was inspired to write when he saw the U.S. flag was still flying over the fort. The song has three verses, but traditionally only the first verse is sung. “The Star-Spangled Banner” was made the official national anthem in 1931. </a:t>
            </a:r>
          </a:p>
        </p:txBody>
      </p:sp>
    </p:spTree>
    <p:extLst>
      <p:ext uri="{BB962C8B-B14F-4D97-AF65-F5344CB8AC3E}">
        <p14:creationId xmlns:p14="http://schemas.microsoft.com/office/powerpoint/2010/main" val="1322566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98. What is the name of the national anthem? </a:t>
            </a:r>
          </a:p>
          <a:p>
            <a:pPr eaLnBrk="1" hangingPunct="1"/>
            <a:endParaRPr lang="en-US" smtClean="0"/>
          </a:p>
        </p:txBody>
      </p:sp>
    </p:spTree>
    <p:extLst>
      <p:ext uri="{BB962C8B-B14F-4D97-AF65-F5344CB8AC3E}">
        <p14:creationId xmlns:p14="http://schemas.microsoft.com/office/powerpoint/2010/main" val="223531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name of the national anthem is the “Star-Spangled Banner.” </a:t>
            </a:r>
          </a:p>
        </p:txBody>
      </p:sp>
    </p:spTree>
    <p:extLst>
      <p:ext uri="{BB962C8B-B14F-4D97-AF65-F5344CB8AC3E}">
        <p14:creationId xmlns:p14="http://schemas.microsoft.com/office/powerpoint/2010/main" val="392196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Mexican-American War was the result of America's expansion west. What is now the state of Texas was originally Mexican territory. The territory had a small population and was often attacked by Native Americans. To try to protect their country, Mexico invited immigrants to settle in Texas. So many Americans came, that within 10 years they were 80% of the population. Mexico then tried to end the immigration, and a few years later, in 1835, Texas declared its independence. A Mexican army attacked, was defeated, and Mexico agreed to make Texas an independent republic. In 1845, Texas asked to join the United States. The U.S. annexed Texas, Mexico attacked again, and after a series of battles was defeated. </a:t>
            </a:r>
          </a:p>
        </p:txBody>
      </p:sp>
      <p:sp>
        <p:nvSpPr>
          <p:cNvPr id="614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F27E1E4-D310-47F0-B2CB-C96F04AFACAB}" type="slidenum">
              <a:rPr lang="en-US" sz="1200"/>
              <a:pPr algn="r"/>
              <a:t>13</a:t>
            </a:fld>
            <a:endParaRPr lang="en-US" sz="1200"/>
          </a:p>
        </p:txBody>
      </p:sp>
    </p:spTree>
    <p:extLst>
      <p:ext uri="{BB962C8B-B14F-4D97-AF65-F5344CB8AC3E}">
        <p14:creationId xmlns:p14="http://schemas.microsoft.com/office/powerpoint/2010/main" val="2119145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Mexican-American War was the result of America's expansion west. What is now the state of Texas was originally Mexican territory. The territory had a small population and was often attacked by Native Americans. To try to protect their country, Mexico invited immigrants to settle in Texas. So many Americans came, that within 10 years they were 80% of the population. Mexico then tried to end the immigration, and a few years later, in 1835, Texas declared its independence. A Mexican army attacked, was defeated, and Mexico agreed to make Texas an independent republic. In 1845, Texas asked to join the United States. The U.S. annexed Texas, Mexico attacked again, and after a series of battles was defeated. </a:t>
            </a:r>
          </a:p>
        </p:txBody>
      </p:sp>
    </p:spTree>
    <p:extLst>
      <p:ext uri="{BB962C8B-B14F-4D97-AF65-F5344CB8AC3E}">
        <p14:creationId xmlns:p14="http://schemas.microsoft.com/office/powerpoint/2010/main" val="2414265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89. What ocean is on the West Coast of the United States? </a:t>
            </a:r>
            <a:endParaRPr lang="en-US" smtClean="0"/>
          </a:p>
          <a:p>
            <a:endParaRPr lang="en-US" smtClean="0"/>
          </a:p>
        </p:txBody>
      </p:sp>
    </p:spTree>
    <p:extLst>
      <p:ext uri="{BB962C8B-B14F-4D97-AF65-F5344CB8AC3E}">
        <p14:creationId xmlns:p14="http://schemas.microsoft.com/office/powerpoint/2010/main" val="4153595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Pacific. The Pacific Ocean is the largest ocean on Earth. </a:t>
            </a:r>
          </a:p>
        </p:txBody>
      </p:sp>
    </p:spTree>
    <p:extLst>
      <p:ext uri="{BB962C8B-B14F-4D97-AF65-F5344CB8AC3E}">
        <p14:creationId xmlns:p14="http://schemas.microsoft.com/office/powerpoint/2010/main" val="1656045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90. What ocean is on the East Coast of the United States? </a:t>
            </a:r>
            <a:endParaRPr lang="en-US" smtClean="0"/>
          </a:p>
          <a:p>
            <a:endParaRPr lang="en-US" smtClean="0"/>
          </a:p>
        </p:txBody>
      </p:sp>
    </p:spTree>
    <p:extLst>
      <p:ext uri="{BB962C8B-B14F-4D97-AF65-F5344CB8AC3E}">
        <p14:creationId xmlns:p14="http://schemas.microsoft.com/office/powerpoint/2010/main" val="50563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Atlantic. The Atlantic Ocean is the most traveled ocean in the world. </a:t>
            </a:r>
          </a:p>
        </p:txBody>
      </p:sp>
    </p:spTree>
    <p:extLst>
      <p:ext uri="{BB962C8B-B14F-4D97-AF65-F5344CB8AC3E}">
        <p14:creationId xmlns:p14="http://schemas.microsoft.com/office/powerpoint/2010/main" val="1082439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last war of the 1800s was the Spanish-American War. Cuba had been a Spanish territory since the time of Columbus. In 1895, a war for independence began. To try to maintain control, the Spanish forced many Cubans into camps in which as many as 200,000 people may have died. This caused great concern and anger in the U.S. and in 1898 the U.S. sent the battleship </a:t>
            </a:r>
            <a:r>
              <a:rPr lang="en-US" sz="1200" i="1" kern="1200" dirty="0" smtClean="0">
                <a:solidFill>
                  <a:schemeClr val="tx1"/>
                </a:solidFill>
                <a:effectLst/>
                <a:latin typeface="+mn-lt"/>
                <a:ea typeface="+mn-ea"/>
                <a:cs typeface="+mn-cs"/>
              </a:rPr>
              <a:t>Maine</a:t>
            </a:r>
            <a:r>
              <a:rPr lang="en-US" sz="1200" kern="1200" dirty="0" smtClean="0">
                <a:solidFill>
                  <a:schemeClr val="tx1"/>
                </a:solidFill>
                <a:effectLst/>
                <a:latin typeface="+mn-lt"/>
                <a:ea typeface="+mn-ea"/>
                <a:cs typeface="+mn-cs"/>
              </a:rPr>
              <a:t> to protect Americans living in Cuba. A month later a large explosion sank the </a:t>
            </a:r>
            <a:r>
              <a:rPr lang="en-US" sz="1200" i="1" kern="1200" dirty="0" smtClean="0">
                <a:solidFill>
                  <a:schemeClr val="tx1"/>
                </a:solidFill>
                <a:effectLst/>
                <a:latin typeface="+mn-lt"/>
                <a:ea typeface="+mn-ea"/>
                <a:cs typeface="+mn-cs"/>
              </a:rPr>
              <a:t>Maine</a:t>
            </a:r>
            <a:r>
              <a:rPr lang="en-US" sz="1200" kern="1200" dirty="0" smtClean="0">
                <a:solidFill>
                  <a:schemeClr val="tx1"/>
                </a:solidFill>
                <a:effectLst/>
                <a:latin typeface="+mn-lt"/>
                <a:ea typeface="+mn-ea"/>
                <a:cs typeface="+mn-cs"/>
              </a:rPr>
              <a:t>. While most likely an accident, the Spanish were blamed, and the United States declared </a:t>
            </a:r>
            <a:r>
              <a:rPr lang="en-US" sz="1200" i="1" kern="1200" dirty="0" smtClean="0">
                <a:solidFill>
                  <a:schemeClr val="tx1"/>
                </a:solidFill>
                <a:effectLst/>
                <a:latin typeface="+mn-lt"/>
                <a:ea typeface="+mn-ea"/>
                <a:cs typeface="+mn-cs"/>
              </a:rPr>
              <a:t>war</a:t>
            </a:r>
            <a:r>
              <a:rPr lang="en-US" sz="1200" kern="1200" dirty="0" smtClean="0">
                <a:solidFill>
                  <a:schemeClr val="tx1"/>
                </a:solidFill>
                <a:effectLst/>
                <a:latin typeface="+mn-lt"/>
                <a:ea typeface="+mn-ea"/>
                <a:cs typeface="+mn-cs"/>
              </a:rPr>
              <a:t>. The Spanish-American War was fought on Cuba and in the Pacific Ocean around the Philippines and Guam. The Spanish were quickly defeated, and as part of the peace treaty, the U.S. won control of Cuba, Puerto Rico, Guam, and the Philippines.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1285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United States fought several international wars in the 1800s. The wars were fought to expand U.S. territory and regional influence, establish international borders, and defend national sovereignty. The first war was the War of 1812. This was the first time America declared war on another nation. The War of 1812 was fought against Great Britain in the United States and in Canada. In 1803, Britain started fighting France. The French ruler at that time was Napoleon Bonaparte. America declared its neutrality in that war and continued to trade with both France and Britain. However, Britain blockaded American ports. The British also boarded the U.S. ships and impressed American sailors into the British Navy. </a:t>
            </a:r>
          </a:p>
        </p:txBody>
      </p:sp>
    </p:spTree>
    <p:extLst>
      <p:ext uri="{BB962C8B-B14F-4D97-AF65-F5344CB8AC3E}">
        <p14:creationId xmlns:p14="http://schemas.microsoft.com/office/powerpoint/2010/main" val="3913580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72. Name </a:t>
            </a:r>
            <a:r>
              <a:rPr lang="en-US" b="1" u="sng" smtClean="0"/>
              <a:t>one</a:t>
            </a:r>
            <a:r>
              <a:rPr lang="en-US" b="1" smtClean="0"/>
              <a:t> war fought by the United States in the 1800s.</a:t>
            </a:r>
            <a:r>
              <a:rPr lang="en-US" smtClean="0"/>
              <a:t> </a:t>
            </a:r>
          </a:p>
        </p:txBody>
      </p:sp>
    </p:spTree>
    <p:extLst>
      <p:ext uri="{BB962C8B-B14F-4D97-AF65-F5344CB8AC3E}">
        <p14:creationId xmlns:p14="http://schemas.microsoft.com/office/powerpoint/2010/main" val="411249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United States fought several wars in the 1800s. Four of them are</a:t>
            </a:r>
          </a:p>
          <a:p>
            <a:pPr eaLnBrk="1" hangingPunct="1">
              <a:buFontTx/>
              <a:buChar char="•"/>
            </a:pPr>
            <a:r>
              <a:rPr lang="en-US" smtClean="0"/>
              <a:t>the War of 1812</a:t>
            </a:r>
          </a:p>
          <a:p>
            <a:pPr eaLnBrk="1" hangingPunct="1">
              <a:buFontTx/>
              <a:buChar char="•"/>
            </a:pPr>
            <a:r>
              <a:rPr lang="en-US" smtClean="0"/>
              <a:t>the Mexican-American War</a:t>
            </a:r>
          </a:p>
          <a:p>
            <a:pPr eaLnBrk="1" hangingPunct="1">
              <a:buFontTx/>
              <a:buChar char="•"/>
            </a:pPr>
            <a:r>
              <a:rPr lang="en-US" smtClean="0"/>
              <a:t>the Civil War</a:t>
            </a:r>
          </a:p>
          <a:p>
            <a:pPr eaLnBrk="1" hangingPunct="1">
              <a:buFontTx/>
              <a:buChar char="•"/>
            </a:pPr>
            <a:r>
              <a:rPr lang="en-US" smtClean="0"/>
              <a:t>and the Spanish-American War. The Civil War is not in this lesson because it was not an international war. </a:t>
            </a:r>
          </a:p>
        </p:txBody>
      </p:sp>
    </p:spTree>
    <p:extLst>
      <p:ext uri="{BB962C8B-B14F-4D97-AF65-F5344CB8AC3E}">
        <p14:creationId xmlns:p14="http://schemas.microsoft.com/office/powerpoint/2010/main" val="312893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There were two world wars in the first half of the 1900s. The U.S. eventually entered both wars on the side of Britain, France and Russia. World War I, was fought in Europe from 1914 to 1918. The causes of the World War I are complicated but include militarism, imperialism, nationalism, and military alliances. The major European countries had been fighting each other for centuries. In the early 1900s, relations were so bad that a minor, local event pushed Europe into one of the deadliest wars in history. </a:t>
            </a:r>
          </a:p>
        </p:txBody>
      </p:sp>
    </p:spTree>
    <p:extLst>
      <p:ext uri="{BB962C8B-B14F-4D97-AF65-F5344CB8AC3E}">
        <p14:creationId xmlns:p14="http://schemas.microsoft.com/office/powerpoint/2010/main" val="3300595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World War I started after the assassination of a member of the Austro-Hungarian monarchy, Archduke Franz Ferdinand. Ferdinand was killed by a Serb who wanted his country freed from the Austro-Hungarian Empire. Tensions in Europe quickly grew after the assassination and diplomacy failed to calm the situation. Within six weeks, Europe was at war. The war began when Austria attacked Serbia and Germany attacked Belgium, France, and Russia. Great Britain then entered the war because it had promised to defend Belgium.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0757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During the war, there was a revolution in Russia. In 1917, Communists overthrew the Russian monarchy. Communism is an economic and political system in which the government owns all property and industry and decides what is produced and how much it costs. In that way, Communism is the opposite of capitalism. Communist governments are also </a:t>
            </a:r>
            <a:r>
              <a:rPr lang="en-US" sz="1200" b="1" kern="1200" dirty="0" smtClean="0">
                <a:solidFill>
                  <a:schemeClr val="tx1"/>
                </a:solidFill>
                <a:effectLst/>
                <a:latin typeface="+mn-lt"/>
                <a:ea typeface="+mn-ea"/>
                <a:cs typeface="+mn-cs"/>
              </a:rPr>
              <a:t>totalitarian</a:t>
            </a:r>
            <a:r>
              <a:rPr lang="en-US" sz="1200" kern="1200" dirty="0" smtClean="0">
                <a:solidFill>
                  <a:schemeClr val="tx1"/>
                </a:solidFill>
                <a:effectLst/>
                <a:latin typeface="+mn-lt"/>
                <a:ea typeface="+mn-ea"/>
                <a:cs typeface="+mn-cs"/>
              </a:rPr>
              <a:t>, which means citizens have few rights or freedoms. After the revolution, Russia's communist government changed the country's name to the Soviet Union.</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39129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Like before the War of 1812, at the beginning of World War I, the U.S. attempted to be neutral and continued to trade with Britain. Great Britain is an island nation so most of its food and materiel come by ship. Germany tried to blockade Britain using submarines and in February 1915 declared it would sink any ship it found near Britain. A couple of months later, 128 Americans died when a German submarine sank the British passenger ship </a:t>
            </a:r>
            <a:r>
              <a:rPr lang="en-US" i="1" smtClean="0"/>
              <a:t>Lusitania</a:t>
            </a:r>
            <a:r>
              <a:rPr lang="en-US" smtClean="0"/>
              <a:t>. The U.S. protested, but shortly after Germany started sinking American ships. The Germans knew this would force the U.S. to declare war, so they sent a telegram encouraging Mexico to attack the United States. Mexico refused, but President Woodrow Wilson could no longer ignore Germany's actions and Congress declared war on April 6, 1917. </a:t>
            </a:r>
          </a:p>
        </p:txBody>
      </p:sp>
      <p:sp>
        <p:nvSpPr>
          <p:cNvPr id="860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1FA1018-C4A5-4970-8FB4-5675AB884544}" type="slidenum">
              <a:rPr lang="en-US" sz="1200"/>
              <a:pPr algn="r"/>
              <a:t>25</a:t>
            </a:fld>
            <a:endParaRPr lang="en-US" sz="1200"/>
          </a:p>
        </p:txBody>
      </p:sp>
    </p:spTree>
    <p:extLst>
      <p:ext uri="{BB962C8B-B14F-4D97-AF65-F5344CB8AC3E}">
        <p14:creationId xmlns:p14="http://schemas.microsoft.com/office/powerpoint/2010/main" val="2202254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79. Who was President during World War I?</a:t>
            </a:r>
          </a:p>
        </p:txBody>
      </p:sp>
    </p:spTree>
    <p:extLst>
      <p:ext uri="{BB962C8B-B14F-4D97-AF65-F5344CB8AC3E}">
        <p14:creationId xmlns:p14="http://schemas.microsoft.com/office/powerpoint/2010/main" val="1050820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Woodrow Wilson was president during World War I.</a:t>
            </a:r>
          </a:p>
        </p:txBody>
      </p:sp>
    </p:spTree>
    <p:extLst>
      <p:ext uri="{BB962C8B-B14F-4D97-AF65-F5344CB8AC3E}">
        <p14:creationId xmlns:p14="http://schemas.microsoft.com/office/powerpoint/2010/main" val="278476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With the U.S. now fighting along with France and Britain, Germany realized it could not win the war and surrendered on November 11, 1918. The peace treaty required Germany to give up territory and pay a tremendous amount of war damages. This hurt the German economy and caused great anger in Germany. For these reasons, the treaty is now seen as one of the main causes of World War II. </a:t>
            </a:r>
          </a:p>
        </p:txBody>
      </p:sp>
    </p:spTree>
    <p:extLst>
      <p:ext uri="{BB962C8B-B14F-4D97-AF65-F5344CB8AC3E}">
        <p14:creationId xmlns:p14="http://schemas.microsoft.com/office/powerpoint/2010/main" val="327931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pPr marL="232943" indent="-232943"/>
            <a:r>
              <a:rPr lang="en-US" smtClean="0"/>
              <a:t>The economic system of the United States is based on free market capitalism. In capitalism, businesses are privately-owned and operated for profit. In a market economy, what is produced and how much is charged is determined through free competition and the interaction of supply and demand. </a:t>
            </a:r>
          </a:p>
        </p:txBody>
      </p:sp>
    </p:spTree>
    <p:extLst>
      <p:ext uri="{BB962C8B-B14F-4D97-AF65-F5344CB8AC3E}">
        <p14:creationId xmlns:p14="http://schemas.microsoft.com/office/powerpoint/2010/main" val="334329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For those reasons, in 1812, the U.S. declared war on Great Britain. The War of 1812 lasted three years. During the war the United States invaded Canada and Britain attacked several U.S. cities, including the new capital, Washington, D.C. However, the war was very expensive and neither country was able to win a big victory. Also, after Napoleon was defeated, the British ended their blockade. That made it much easier to stop the war. As part of the peace treaty, the U.S.-Canada border remained the same and British support for the Native Americans ended, which made westward expansion easier. </a:t>
            </a:r>
            <a:endParaRPr lang="en-US" sz="1200" kern="1200" dirty="0">
              <a:solidFill>
                <a:schemeClr val="tx1"/>
              </a:solidFill>
              <a:effectLst/>
              <a:latin typeface="+mn-lt"/>
              <a:ea typeface="+mn-ea"/>
              <a:cs typeface="+mn-cs"/>
            </a:endParaRPr>
          </a:p>
        </p:txBody>
      </p:sp>
      <p:sp>
        <p:nvSpPr>
          <p:cNvPr id="450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E39FC66-1189-43F5-A9C8-F4659B3FF25D}" type="slidenum">
              <a:rPr lang="en-US" sz="1200"/>
              <a:pPr algn="r"/>
              <a:t>3</a:t>
            </a:fld>
            <a:endParaRPr lang="en-US" sz="1200"/>
          </a:p>
        </p:txBody>
      </p:sp>
    </p:spTree>
    <p:extLst>
      <p:ext uri="{BB962C8B-B14F-4D97-AF65-F5344CB8AC3E}">
        <p14:creationId xmlns:p14="http://schemas.microsoft.com/office/powerpoint/2010/main" val="4105996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b="1" smtClean="0"/>
              <a:t>Question 11. What is the economic system in the United States?</a:t>
            </a:r>
            <a:endParaRPr lang="en-US" smtClean="0"/>
          </a:p>
        </p:txBody>
      </p:sp>
    </p:spTree>
    <p:extLst>
      <p:ext uri="{BB962C8B-B14F-4D97-AF65-F5344CB8AC3E}">
        <p14:creationId xmlns:p14="http://schemas.microsoft.com/office/powerpoint/2010/main" val="1864395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The economic system in the United States is capitalist with a market economy. </a:t>
            </a:r>
          </a:p>
        </p:txBody>
      </p:sp>
    </p:spTree>
    <p:extLst>
      <p:ext uri="{BB962C8B-B14F-4D97-AF65-F5344CB8AC3E}">
        <p14:creationId xmlns:p14="http://schemas.microsoft.com/office/powerpoint/2010/main" val="1990816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In October 1929, the U.S. stock market crashed and America went into economic depression. This period is called the Great Depression. The President in 1929, Herbert Hoover, was blamed and lost reelection in 1932 to Franklin Roosevelt. Franklin Roosevelt would go on to lead the U.S. through the Great Depression and most of World War II. He died at the beginning of his fourth term in 1945. </a:t>
            </a:r>
          </a:p>
        </p:txBody>
      </p:sp>
    </p:spTree>
    <p:extLst>
      <p:ext uri="{BB962C8B-B14F-4D97-AF65-F5344CB8AC3E}">
        <p14:creationId xmlns:p14="http://schemas.microsoft.com/office/powerpoint/2010/main" val="3856050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80. Who was President during the Great Depression and World War II?</a:t>
            </a:r>
            <a:r>
              <a:rPr lang="en-US" smtClean="0"/>
              <a:t> </a:t>
            </a:r>
          </a:p>
        </p:txBody>
      </p:sp>
    </p:spTree>
    <p:extLst>
      <p:ext uri="{BB962C8B-B14F-4D97-AF65-F5344CB8AC3E}">
        <p14:creationId xmlns:p14="http://schemas.microsoft.com/office/powerpoint/2010/main" val="152949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Franklin Roosevelt was president during the Great Depression and World War II. </a:t>
            </a:r>
          </a:p>
        </p:txBody>
      </p:sp>
    </p:spTree>
    <p:extLst>
      <p:ext uri="{BB962C8B-B14F-4D97-AF65-F5344CB8AC3E}">
        <p14:creationId xmlns:p14="http://schemas.microsoft.com/office/powerpoint/2010/main" val="3453711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In Germany, economic problems, a weak government, and unhappiness over the treaty that ended World War I, helped a politician named Adolf Hitler become leader in 1934. Hitler quickly became a dictator and turned Germany into a totalitarian country like the Soviet Union. Hitler was also the leader of the Nazi party, a political party with a very nationalistic and racist ideology. Nazis believed Germans were the purest race and therefore deserved to conquer all of Europe and the Soviet Union. </a:t>
            </a:r>
          </a:p>
        </p:txBody>
      </p:sp>
    </p:spTree>
    <p:extLst>
      <p:ext uri="{BB962C8B-B14F-4D97-AF65-F5344CB8AC3E}">
        <p14:creationId xmlns:p14="http://schemas.microsoft.com/office/powerpoint/2010/main" val="58105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dirty="0" smtClean="0"/>
              <a:t>World War II was a true world war and the most destructive war in history. It was fought throughout Europe and Asia. The war began in 1939 when Germany invaded Poland. Britain and France then immediately declared war on Germany. France was invaded and defeated the following year. Afterwards, the U.S. assisted Great Britain, but was not in direct conflict with Germany. Instead, as a global power with a large navy, the U.S. was in competition with Japan. Japan wanted to create an empire in Asia, but the U.S., Britain, France, and Holland all had colonies there. However, by 1941, only America could resist Japan, so Japan decided to attack the United States. On December 7, 1941, Japan bombed the American fleet at Pearl Harbor, Hawaii. America declared war on Japan, and shortly after, Germany declared war on the U.S. </a:t>
            </a:r>
          </a:p>
        </p:txBody>
      </p:sp>
    </p:spTree>
    <p:extLst>
      <p:ext uri="{BB962C8B-B14F-4D97-AF65-F5344CB8AC3E}">
        <p14:creationId xmlns:p14="http://schemas.microsoft.com/office/powerpoint/2010/main" val="1293148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During the war, the British and American needed a supreme commander. Because the U.S. was contributing the most men and material, it was decided an American should be commander. General Dwight D. Eisenhower was chosen because he was diplomatic and understood the political challenges of wartime leadership. After the war, Eisenhower retired and was later elected President. </a:t>
            </a:r>
          </a:p>
        </p:txBody>
      </p:sp>
    </p:spTree>
    <p:extLst>
      <p:ext uri="{BB962C8B-B14F-4D97-AF65-F5344CB8AC3E}">
        <p14:creationId xmlns:p14="http://schemas.microsoft.com/office/powerpoint/2010/main" val="3467492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82. Before he was President, Eisenhower was a general. What war was he in?</a:t>
            </a:r>
            <a:r>
              <a:rPr lang="en-US" smtClean="0"/>
              <a:t> </a:t>
            </a:r>
          </a:p>
        </p:txBody>
      </p:sp>
    </p:spTree>
    <p:extLst>
      <p:ext uri="{BB962C8B-B14F-4D97-AF65-F5344CB8AC3E}">
        <p14:creationId xmlns:p14="http://schemas.microsoft.com/office/powerpoint/2010/main" val="4259005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President Eisenhower was a general in World War II before he was president. </a:t>
            </a:r>
          </a:p>
        </p:txBody>
      </p:sp>
    </p:spTree>
    <p:extLst>
      <p:ext uri="{BB962C8B-B14F-4D97-AF65-F5344CB8AC3E}">
        <p14:creationId xmlns:p14="http://schemas.microsoft.com/office/powerpoint/2010/main" val="271435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71. What territory did the United States buy from France in 1803?</a:t>
            </a:r>
          </a:p>
          <a:p>
            <a:endParaRPr lang="en-US" smtClean="0"/>
          </a:p>
        </p:txBody>
      </p:sp>
    </p:spTree>
    <p:extLst>
      <p:ext uri="{BB962C8B-B14F-4D97-AF65-F5344CB8AC3E}">
        <p14:creationId xmlns:p14="http://schemas.microsoft.com/office/powerpoint/2010/main" val="4258239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In World War II, the United States, Britain, Russia and France fought against Germany, Japan and Italy. Battles took place in Europe, Russia, North Africa, and throughout much of Asia and the Pacific. Italy was defeated in 1943, but Germany and Japan didn't surrender until 1945. </a:t>
            </a:r>
          </a:p>
        </p:txBody>
      </p:sp>
    </p:spTree>
    <p:extLst>
      <p:ext uri="{BB962C8B-B14F-4D97-AF65-F5344CB8AC3E}">
        <p14:creationId xmlns:p14="http://schemas.microsoft.com/office/powerpoint/2010/main" val="2305582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81. Who did the United States fight in World War II?</a:t>
            </a:r>
          </a:p>
        </p:txBody>
      </p:sp>
    </p:spTree>
    <p:extLst>
      <p:ext uri="{BB962C8B-B14F-4D97-AF65-F5344CB8AC3E}">
        <p14:creationId xmlns:p14="http://schemas.microsoft.com/office/powerpoint/2010/main" val="3092612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United States fought Japan, Germany, and Italy in World War II. </a:t>
            </a:r>
          </a:p>
        </p:txBody>
      </p:sp>
    </p:spTree>
    <p:extLst>
      <p:ext uri="{BB962C8B-B14F-4D97-AF65-F5344CB8AC3E}">
        <p14:creationId xmlns:p14="http://schemas.microsoft.com/office/powerpoint/2010/main" val="2032162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TextEdit="1"/>
          </p:cNvSpPr>
          <p:nvPr>
            <p:ph type="sldImg"/>
          </p:nvPr>
        </p:nvSpPr>
        <p:spPr bwMode="auto">
          <a:noFill/>
          <a:ln>
            <a:solidFill>
              <a:srgbClr val="000000"/>
            </a:solidFill>
            <a:miter lim="800000"/>
            <a:headEnd/>
            <a:tailEnd/>
          </a:ln>
        </p:spPr>
      </p:sp>
      <p:sp>
        <p:nvSpPr>
          <p:cNvPr id="12288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After the Russian Revolution in 1917, the U.S. and the Soviet Union became rivals because their economic systems were so different. During World War II, the two countries became allies, but when the war ended, the Soviet Union set up communist governments in the countries they freed from the Germans. This concerned the U.S. and marked the beginning of the Cold War, the time when communism was the main concern of the United States. The Cold War though was not a real war. The U.S. and Soviet Union never directly fought each other. Instead, they competed for global influence. On the map, the countries in red are the communist nations. The other countries are the western democracies. In 1949, China also became communist.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48693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TextEdit="1"/>
          </p:cNvSpPr>
          <p:nvPr>
            <p:ph type="sldImg"/>
          </p:nvPr>
        </p:nvSpPr>
        <p:spPr bwMode="auto">
          <a:noFill/>
          <a:ln>
            <a:solidFill>
              <a:srgbClr val="000000"/>
            </a:solidFill>
            <a:miter lim="800000"/>
            <a:headEnd/>
            <a:tailEnd/>
          </a:ln>
        </p:spPr>
      </p:sp>
      <p:sp>
        <p:nvSpPr>
          <p:cNvPr id="1249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83. During the Cold War, what was the main concern of the United States?</a:t>
            </a:r>
          </a:p>
        </p:txBody>
      </p:sp>
    </p:spTree>
    <p:extLst>
      <p:ext uri="{BB962C8B-B14F-4D97-AF65-F5344CB8AC3E}">
        <p14:creationId xmlns:p14="http://schemas.microsoft.com/office/powerpoint/2010/main" val="3525175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TextEdit="1"/>
          </p:cNvSpPr>
          <p:nvPr>
            <p:ph type="sldImg"/>
          </p:nvPr>
        </p:nvSpPr>
        <p:spPr bwMode="auto">
          <a:noFill/>
          <a:ln>
            <a:solidFill>
              <a:srgbClr val="000000"/>
            </a:solidFill>
            <a:miter lim="800000"/>
            <a:headEnd/>
            <a:tailEnd/>
          </a:ln>
        </p:spPr>
      </p:sp>
      <p:sp>
        <p:nvSpPr>
          <p:cNvPr id="1269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Communism was the main concern of the United States during the Cold War. </a:t>
            </a:r>
          </a:p>
        </p:txBody>
      </p:sp>
    </p:spTree>
    <p:extLst>
      <p:ext uri="{BB962C8B-B14F-4D97-AF65-F5344CB8AC3E}">
        <p14:creationId xmlns:p14="http://schemas.microsoft.com/office/powerpoint/2010/main" val="899836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TextEdit="1"/>
          </p:cNvSpPr>
          <p:nvPr>
            <p:ph type="sldImg"/>
          </p:nvPr>
        </p:nvSpPr>
        <p:spPr bwMode="auto">
          <a:noFill/>
          <a:ln>
            <a:solidFill>
              <a:srgbClr val="000000"/>
            </a:solidFill>
            <a:miter lim="800000"/>
            <a:headEnd/>
            <a:tailEnd/>
          </a:ln>
        </p:spPr>
      </p:sp>
      <p:sp>
        <p:nvSpPr>
          <p:cNvPr id="1290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While the U.S. and the Soviet Union never fought each other during the Cold War, the United States fought two major wars to try to stop other countries from becoming communist. The Korean War was the first major war to come out of the Cold War. Before World War II, Korea had been a colony of Japan. In 1945, Korea was divided along the 38th parallel into a communist north allied with China and Russia and a southern half allied with the United States. Elections were planned for the whole country, after which Korea would be reunified. However, the north refused to allow elections because the communists knew they would lose. The country remained divided and in June 1950 North Korea invaded the south. The United States and 20 other countries from the United Nations provided troops and other assistance to South Korea. When the U.N. forces drove the North Korean army to the Chinese border, China attacked. By June 1951 the two sides were in a stalemate around the 38th parallel. The war continued for another two years while peace talks slowly progressed and in July 1953 an armistice was finally signed. However, the armistice only ended the fighting, not the war. Therefore, North and South Korea are still technically at war and the country remains divided at the 38th parallel. </a:t>
            </a:r>
          </a:p>
        </p:txBody>
      </p:sp>
    </p:spTree>
    <p:extLst>
      <p:ext uri="{BB962C8B-B14F-4D97-AF65-F5344CB8AC3E}">
        <p14:creationId xmlns:p14="http://schemas.microsoft.com/office/powerpoint/2010/main" val="3957825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TextEdit="1"/>
          </p:cNvSpPr>
          <p:nvPr>
            <p:ph type="sldImg"/>
          </p:nvPr>
        </p:nvSpPr>
        <p:spPr bwMode="auto">
          <a:noFill/>
          <a:ln>
            <a:solidFill>
              <a:srgbClr val="000000"/>
            </a:solidFill>
            <a:miter lim="800000"/>
            <a:headEnd/>
            <a:tailEnd/>
          </a:ln>
        </p:spPr>
      </p:sp>
      <p:sp>
        <p:nvSpPr>
          <p:cNvPr id="1310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greatest conflict to come out of the Cold War was the Vietnam War. Vietnam was a French colony for 70 years. Shortly after the Second World War, communist fighters in the north of the country began fighting the French. The Korean War had ended</a:t>
            </a:r>
            <a:r>
              <a:rPr lang="en-US" b="1" dirty="0" smtClean="0"/>
              <a:t> </a:t>
            </a:r>
            <a:r>
              <a:rPr lang="en-US" dirty="0" smtClean="0"/>
              <a:t>in a stalemate, so when the Vietnamese communists defeated the French in 1954, the American government was very concerned. President Eisenhower spoke about a "Domino Theory" in which one country would become communist, then another, and another, until communism controlled the world. </a:t>
            </a:r>
          </a:p>
        </p:txBody>
      </p:sp>
    </p:spTree>
    <p:extLst>
      <p:ext uri="{BB962C8B-B14F-4D97-AF65-F5344CB8AC3E}">
        <p14:creationId xmlns:p14="http://schemas.microsoft.com/office/powerpoint/2010/main" val="1715613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TextEdit="1"/>
          </p:cNvSpPr>
          <p:nvPr>
            <p:ph type="sldImg"/>
          </p:nvPr>
        </p:nvSpPr>
        <p:spPr bwMode="auto">
          <a:noFill/>
          <a:ln>
            <a:solidFill>
              <a:srgbClr val="000000"/>
            </a:solidFill>
            <a:miter lim="800000"/>
            <a:headEnd/>
            <a:tailEnd/>
          </a:ln>
        </p:spPr>
      </p:sp>
      <p:sp>
        <p:nvSpPr>
          <p:cNvPr id="1331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As part of the peace agreement with the French, Vietnam was divided at the 17th parallel into a communist north and U.S.-backed south. As with Korea, elections were planned, after which the country would be reunified. However, this time, the U.S. and South Vietnam refused to hold elections because they worried they would lose. Vietnam remained divided and a communist insurgency soon began in the south. </a:t>
            </a:r>
          </a:p>
        </p:txBody>
      </p:sp>
    </p:spTree>
    <p:extLst>
      <p:ext uri="{BB962C8B-B14F-4D97-AF65-F5344CB8AC3E}">
        <p14:creationId xmlns:p14="http://schemas.microsoft.com/office/powerpoint/2010/main" val="1444413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TextEdit="1"/>
          </p:cNvSpPr>
          <p:nvPr>
            <p:ph type="sldImg"/>
          </p:nvPr>
        </p:nvSpPr>
        <p:spPr bwMode="auto">
          <a:noFill/>
          <a:ln>
            <a:solidFill>
              <a:srgbClr val="000000"/>
            </a:solidFill>
            <a:miter lim="800000"/>
            <a:headEnd/>
            <a:tailEnd/>
          </a:ln>
        </p:spPr>
      </p:sp>
      <p:sp>
        <p:nvSpPr>
          <p:cNvPr id="13517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After</a:t>
            </a:r>
            <a:r>
              <a:rPr lang="en-US" baseline="0" dirty="0" smtClean="0"/>
              <a:t> the </a:t>
            </a:r>
            <a:r>
              <a:rPr lang="en-US" baseline="0" smtClean="0"/>
              <a:t>French left, </a:t>
            </a:r>
            <a:r>
              <a:rPr lang="en-US" smtClean="0"/>
              <a:t>The </a:t>
            </a:r>
            <a:r>
              <a:rPr lang="en-US" dirty="0" smtClean="0"/>
              <a:t>United States sent some military advisors to South Vietnam from 1956 until 1965, when the first American combat troops arrived. By the end of that year, there were 200,000 American soldiers in Vietnam. By 1968, there were over 500,000. The United States fought in Vietnam until 1973 with little success. American troops were removed that year and two years later South Vietnam was defeated by communist North Vietnam. </a:t>
            </a:r>
          </a:p>
          <a:p>
            <a:pPr marL="228600" indent="-228600" eaLnBrk="1" hangingPunct="1"/>
            <a:endParaRPr lang="en-US" dirty="0" smtClean="0"/>
          </a:p>
        </p:txBody>
      </p:sp>
    </p:spTree>
    <p:extLst>
      <p:ext uri="{BB962C8B-B14F-4D97-AF65-F5344CB8AC3E}">
        <p14:creationId xmlns:p14="http://schemas.microsoft.com/office/powerpoint/2010/main" val="50292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United States bought Louisiana, or the Louisiana Territory, from France in 1803. </a:t>
            </a:r>
          </a:p>
        </p:txBody>
      </p:sp>
    </p:spTree>
    <p:extLst>
      <p:ext uri="{BB962C8B-B14F-4D97-AF65-F5344CB8AC3E}">
        <p14:creationId xmlns:p14="http://schemas.microsoft.com/office/powerpoint/2010/main" val="752748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TextEdit="1"/>
          </p:cNvSpPr>
          <p:nvPr>
            <p:ph type="sldImg"/>
          </p:nvPr>
        </p:nvSpPr>
        <p:spPr bwMode="auto">
          <a:noFill/>
          <a:ln>
            <a:solidFill>
              <a:srgbClr val="000000"/>
            </a:solidFill>
            <a:miter lim="800000"/>
            <a:headEnd/>
            <a:tailEnd/>
          </a:ln>
        </p:spPr>
      </p:sp>
      <p:sp>
        <p:nvSpPr>
          <p:cNvPr id="1310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greatest conflict to come out of the Cold War was the Vietnam War. Vietnam was a French colony for 70 years. Shortly after the Second World War, communist fighters in the north of the country began fighting the French. The Korean War had ended</a:t>
            </a:r>
            <a:r>
              <a:rPr lang="en-US" b="1" smtClean="0"/>
              <a:t> </a:t>
            </a:r>
            <a:r>
              <a:rPr lang="en-US" smtClean="0"/>
              <a:t>in a stalemate, so when the Vietnamese communists defeated the French in 1954, the American government was very concerned. President Eisenhower spoke about a "Domino Theory" in which one country would become communist, then another, and another, until communism controlled the world. </a:t>
            </a:r>
          </a:p>
        </p:txBody>
      </p:sp>
    </p:spTree>
    <p:extLst>
      <p:ext uri="{BB962C8B-B14F-4D97-AF65-F5344CB8AC3E}">
        <p14:creationId xmlns:p14="http://schemas.microsoft.com/office/powerpoint/2010/main" val="4088547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TextEdit="1"/>
          </p:cNvSpPr>
          <p:nvPr>
            <p:ph type="sldImg"/>
          </p:nvPr>
        </p:nvSpPr>
        <p:spPr bwMode="auto">
          <a:noFill/>
          <a:ln>
            <a:solidFill>
              <a:srgbClr val="000000"/>
            </a:solidFill>
            <a:miter lim="800000"/>
            <a:headEnd/>
            <a:tailEnd/>
          </a:ln>
        </p:spPr>
      </p:sp>
      <p:sp>
        <p:nvSpPr>
          <p:cNvPr id="1392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During the Cold War, the U.S. was also concerned about oil and the middle east, and that region became more of a focus after the Cold War. The U.S. fought its first war in the middle east in 1991 after Iraq invaded and annexed Kuwait. Iraq claimed it annexed Kuwait for two reasons. First, after World War I Britain created Kuwait from the remains of the Ottoman Empire, but Iraq argued that Kuwait had always been part of their country. Second, Iraq and Kuwait belonged to a group of oil producing countries called OPEC. OPEC set oil production quotas to maintain the price of oil. Iraq accused Kuwait of producing more oil than allowed and of drilling across the border into Iraq's oil fields. When Iraq demanded $10 billion in damages from Kuwait, Kuwait offered $9 billion and Iraq announced it would invade. </a:t>
            </a:r>
          </a:p>
        </p:txBody>
      </p:sp>
    </p:spTree>
    <p:extLst>
      <p:ext uri="{BB962C8B-B14F-4D97-AF65-F5344CB8AC3E}">
        <p14:creationId xmlns:p14="http://schemas.microsoft.com/office/powerpoint/2010/main" val="4045277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TextEdit="1"/>
          </p:cNvSpPr>
          <p:nvPr>
            <p:ph type="sldImg"/>
          </p:nvPr>
        </p:nvSpPr>
        <p:spPr bwMode="auto">
          <a:noFill/>
          <a:ln>
            <a:solidFill>
              <a:srgbClr val="000000"/>
            </a:solidFill>
            <a:miter lim="800000"/>
            <a:headEnd/>
            <a:tailEnd/>
          </a:ln>
        </p:spPr>
      </p:sp>
      <p:sp>
        <p:nvSpPr>
          <p:cNvPr id="1413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On August 2, 1990, Iraq invaded and occupied Kuwait. The U.S. was concerned Iraq would invade Saudi Arabia afterwards. That would have seriously threatened the world’s oil supply. The United Nations condemned Iraq and the United States formed a coalition of nations willing to support an attack on the country. On December 17, 1990, the United Nations ordered Iraq leave Kuwait by </a:t>
            </a:r>
            <a:r>
              <a:rPr lang="en-US" altLang="ko-KR" smtClean="0">
                <a:ea typeface="Gulim" pitchFamily="34" charset="-127"/>
              </a:rPr>
              <a:t>January 15, 1991. Iraq refused, and two days later a U.S.-led bombing campaign against Iraq began. A month later, on February 23, the coalition army invaded and liberated Kuwait in one hundred hours. </a:t>
            </a:r>
            <a:endParaRPr lang="en-US" smtClean="0"/>
          </a:p>
        </p:txBody>
      </p:sp>
    </p:spTree>
    <p:extLst>
      <p:ext uri="{BB962C8B-B14F-4D97-AF65-F5344CB8AC3E}">
        <p14:creationId xmlns:p14="http://schemas.microsoft.com/office/powerpoint/2010/main" val="4060008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TextEdit="1"/>
          </p:cNvSpPr>
          <p:nvPr>
            <p:ph type="sldImg"/>
          </p:nvPr>
        </p:nvSpPr>
        <p:spPr bwMode="auto">
          <a:noFill/>
          <a:ln>
            <a:solidFill>
              <a:srgbClr val="000000"/>
            </a:solidFill>
            <a:miter lim="800000"/>
            <a:headEnd/>
            <a:tailEnd/>
          </a:ln>
        </p:spPr>
      </p:sp>
      <p:sp>
        <p:nvSpPr>
          <p:cNvPr id="143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78. Name </a:t>
            </a:r>
            <a:r>
              <a:rPr lang="en-US" b="1" u="sng" smtClean="0"/>
              <a:t>one</a:t>
            </a:r>
            <a:r>
              <a:rPr lang="en-US" b="1" smtClean="0"/>
              <a:t> war fought by the United States in the 1900s.</a:t>
            </a:r>
          </a:p>
        </p:txBody>
      </p:sp>
    </p:spTree>
    <p:extLst>
      <p:ext uri="{BB962C8B-B14F-4D97-AF65-F5344CB8AC3E}">
        <p14:creationId xmlns:p14="http://schemas.microsoft.com/office/powerpoint/2010/main" val="3276882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TextEdit="1"/>
          </p:cNvSpPr>
          <p:nvPr>
            <p:ph type="sldImg"/>
          </p:nvPr>
        </p:nvSpPr>
        <p:spPr bwMode="auto">
          <a:noFill/>
          <a:ln>
            <a:solidFill>
              <a:srgbClr val="000000"/>
            </a:solidFill>
            <a:miter lim="800000"/>
            <a:headEnd/>
            <a:tailEnd/>
          </a:ln>
        </p:spPr>
      </p:sp>
      <p:sp>
        <p:nvSpPr>
          <p:cNvPr id="145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United States fought several wars in the 1900s. Five of them are</a:t>
            </a:r>
          </a:p>
          <a:p>
            <a:pPr eaLnBrk="1" hangingPunct="1">
              <a:buFontTx/>
              <a:buChar char="•"/>
            </a:pPr>
            <a:r>
              <a:rPr lang="en-US" smtClean="0"/>
              <a:t>World War I </a:t>
            </a:r>
          </a:p>
          <a:p>
            <a:pPr eaLnBrk="1" hangingPunct="1">
              <a:buFontTx/>
              <a:buChar char="•"/>
            </a:pPr>
            <a:r>
              <a:rPr lang="en-US" smtClean="0"/>
              <a:t>World War II </a:t>
            </a:r>
          </a:p>
          <a:p>
            <a:pPr eaLnBrk="1" hangingPunct="1">
              <a:buFontTx/>
              <a:buChar char="•"/>
            </a:pPr>
            <a:r>
              <a:rPr lang="en-US" smtClean="0"/>
              <a:t>Korean War </a:t>
            </a:r>
          </a:p>
          <a:p>
            <a:pPr eaLnBrk="1" hangingPunct="1">
              <a:buFontTx/>
              <a:buChar char="•"/>
            </a:pPr>
            <a:r>
              <a:rPr lang="en-US" smtClean="0"/>
              <a:t>Vietnam War</a:t>
            </a:r>
          </a:p>
          <a:p>
            <a:pPr eaLnBrk="1" hangingPunct="1">
              <a:buFontTx/>
              <a:buChar char="•"/>
            </a:pPr>
            <a:r>
              <a:rPr lang="en-US" smtClean="0"/>
              <a:t>and the Persian Gulf War</a:t>
            </a:r>
          </a:p>
          <a:p>
            <a:pPr eaLnBrk="1" hangingPunct="1">
              <a:buFontTx/>
              <a:buChar char="•"/>
            </a:pPr>
            <a:endParaRPr lang="en-US" smtClean="0"/>
          </a:p>
        </p:txBody>
      </p:sp>
    </p:spTree>
    <p:extLst>
      <p:ext uri="{BB962C8B-B14F-4D97-AF65-F5344CB8AC3E}">
        <p14:creationId xmlns:p14="http://schemas.microsoft.com/office/powerpoint/2010/main" val="524299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TextEdit="1"/>
          </p:cNvSpPr>
          <p:nvPr>
            <p:ph type="sldImg"/>
          </p:nvPr>
        </p:nvSpPr>
        <p:spPr bwMode="auto">
          <a:noFill/>
          <a:ln>
            <a:solidFill>
              <a:srgbClr val="000000"/>
            </a:solidFill>
            <a:miter lim="800000"/>
            <a:headEnd/>
            <a:tailEnd/>
          </a:ln>
        </p:spPr>
      </p:sp>
      <p:sp>
        <p:nvSpPr>
          <p:cNvPr id="14745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At the end of the Gulf War, the United States kept some troops in Saudi Arabia and the United Nations imposed sanctions on Iraq. The sanctions were intended to prevent the country from rebuilding its army or making weapons of mass destruction. Some Muslims in the Middle East did not like the idea of American troops staying there. For many years, there had also been many complaints about America's support for Israel. Together, these two policies made the United States an enemy in the eyes of many ordinary Muslims and terrorist groups. </a:t>
            </a:r>
          </a:p>
        </p:txBody>
      </p:sp>
    </p:spTree>
    <p:extLst>
      <p:ext uri="{BB962C8B-B14F-4D97-AF65-F5344CB8AC3E}">
        <p14:creationId xmlns:p14="http://schemas.microsoft.com/office/powerpoint/2010/main" val="3197678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TextEdit="1"/>
          </p:cNvSpPr>
          <p:nvPr>
            <p:ph type="sldImg"/>
          </p:nvPr>
        </p:nvSpPr>
        <p:spPr bwMode="auto">
          <a:noFill/>
          <a:ln>
            <a:solidFill>
              <a:srgbClr val="000000"/>
            </a:solidFill>
            <a:miter lim="800000"/>
            <a:headEnd/>
            <a:tailEnd/>
          </a:ln>
        </p:spPr>
      </p:sp>
      <p:sp>
        <p:nvSpPr>
          <p:cNvPr id="14950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In 1993, a truck bomb exploded under the North Tower of the World Trade Center in New York City. Six people were killed and 1,000 injured. The terrorists responsible said they wanted the United States to leave the Middle East and stop all support for Israel. A few years later, Osama bin Laden, the leader of a terrorist group called al-Qaeda, called on Muslims to join a holy war against America. bin Laden also said he was opposed to U.S. troops in Saudi Arabia, America's support of Israel, and the U.N. sanctions against Iraq.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39487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TextEdit="1"/>
          </p:cNvSpPr>
          <p:nvPr>
            <p:ph type="sldImg"/>
          </p:nvPr>
        </p:nvSpPr>
        <p:spPr bwMode="auto">
          <a:noFill/>
          <a:ln>
            <a:solidFill>
              <a:srgbClr val="000000"/>
            </a:solidFill>
            <a:miter lim="800000"/>
            <a:headEnd/>
            <a:tailEnd/>
          </a:ln>
        </p:spPr>
      </p:sp>
      <p:sp>
        <p:nvSpPr>
          <p:cNvPr id="15155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Al-Qaeda then decided to attempt a very big attack on the U.S. Planning took several years and on September 11, 2001, 19 terrorists from al-Qaeda hijacked four commercial airliners. Their plan was to fly the airplanes into the World Trade Center, Pentagon, and another building in Washington, D.C. Three planes hit their targets, the fourth one crashed in Pennsylvania when passengers attacked the hijackers. This attack led to the American invasion of Afghanistan, and later, the invasion of Iraq. </a:t>
            </a:r>
          </a:p>
        </p:txBody>
      </p:sp>
    </p:spTree>
    <p:extLst>
      <p:ext uri="{BB962C8B-B14F-4D97-AF65-F5344CB8AC3E}">
        <p14:creationId xmlns:p14="http://schemas.microsoft.com/office/powerpoint/2010/main" val="2941739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TextEdit="1"/>
          </p:cNvSpPr>
          <p:nvPr>
            <p:ph type="sldImg"/>
          </p:nvPr>
        </p:nvSpPr>
        <p:spPr bwMode="auto">
          <a:noFill/>
          <a:ln>
            <a:solidFill>
              <a:srgbClr val="000000"/>
            </a:solidFill>
            <a:miter lim="800000"/>
            <a:headEnd/>
            <a:tailEnd/>
          </a:ln>
        </p:spPr>
      </p:sp>
      <p:sp>
        <p:nvSpPr>
          <p:cNvPr id="153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86. What major event happened on September 11, 2001, in the United States?</a:t>
            </a:r>
          </a:p>
        </p:txBody>
      </p:sp>
    </p:spTree>
    <p:extLst>
      <p:ext uri="{BB962C8B-B14F-4D97-AF65-F5344CB8AC3E}">
        <p14:creationId xmlns:p14="http://schemas.microsoft.com/office/powerpoint/2010/main" val="2867269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TextEdit="1"/>
          </p:cNvSpPr>
          <p:nvPr>
            <p:ph type="sldImg"/>
          </p:nvPr>
        </p:nvSpPr>
        <p:spPr bwMode="auto">
          <a:noFill/>
          <a:ln>
            <a:solidFill>
              <a:srgbClr val="000000"/>
            </a:solidFill>
            <a:miter lim="800000"/>
            <a:headEnd/>
            <a:tailEnd/>
          </a:ln>
        </p:spPr>
      </p:sp>
      <p:sp>
        <p:nvSpPr>
          <p:cNvPr id="1556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On September 11, 2001 terrorists attacked the United States. </a:t>
            </a:r>
          </a:p>
        </p:txBody>
      </p:sp>
    </p:spTree>
    <p:extLst>
      <p:ext uri="{BB962C8B-B14F-4D97-AF65-F5344CB8AC3E}">
        <p14:creationId xmlns:p14="http://schemas.microsoft.com/office/powerpoint/2010/main" val="2096512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capital of the United States is Washington, D.C. In 1790, Congress approved the creation of a national capital. The area they chose was set up as a federal district, not a state, and named the District of Columbia. This is because, at the time, Columbia was a poetic name for the United States. The next year, the city itself was named in honor of the first president, and father of our country, George Washington.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41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94. What is the capital of the United States?</a:t>
            </a:r>
            <a:r>
              <a:rPr lang="en-US" smtClean="0"/>
              <a:t> </a:t>
            </a:r>
          </a:p>
        </p:txBody>
      </p:sp>
    </p:spTree>
    <p:extLst>
      <p:ext uri="{BB962C8B-B14F-4D97-AF65-F5344CB8AC3E}">
        <p14:creationId xmlns:p14="http://schemas.microsoft.com/office/powerpoint/2010/main" val="71629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Washington, D.C. is the capital of the United States. D.C. stands for District of Columbia. </a:t>
            </a:r>
          </a:p>
        </p:txBody>
      </p:sp>
    </p:spTree>
    <p:extLst>
      <p:ext uri="{BB962C8B-B14F-4D97-AF65-F5344CB8AC3E}">
        <p14:creationId xmlns:p14="http://schemas.microsoft.com/office/powerpoint/2010/main" val="49929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For those reasons, in 1812, the U.S. declared war on Great Britain. The War of 1812 lasted three years. During the war the United States invaded Canada and Britain attacked several U.S. cities, including the new capital, Washington, D.C. However, the war was very expensive and neither country was able to win a big victory. Also, after Napoleon was defeated, the British ended their blockade. That made it much easier to stop the war. As part of the peace treaty, the U.S.-Canada border remained the same and British support for the Native Americans ended, which made westward expansion easier. </a:t>
            </a:r>
            <a:endParaRPr lang="en-US" sz="1200" kern="1200" dirty="0">
              <a:solidFill>
                <a:schemeClr val="tx1"/>
              </a:solidFill>
              <a:effectLst/>
              <a:latin typeface="+mn-lt"/>
              <a:ea typeface="+mn-ea"/>
              <a:cs typeface="+mn-cs"/>
            </a:endParaRPr>
          </a:p>
        </p:txBody>
      </p:sp>
      <p:sp>
        <p:nvSpPr>
          <p:cNvPr id="5325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5E8966C-EEDB-47EB-9CBF-976702D03344}" type="slidenum">
              <a:rPr lang="en-US" sz="1200"/>
              <a:pPr algn="r"/>
              <a:t>9</a:t>
            </a:fld>
            <a:endParaRPr lang="en-US" sz="1200"/>
          </a:p>
        </p:txBody>
      </p:sp>
    </p:spTree>
    <p:extLst>
      <p:ext uri="{BB962C8B-B14F-4D97-AF65-F5344CB8AC3E}">
        <p14:creationId xmlns:p14="http://schemas.microsoft.com/office/powerpoint/2010/main" val="389244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E4BD78-8D3A-4906-8055-09A1CE1C724F}"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55DF22-242A-4A28-A567-C2FFA6DBE03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CE2410-646C-4EC1-AA4B-8F16FE365737}"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AE0ABA-5348-4BEF-B977-2641F270464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9D1E4E-15DC-4C9D-BBC1-8B1C1EA0B0BF}"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C5CA94-2D03-464E-B319-E4C4C5EE74C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A5049C76-87BA-473E-BD14-2C2E85277CAD}"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7CB4E804-0E12-4D5D-9D9E-1B28CE9B301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FB60B83D-5961-488E-9766-EA2E1FF88B14}"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91868680-8D5F-4678-B12B-17AC3F7307C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fld id="{03C8809B-CF80-4340-A60D-2081BC0A36C3}"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E2EB39C-1580-44DF-B87A-47E177ACC8C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fld id="{55A309BF-D754-4169-BC51-5514AEA5E296}" type="datetimeFigureOut">
              <a:rPr lang="en-US"/>
              <a:pPr>
                <a:defRPr/>
              </a:pPr>
              <a:t>1/5/2017</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97DC6919-A7FE-4C5C-BC06-939C7FCD08C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fld id="{DB5049B1-5250-46D8-A7CB-5C41E356E659}" type="datetimeFigureOut">
              <a:rPr lang="en-US"/>
              <a:pPr>
                <a:defRPr/>
              </a:pPr>
              <a:t>1/5/2017</a:t>
            </a:fld>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6225FAA5-0FE8-4878-A0AA-876739AF03B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fld id="{500AE8BB-7F95-47F8-BB20-C062D5E330AE}" type="datetimeFigureOut">
              <a:rPr lang="en-US"/>
              <a:pPr>
                <a:defRPr/>
              </a:pPr>
              <a:t>1/5/2017</a:t>
            </a:fld>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AEEF4F2-F32B-4F77-A1A5-6956F3732C4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E006C23C-03F3-423C-BC59-2E8DBF85D426}" type="datetimeFigureOut">
              <a:rPr lang="en-US"/>
              <a:pPr>
                <a:defRPr/>
              </a:pPr>
              <a:t>1/5/2017</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C57570B-96E6-432F-8C42-F78F1293FFF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3154042E-CF54-4F47-8D6A-56EF7C145F68}" type="datetimeFigureOut">
              <a:rPr lang="en-US"/>
              <a:pPr>
                <a:defRPr/>
              </a:pPr>
              <a:t>1/5/2017</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00E9F891-DA05-41F2-8173-7B8F4C211A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CE7E92-39C0-4A5E-B032-105914DBA997}"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0EBDB5-D540-45C2-B4C1-7E50968FA11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9161BC73-2D2D-4149-84B7-32EA70B8B37F}"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4BB3F52-591B-4DF5-A63C-9E123759FF2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8C63BA28-8AE6-485A-B01D-77ECC3238D21}"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2E46A8C-6409-4315-A705-CAD05328FCC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4D289016-C4AD-44FC-A78C-CDAB49E40A34}"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86313A7-D7F5-458E-B521-7D001DD06E9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E63FAA87-DCA2-4550-BF42-CB9FC53AF76E}"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45D5BE9-A85C-4853-93AF-6FAA6E477E6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fld id="{F75E4786-5ACB-4A41-ABF6-7A841C70D9F4}"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70B1AD16-CA6E-4F96-BACA-8218F18F240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fld id="{30653BDB-7AF6-4720-9186-F6E42A4737FD}" type="datetimeFigureOut">
              <a:rPr lang="en-US"/>
              <a:pPr>
                <a:defRPr/>
              </a:pPr>
              <a:t>1/5/2017</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92DC238-DF0A-46FE-9C7D-2AFFEC82957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fld id="{6A4A7B8D-34E9-4171-8D2B-A6D0AB108898}" type="datetimeFigureOut">
              <a:rPr lang="en-US"/>
              <a:pPr>
                <a:defRPr/>
              </a:pPr>
              <a:t>1/5/2017</a:t>
            </a:fld>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F16E2FB4-56F1-4830-AD4F-293AC1E84F0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fld id="{9B5C4EF4-254E-418A-8BCC-82FE7EE13DCC}" type="datetimeFigureOut">
              <a:rPr lang="en-US"/>
              <a:pPr>
                <a:defRPr/>
              </a:pPr>
              <a:t>1/5/2017</a:t>
            </a:fld>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A3B8E65B-CA85-482B-9C0F-0B5F7D054177}"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fld id="{BFA3CC4A-A297-4460-A37C-FC9C16D217F0}" type="datetimeFigureOut">
              <a:rPr lang="en-US"/>
              <a:pPr>
                <a:defRPr/>
              </a:pPr>
              <a:t>1/5/2017</a:t>
            </a:fld>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4B295DED-C1E6-4D55-9BB5-CF759C82B34F}"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11AB721E-F631-49F7-9E68-F6624B4CA8AB}" type="datetimeFigureOut">
              <a:rPr lang="en-US"/>
              <a:pPr>
                <a:defRPr/>
              </a:pPr>
              <a:t>1/5/2017</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7FC463-2BEC-4B87-8A9B-D1B32268D3D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64887E-B13B-4898-9161-B0775F289279}"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A208D0-320A-4105-9EF6-22FC1AEB038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A9F0E1B1-1B21-4E80-93FB-C84FF2DD160C}" type="datetimeFigureOut">
              <a:rPr lang="en-US"/>
              <a:pPr>
                <a:defRPr/>
              </a:pPr>
              <a:t>1/5/2017</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24596A0-5FB0-4D56-8111-F20871C878F2}"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EAFD2414-5AD9-43D8-B580-18FC250FB6D7}"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315C74A-8FF3-4E49-967C-F6C64171742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9404316D-BD05-429F-BAC2-8E4440FCDDBD}"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DDC0E74-5FD5-4932-B2F3-B37DC3814AA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E133952-4E5C-4495-B1D4-712FA4614FC9}"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B7FA26-2CA2-4D2A-BDF3-831CA636A10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03C995-BF0B-43EA-8DC3-B993823A05BB}" type="datetimeFigureOut">
              <a:rPr lang="en-US"/>
              <a:pPr>
                <a:defRPr/>
              </a:pPr>
              <a:t>1/5/2017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1025EA-6031-4333-ADA2-7CF761D63E8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8B268E-C872-4854-8D14-5366386E0EEE}" type="datetimeFigureOut">
              <a:rPr lang="en-US"/>
              <a:pPr>
                <a:defRPr/>
              </a:pPr>
              <a:t>1/5/2017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034962-1EB8-49D7-AFA7-8CC046F4D61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1E475A-5CD6-472D-BC10-74EA564897D9}" type="datetimeFigureOut">
              <a:rPr lang="en-US"/>
              <a:pPr>
                <a:defRPr/>
              </a:pPr>
              <a:t>1/5/2017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35C5A2-4106-4CBF-B9CF-4A83312AFC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5D246B-38D7-416A-9EE4-4A019B5FB778}"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2691EC-AA57-4EC6-87D1-5D68B466F73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D91E04-AFEC-4005-B395-770EE0214B73}"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55F3AF-5E7B-40DF-8175-405CEDBC66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6B0F6441-82D0-4986-B0C2-F8C891F98945}" type="datetimeFigureOut">
              <a:rPr lang="en-US"/>
              <a:pPr>
                <a:defRPr/>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32E348D9-94E2-46A6-BFEC-3636E2F394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3" r:id="rId2"/>
    <p:sldLayoutId id="2147483702"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B2FB5163-AA72-4AB5-8977-9CFE7B6BE837}" type="datetimeFigureOut">
              <a:rPr lang="en-US"/>
              <a:pPr>
                <a:defRPr/>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DEA7D198-50F3-4A03-91A0-211323AA3B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F2321B53-9F7F-4259-A907-50D6128F9DCB}" type="datetimeFigureOut">
              <a:rPr lang="en-US"/>
              <a:pPr>
                <a:defRPr/>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F05DABD-FA20-4992-AF82-31D864CCC0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5</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609601" y="2895600"/>
            <a:ext cx="8001000" cy="2185214"/>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International Wars</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71, 94, 98, 89, 90, 72, 79, 11, 80, 82, 81, 83, 78, 86 </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1/5/2017</a:t>
            </a:fld>
            <a:endParaRPr lang="en-US"/>
          </a:p>
        </p:txBody>
      </p:sp>
    </p:spTree>
    <p:extLst>
      <p:ext uri="{BB962C8B-B14F-4D97-AF65-F5344CB8AC3E}">
        <p14:creationId xmlns:p14="http://schemas.microsoft.com/office/powerpoint/2010/main" val="119626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rrowheads="1"/>
          </p:cNvPicPr>
          <p:nvPr/>
        </p:nvPicPr>
        <p:blipFill>
          <a:blip r:embed="rId3" cstate="print"/>
          <a:srcRect/>
          <a:stretch>
            <a:fillRect/>
          </a:stretch>
        </p:blipFill>
        <p:spPr bwMode="auto">
          <a:xfrm>
            <a:off x="381000" y="990600"/>
            <a:ext cx="8382000" cy="5365750"/>
          </a:xfrm>
          <a:prstGeom prst="rect">
            <a:avLst/>
          </a:prstGeom>
          <a:noFill/>
          <a:ln w="9525">
            <a:noFill/>
            <a:miter lim="800000"/>
            <a:headEnd/>
            <a:tailEnd/>
          </a:ln>
        </p:spPr>
      </p:pic>
      <p:sp>
        <p:nvSpPr>
          <p:cNvPr id="54274" name="Content Placeholder 2"/>
          <p:cNvSpPr>
            <a:spLocks noGrp="1"/>
          </p:cNvSpPr>
          <p:nvPr>
            <p:ph idx="4294967295"/>
          </p:nvPr>
        </p:nvSpPr>
        <p:spPr>
          <a:xfrm>
            <a:off x="449580" y="1104900"/>
            <a:ext cx="8229600" cy="5137150"/>
          </a:xfrm>
        </p:spPr>
        <p:txBody>
          <a:bodyPr/>
          <a:lstStyle/>
          <a:p>
            <a:pPr eaLnBrk="1" hangingPunct="1">
              <a:lnSpc>
                <a:spcPct val="114000"/>
              </a:lnSpc>
              <a:spcBef>
                <a:spcPts val="0"/>
              </a:spcBef>
              <a:buFont typeface="Arial" charset="0"/>
              <a:buNone/>
            </a:pPr>
            <a:r>
              <a:rPr lang="en-US" sz="2800" b="1" dirty="0" smtClean="0"/>
              <a:t>Oh, say, can you see, by the dawn's early light,</a:t>
            </a:r>
          </a:p>
          <a:p>
            <a:pPr eaLnBrk="1" hangingPunct="1">
              <a:spcBef>
                <a:spcPts val="0"/>
              </a:spcBef>
              <a:buFont typeface="Arial" charset="0"/>
              <a:buNone/>
            </a:pPr>
            <a:r>
              <a:rPr lang="en-US" sz="2800" b="1" dirty="0" smtClean="0"/>
              <a:t>What so proudly we </a:t>
            </a:r>
            <a:r>
              <a:rPr lang="en-US" sz="2800" b="1" dirty="0" err="1" smtClean="0"/>
              <a:t>hail'd</a:t>
            </a:r>
            <a:r>
              <a:rPr lang="en-US" sz="2800" b="1" dirty="0" smtClean="0"/>
              <a:t> at the twilight's last gleaming?</a:t>
            </a:r>
          </a:p>
          <a:p>
            <a:pPr eaLnBrk="1" hangingPunct="1">
              <a:spcBef>
                <a:spcPts val="0"/>
              </a:spcBef>
              <a:buFont typeface="Arial" charset="0"/>
              <a:buNone/>
            </a:pPr>
            <a:r>
              <a:rPr lang="en-US" sz="2800" b="1" dirty="0" smtClean="0"/>
              <a:t>Whose broad stripes and bright stars, thro' the perilous fight,</a:t>
            </a:r>
          </a:p>
          <a:p>
            <a:pPr eaLnBrk="1" hangingPunct="1">
              <a:spcBef>
                <a:spcPts val="0"/>
              </a:spcBef>
              <a:buFont typeface="Arial" charset="0"/>
              <a:buNone/>
            </a:pPr>
            <a:r>
              <a:rPr lang="en-US" sz="2800" b="1" dirty="0" smtClean="0"/>
              <a:t>O'er the ramparts we </a:t>
            </a:r>
            <a:r>
              <a:rPr lang="en-US" sz="2800" b="1" dirty="0" err="1" smtClean="0"/>
              <a:t>watch'd</a:t>
            </a:r>
            <a:r>
              <a:rPr lang="en-US" sz="2800" b="1" dirty="0" smtClean="0"/>
              <a:t>, were so gallantly streaming?</a:t>
            </a:r>
          </a:p>
          <a:p>
            <a:pPr eaLnBrk="1" hangingPunct="1">
              <a:lnSpc>
                <a:spcPct val="114000"/>
              </a:lnSpc>
              <a:spcBef>
                <a:spcPts val="0"/>
              </a:spcBef>
              <a:buFont typeface="Arial" charset="0"/>
              <a:buNone/>
            </a:pPr>
            <a:r>
              <a:rPr lang="en-US" sz="2800" b="1" dirty="0" smtClean="0"/>
              <a:t>And the rockets' red glare, the bombs bursting in air,</a:t>
            </a:r>
          </a:p>
          <a:p>
            <a:pPr eaLnBrk="1" hangingPunct="1">
              <a:lnSpc>
                <a:spcPct val="114000"/>
              </a:lnSpc>
              <a:spcBef>
                <a:spcPts val="0"/>
              </a:spcBef>
              <a:buFont typeface="Arial" charset="0"/>
              <a:buNone/>
            </a:pPr>
            <a:r>
              <a:rPr lang="en-US" sz="2800" b="1" dirty="0" smtClean="0"/>
              <a:t>Gave proof thro' the night that our flag was still there.</a:t>
            </a:r>
          </a:p>
          <a:p>
            <a:pPr eaLnBrk="1" hangingPunct="1">
              <a:lnSpc>
                <a:spcPct val="114000"/>
              </a:lnSpc>
              <a:spcBef>
                <a:spcPts val="0"/>
              </a:spcBef>
              <a:buFont typeface="Arial" charset="0"/>
              <a:buNone/>
            </a:pPr>
            <a:r>
              <a:rPr lang="en-US" sz="2800" b="1" dirty="0" smtClean="0"/>
              <a:t>O say, does that star-spangled banner yet wave</a:t>
            </a:r>
          </a:p>
          <a:p>
            <a:pPr eaLnBrk="1" hangingPunct="1">
              <a:lnSpc>
                <a:spcPct val="114000"/>
              </a:lnSpc>
              <a:spcBef>
                <a:spcPts val="0"/>
              </a:spcBef>
              <a:buFont typeface="Arial" charset="0"/>
              <a:buNone/>
            </a:pPr>
            <a:r>
              <a:rPr lang="en-US" sz="2800" b="1" dirty="0" smtClean="0"/>
              <a:t>O'er the land of the free and the home of the brave?</a:t>
            </a:r>
          </a:p>
        </p:txBody>
      </p:sp>
      <p:sp>
        <p:nvSpPr>
          <p:cNvPr id="5427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04C9399-8273-4373-8386-48A9F3BC02A2}" type="slidenum">
              <a:rPr lang="en-US" sz="1200">
                <a:solidFill>
                  <a:srgbClr val="898989"/>
                </a:solidFill>
                <a:latin typeface="Calibri" pitchFamily="34" charset="0"/>
              </a:rPr>
              <a:pPr algn="r"/>
              <a:t>10</a:t>
            </a:fld>
            <a:endParaRPr lang="en-US" sz="1200">
              <a:solidFill>
                <a:srgbClr val="898989"/>
              </a:solidFill>
              <a:latin typeface="Calibri" pitchFamily="34" charset="0"/>
            </a:endParaRPr>
          </a:p>
        </p:txBody>
      </p:sp>
      <p:sp>
        <p:nvSpPr>
          <p:cNvPr id="6" name="Title 1"/>
          <p:cNvSpPr txBox="1">
            <a:spLocks/>
          </p:cNvSpPr>
          <p:nvPr/>
        </p:nvSpPr>
        <p:spPr>
          <a:xfrm>
            <a:off x="373380" y="181429"/>
            <a:ext cx="8382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i="1" dirty="0">
                <a:latin typeface="Calibri" pitchFamily="34" charset="0"/>
              </a:rPr>
              <a:t>The Star-Spangled Banner</a:t>
            </a:r>
          </a:p>
        </p:txBody>
      </p:sp>
    </p:spTree>
    <p:extLst>
      <p:ext uri="{BB962C8B-B14F-4D97-AF65-F5344CB8AC3E}">
        <p14:creationId xmlns:p14="http://schemas.microsoft.com/office/powerpoint/2010/main" val="3905505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63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7A62D7F-D843-46F8-9DD5-C1DCB3D0A121}" type="slidenum">
              <a:rPr lang="en-US" sz="1200">
                <a:solidFill>
                  <a:srgbClr val="898989"/>
                </a:solidFill>
                <a:latin typeface="Calibri" pitchFamily="34" charset="0"/>
              </a:rPr>
              <a:pPr algn="r"/>
              <a:t>11</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8370"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panose="020B0604020202020204" pitchFamily="34" charset="0"/>
                <a:cs typeface="Arial" panose="020B0604020202020204" pitchFamily="34" charset="0"/>
              </a:rPr>
              <a:t>Question </a:t>
            </a:r>
            <a:r>
              <a:rPr lang="en-US" b="1" dirty="0" smtClean="0">
                <a:latin typeface="Arial" panose="020B0604020202020204" pitchFamily="34" charset="0"/>
                <a:cs typeface="Arial" panose="020B0604020202020204" pitchFamily="34" charset="0"/>
              </a:rPr>
              <a:t>#98</a:t>
            </a:r>
            <a:endParaRPr lang="en-US" b="1" dirty="0">
              <a:latin typeface="Arial" panose="020B0604020202020204" pitchFamily="34" charset="0"/>
              <a:cs typeface="Arial" panose="020B0604020202020204" pitchFamily="34" charset="0"/>
            </a:endParaRPr>
          </a:p>
        </p:txBody>
      </p:sp>
      <p:sp>
        <p:nvSpPr>
          <p:cNvPr id="5837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105374E-6F68-4D6F-AE4D-0803CAEBB422}" type="slidenum">
              <a:rPr lang="en-US" sz="1200">
                <a:solidFill>
                  <a:srgbClr val="898989"/>
                </a:solidFill>
                <a:latin typeface="Calibri" pitchFamily="34" charset="0"/>
              </a:rPr>
              <a:pPr algn="r"/>
              <a:t>12</a:t>
            </a:fld>
            <a:endParaRPr lang="en-US" sz="1200">
              <a:solidFill>
                <a:srgbClr val="898989"/>
              </a:solidFill>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F92D1F0-D450-4C60-9CE8-9FFDB30EBBB0}"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sp>
        <p:nvSpPr>
          <p:cNvPr id="60418" name="Text Box 5"/>
          <p:cNvSpPr txBox="1">
            <a:spLocks noChangeArrowheads="1"/>
          </p:cNvSpPr>
          <p:nvPr/>
        </p:nvSpPr>
        <p:spPr bwMode="auto">
          <a:xfrm>
            <a:off x="2651125" y="4973638"/>
            <a:ext cx="184150" cy="396875"/>
          </a:xfrm>
          <a:prstGeom prst="rect">
            <a:avLst/>
          </a:prstGeom>
          <a:noFill/>
          <a:ln w="9525">
            <a:noFill/>
            <a:miter lim="800000"/>
            <a:headEnd/>
            <a:tailEnd/>
          </a:ln>
        </p:spPr>
        <p:txBody>
          <a:bodyPr wrap="none">
            <a:spAutoFit/>
          </a:bodyPr>
          <a:lstStyle/>
          <a:p>
            <a:endParaRPr lang="en-US" sz="2000" b="1">
              <a:latin typeface="Calibri" pitchFamily="34" charset="0"/>
            </a:endParaRPr>
          </a:p>
        </p:txBody>
      </p:sp>
      <p:pic>
        <p:nvPicPr>
          <p:cNvPr id="60419" name="Picture 4" descr="Mexico_nebel"/>
          <p:cNvPicPr>
            <a:picLocks noChangeAspect="1" noChangeArrowheads="1"/>
          </p:cNvPicPr>
          <p:nvPr/>
        </p:nvPicPr>
        <p:blipFill>
          <a:blip r:embed="rId3" cstate="print"/>
          <a:srcRect/>
          <a:stretch>
            <a:fillRect/>
          </a:stretch>
        </p:blipFill>
        <p:spPr bwMode="auto">
          <a:xfrm>
            <a:off x="247650" y="3278187"/>
            <a:ext cx="4991100" cy="3260725"/>
          </a:xfrm>
          <a:prstGeom prst="rect">
            <a:avLst/>
          </a:prstGeom>
          <a:noFill/>
          <a:ln w="28575">
            <a:solidFill>
              <a:schemeClr val="tx1"/>
            </a:solidFill>
            <a:miter lim="800000"/>
            <a:headEnd/>
            <a:tailEnd/>
          </a:ln>
        </p:spPr>
      </p:pic>
      <p:pic>
        <p:nvPicPr>
          <p:cNvPr id="60420" name="Picture 5" descr="Battle_of_Veracruz"/>
          <p:cNvPicPr>
            <a:picLocks noChangeAspect="1" noChangeArrowheads="1"/>
          </p:cNvPicPr>
          <p:nvPr/>
        </p:nvPicPr>
        <p:blipFill>
          <a:blip r:embed="rId4" cstate="print"/>
          <a:srcRect/>
          <a:stretch>
            <a:fillRect/>
          </a:stretch>
        </p:blipFill>
        <p:spPr bwMode="auto">
          <a:xfrm>
            <a:off x="3790949" y="1066800"/>
            <a:ext cx="4972050" cy="3144838"/>
          </a:xfrm>
          <a:prstGeom prst="rect">
            <a:avLst/>
          </a:prstGeom>
          <a:noFill/>
          <a:ln w="28575">
            <a:solidFill>
              <a:schemeClr val="tx1"/>
            </a:solidFill>
            <a:miter lim="800000"/>
            <a:headEnd/>
            <a:tailEnd/>
          </a:ln>
        </p:spPr>
      </p:pic>
      <p:sp>
        <p:nvSpPr>
          <p:cNvPr id="7" name="Title 1"/>
          <p:cNvSpPr txBox="1">
            <a:spLocks/>
          </p:cNvSpPr>
          <p:nvPr/>
        </p:nvSpPr>
        <p:spPr>
          <a:xfrm>
            <a:off x="247650" y="139010"/>
            <a:ext cx="8515349"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b="1" dirty="0" smtClean="0"/>
              <a:t>Mexican-American War (1846-1848)</a:t>
            </a:r>
            <a:endParaRPr lang="en-US" b="1" dirty="0" smtClean="0"/>
          </a:p>
        </p:txBody>
      </p:sp>
    </p:spTree>
    <p:extLst>
      <p:ext uri="{BB962C8B-B14F-4D97-AF65-F5344CB8AC3E}">
        <p14:creationId xmlns:p14="http://schemas.microsoft.com/office/powerpoint/2010/main" val="1654010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78657"/>
            <a:ext cx="9144000" cy="6179343"/>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4D4E2CE-476C-4A15-9B19-5C3453C7F812}" type="slidenum">
              <a:rPr lang="en-US" sz="1200">
                <a:solidFill>
                  <a:schemeClr val="tx1">
                    <a:tint val="75000"/>
                  </a:schemeClr>
                </a:solidFill>
                <a:latin typeface="+mn-lt"/>
              </a:rPr>
              <a:pPr algn="r" fontAlgn="auto">
                <a:spcBef>
                  <a:spcPts val="0"/>
                </a:spcBef>
                <a:spcAft>
                  <a:spcPts val="0"/>
                </a:spcAft>
                <a:defRPr/>
              </a:pPr>
              <a:t>14</a:t>
            </a:fld>
            <a:endParaRPr lang="en-US" sz="1200">
              <a:solidFill>
                <a:schemeClr val="tx1">
                  <a:tint val="75000"/>
                </a:schemeClr>
              </a:solidFill>
              <a:latin typeface="+mn-lt"/>
            </a:endParaRPr>
          </a:p>
        </p:txBody>
      </p:sp>
      <p:sp>
        <p:nvSpPr>
          <p:cNvPr id="41987" name="Text Box 4"/>
          <p:cNvSpPr txBox="1">
            <a:spLocks noChangeArrowheads="1"/>
          </p:cNvSpPr>
          <p:nvPr/>
        </p:nvSpPr>
        <p:spPr bwMode="auto">
          <a:xfrm>
            <a:off x="533400" y="228600"/>
            <a:ext cx="8077200" cy="701675"/>
          </a:xfrm>
          <a:prstGeom prst="rect">
            <a:avLst/>
          </a:prstGeom>
          <a:noFill/>
          <a:ln w="9525">
            <a:noFill/>
            <a:miter lim="800000"/>
            <a:headEnd/>
            <a:tailEnd/>
          </a:ln>
        </p:spPr>
        <p:txBody>
          <a:bodyPr>
            <a:spAutoFit/>
          </a:bodyPr>
          <a:lstStyle/>
          <a:p>
            <a:pPr algn="ctr"/>
            <a:endParaRPr lang="en-US" sz="4000" b="1">
              <a:latin typeface="Calibri" pitchFamily="34" charset="0"/>
            </a:endParaRPr>
          </a:p>
        </p:txBody>
      </p:sp>
      <p:sp>
        <p:nvSpPr>
          <p:cNvPr id="7" name="Title 1"/>
          <p:cNvSpPr txBox="1">
            <a:spLocks/>
          </p:cNvSpPr>
          <p:nvPr/>
        </p:nvSpPr>
        <p:spPr>
          <a:xfrm>
            <a:off x="0" y="139010"/>
            <a:ext cx="9143999"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Mexican-American War (1846-1848)</a:t>
            </a:r>
          </a:p>
        </p:txBody>
      </p:sp>
    </p:spTree>
    <p:extLst>
      <p:ext uri="{BB962C8B-B14F-4D97-AF65-F5344CB8AC3E}">
        <p14:creationId xmlns:p14="http://schemas.microsoft.com/office/powerpoint/2010/main" val="3089109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E7EEC4E-AEB3-412C-BEA4-A282EACF943D}" type="slidenum">
              <a:rPr lang="en-US" sz="1200">
                <a:solidFill>
                  <a:schemeClr val="tx1">
                    <a:tint val="75000"/>
                  </a:schemeClr>
                </a:solidFill>
                <a:latin typeface="+mn-lt"/>
              </a:rPr>
              <a:pPr algn="r" fontAlgn="auto">
                <a:spcBef>
                  <a:spcPts val="0"/>
                </a:spcBef>
                <a:spcAft>
                  <a:spcPts val="0"/>
                </a:spcAft>
                <a:defRPr/>
              </a:pPr>
              <a:t>15</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6562"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#89</a:t>
            </a:r>
            <a:endParaRPr lang="en-US" b="1" dirty="0"/>
          </a:p>
        </p:txBody>
      </p:sp>
      <p:sp>
        <p:nvSpPr>
          <p:cNvPr id="6656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9179B36-58E5-44AE-B771-F28CA8AEDD3B}" type="slidenum">
              <a:rPr lang="en-US" sz="1200">
                <a:solidFill>
                  <a:srgbClr val="898989"/>
                </a:solidFill>
              </a:rPr>
              <a:pPr algn="r"/>
              <a:t>16</a:t>
            </a:fld>
            <a:endParaRPr lang="en-US" sz="12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3AEFD8A-E1CC-4691-834A-77798521D280}" type="slidenum">
              <a:rPr lang="en-US" sz="1200">
                <a:solidFill>
                  <a:schemeClr val="tx1">
                    <a:tint val="75000"/>
                  </a:schemeClr>
                </a:solidFill>
                <a:latin typeface="+mn-lt"/>
              </a:rPr>
              <a:pPr algn="r" fontAlgn="auto">
                <a:spcBef>
                  <a:spcPts val="0"/>
                </a:spcBef>
                <a:spcAft>
                  <a:spcPts val="0"/>
                </a:spcAft>
                <a:defRPr/>
              </a:pPr>
              <a:t>17</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#90</a:t>
            </a:r>
            <a:endParaRPr lang="en-US" b="1" dirty="0"/>
          </a:p>
        </p:txBody>
      </p:sp>
      <p:sp>
        <p:nvSpPr>
          <p:cNvPr id="7065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941ECEB-2C9F-4BCA-A30D-5DD4AFA3DFF2}" type="slidenum">
              <a:rPr lang="en-US" sz="1200">
                <a:solidFill>
                  <a:srgbClr val="898989"/>
                </a:solidFill>
              </a:rPr>
              <a:pPr algn="r"/>
              <a:t>18</a:t>
            </a:fld>
            <a:endParaRPr lang="en-US" sz="120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7368E66-466F-436E-8A4C-194C0F939B0A}" type="slidenum">
              <a:rPr lang="en-US" sz="1200">
                <a:solidFill>
                  <a:schemeClr val="tx1">
                    <a:tint val="75000"/>
                  </a:schemeClr>
                </a:solidFill>
                <a:latin typeface="+mn-lt"/>
              </a:rPr>
              <a:pPr algn="r" fontAlgn="auto">
                <a:spcBef>
                  <a:spcPts val="0"/>
                </a:spcBef>
                <a:spcAft>
                  <a:spcPts val="0"/>
                </a:spcAft>
                <a:defRPr/>
              </a:pPr>
              <a:t>19</a:t>
            </a:fld>
            <a:endParaRPr lang="en-US" sz="1200">
              <a:solidFill>
                <a:schemeClr val="tx1">
                  <a:tint val="75000"/>
                </a:schemeClr>
              </a:solidFill>
              <a:latin typeface="+mn-lt"/>
            </a:endParaRPr>
          </a:p>
        </p:txBody>
      </p:sp>
      <p:pic>
        <p:nvPicPr>
          <p:cNvPr id="72707" name="Picture 6" descr="Remember-the-Maine"/>
          <p:cNvPicPr>
            <a:picLocks noChangeAspect="1" noChangeArrowheads="1"/>
          </p:cNvPicPr>
          <p:nvPr/>
        </p:nvPicPr>
        <p:blipFill>
          <a:blip r:embed="rId3" cstate="print"/>
          <a:srcRect/>
          <a:stretch>
            <a:fillRect/>
          </a:stretch>
        </p:blipFill>
        <p:spPr bwMode="auto">
          <a:xfrm>
            <a:off x="76504" y="990600"/>
            <a:ext cx="8957959" cy="5303520"/>
          </a:xfrm>
          <a:prstGeom prst="rect">
            <a:avLst/>
          </a:prstGeom>
          <a:noFill/>
          <a:ln w="9525">
            <a:noFill/>
            <a:miter lim="800000"/>
            <a:headEnd/>
            <a:tailEnd/>
          </a:ln>
        </p:spPr>
      </p:pic>
      <p:sp>
        <p:nvSpPr>
          <p:cNvPr id="6" name="Text Box 6"/>
          <p:cNvSpPr txBox="1">
            <a:spLocks noChangeArrowheads="1"/>
          </p:cNvSpPr>
          <p:nvPr/>
        </p:nvSpPr>
        <p:spPr bwMode="auto">
          <a:xfrm>
            <a:off x="105761" y="116114"/>
            <a:ext cx="8901079"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Spanish-American War (1898)</a:t>
            </a:r>
            <a:endParaRPr lang="en-US" sz="4400" b="1" dirty="0">
              <a:latin typeface="Calibri" pitchFamily="34" charset="0"/>
            </a:endParaRPr>
          </a:p>
        </p:txBody>
      </p:sp>
    </p:spTree>
    <p:extLst>
      <p:ext uri="{BB962C8B-B14F-4D97-AF65-F5344CB8AC3E}">
        <p14:creationId xmlns:p14="http://schemas.microsoft.com/office/powerpoint/2010/main" val="1214036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930274"/>
            <a:ext cx="8534400" cy="5608637"/>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4D4E2CE-476C-4A15-9B19-5C3453C7F812}" type="slidenum">
              <a:rPr lang="en-US" sz="1200">
                <a:solidFill>
                  <a:schemeClr val="tx1">
                    <a:tint val="75000"/>
                  </a:schemeClr>
                </a:solidFill>
                <a:latin typeface="+mn-lt"/>
              </a:rPr>
              <a:pPr algn="r" fontAlgn="auto">
                <a:spcBef>
                  <a:spcPts val="0"/>
                </a:spcBef>
                <a:spcAft>
                  <a:spcPts val="0"/>
                </a:spcAft>
                <a:defRPr/>
              </a:pPr>
              <a:t>2</a:t>
            </a:fld>
            <a:endParaRPr lang="en-US" sz="1200">
              <a:solidFill>
                <a:schemeClr val="tx1">
                  <a:tint val="75000"/>
                </a:schemeClr>
              </a:solidFill>
              <a:latin typeface="+mn-lt"/>
            </a:endParaRPr>
          </a:p>
        </p:txBody>
      </p:sp>
      <p:sp>
        <p:nvSpPr>
          <p:cNvPr id="41987" name="Text Box 4"/>
          <p:cNvSpPr txBox="1">
            <a:spLocks noChangeArrowheads="1"/>
          </p:cNvSpPr>
          <p:nvPr/>
        </p:nvSpPr>
        <p:spPr bwMode="auto">
          <a:xfrm>
            <a:off x="533400" y="228600"/>
            <a:ext cx="8077200" cy="701675"/>
          </a:xfrm>
          <a:prstGeom prst="rect">
            <a:avLst/>
          </a:prstGeom>
          <a:noFill/>
          <a:ln w="9525">
            <a:noFill/>
            <a:miter lim="800000"/>
            <a:headEnd/>
            <a:tailEnd/>
          </a:ln>
        </p:spPr>
        <p:txBody>
          <a:bodyPr>
            <a:spAutoFit/>
          </a:bodyPr>
          <a:lstStyle/>
          <a:p>
            <a:pPr algn="ctr"/>
            <a:endParaRPr lang="en-US" sz="4000" b="1">
              <a:latin typeface="Calibri" pitchFamily="34" charset="0"/>
            </a:endParaRPr>
          </a:p>
        </p:txBody>
      </p:sp>
      <p:sp>
        <p:nvSpPr>
          <p:cNvPr id="7" name="Title 1"/>
          <p:cNvSpPr txBox="1">
            <a:spLocks/>
          </p:cNvSpPr>
          <p:nvPr/>
        </p:nvSpPr>
        <p:spPr>
          <a:xfrm>
            <a:off x="304801" y="139010"/>
            <a:ext cx="85344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War of 1812 (1812-1815)</a:t>
            </a:r>
          </a:p>
        </p:txBody>
      </p:sp>
    </p:spTree>
    <p:extLst>
      <p:ext uri="{BB962C8B-B14F-4D97-AF65-F5344CB8AC3E}">
        <p14:creationId xmlns:p14="http://schemas.microsoft.com/office/powerpoint/2010/main" val="2857610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EE3E63-C6F0-4B6A-B66C-5F1A18B77E42}" type="slidenum">
              <a:rPr lang="en-US" sz="1200">
                <a:solidFill>
                  <a:schemeClr val="tx1">
                    <a:tint val="75000"/>
                  </a:schemeClr>
                </a:solidFill>
                <a:latin typeface="+mn-lt"/>
              </a:rPr>
              <a:pPr algn="r" fontAlgn="auto">
                <a:spcBef>
                  <a:spcPts val="0"/>
                </a:spcBef>
                <a:spcAft>
                  <a:spcPts val="0"/>
                </a:spcAft>
                <a:defRPr/>
              </a:pPr>
              <a:t>20</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680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#72</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5A35399-E854-4300-A231-21AC76B25629}" type="slidenum">
              <a:rPr lang="en-US" sz="1200">
                <a:solidFill>
                  <a:schemeClr val="tx1">
                    <a:tint val="75000"/>
                  </a:schemeClr>
                </a:solidFill>
                <a:latin typeface="+mn-lt"/>
              </a:rPr>
              <a:pPr algn="r" fontAlgn="auto">
                <a:spcBef>
                  <a:spcPts val="0"/>
                </a:spcBef>
                <a:spcAft>
                  <a:spcPts val="0"/>
                </a:spcAft>
                <a:defRPr/>
              </a:pPr>
              <a:t>21</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235"/>
            <a:ext cx="9144000" cy="6492240"/>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1B8C655-F988-4AD3-9939-92A72C552DDE}" type="slidenum">
              <a:rPr lang="en-US" sz="1200">
                <a:solidFill>
                  <a:schemeClr val="tx1">
                    <a:tint val="75000"/>
                  </a:schemeClr>
                </a:solidFill>
                <a:latin typeface="+mn-lt"/>
              </a:rPr>
              <a:pPr algn="r" fontAlgn="auto">
                <a:spcBef>
                  <a:spcPts val="0"/>
                </a:spcBef>
                <a:spcAft>
                  <a:spcPts val="0"/>
                </a:spcAft>
                <a:defRPr/>
              </a:pPr>
              <a:t>22</a:t>
            </a:fld>
            <a:endParaRPr lang="en-US" sz="1200">
              <a:solidFill>
                <a:schemeClr val="tx1">
                  <a:tint val="75000"/>
                </a:schemeClr>
              </a:solidFill>
              <a:latin typeface="+mn-lt"/>
            </a:endParaRPr>
          </a:p>
        </p:txBody>
      </p:sp>
      <p:sp>
        <p:nvSpPr>
          <p:cNvPr id="5" name="Title 1"/>
          <p:cNvSpPr txBox="1">
            <a:spLocks/>
          </p:cNvSpPr>
          <p:nvPr/>
        </p:nvSpPr>
        <p:spPr>
          <a:xfrm>
            <a:off x="0" y="139010"/>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World War I (1914-1918)</a:t>
            </a:r>
          </a:p>
        </p:txBody>
      </p:sp>
    </p:spTree>
    <p:extLst>
      <p:ext uri="{BB962C8B-B14F-4D97-AF65-F5344CB8AC3E}">
        <p14:creationId xmlns:p14="http://schemas.microsoft.com/office/powerpoint/2010/main" val="74412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descr="austro-hungary"/>
          <p:cNvPicPr>
            <a:picLocks noChangeAspect="1" noChangeArrowheads="1"/>
          </p:cNvPicPr>
          <p:nvPr/>
        </p:nvPicPr>
        <p:blipFill>
          <a:blip r:embed="rId3" cstate="print"/>
          <a:srcRect/>
          <a:stretch>
            <a:fillRect/>
          </a:stretch>
        </p:blipFill>
        <p:spPr bwMode="auto">
          <a:xfrm>
            <a:off x="1284580" y="589796"/>
            <a:ext cx="7673389" cy="5787816"/>
          </a:xfrm>
          <a:prstGeom prst="rect">
            <a:avLst/>
          </a:prstGeom>
          <a:noFill/>
          <a:ln w="9525">
            <a:noFill/>
            <a:miter lim="800000"/>
            <a:headEnd/>
            <a:tailEnd/>
          </a:ln>
        </p:spPr>
      </p:pic>
      <p:pic>
        <p:nvPicPr>
          <p:cNvPr id="80898" name="Picture 6" descr="Franz_Ferdinand_von_Oesterreich"/>
          <p:cNvPicPr>
            <a:picLocks noChangeAspect="1" noChangeArrowheads="1"/>
          </p:cNvPicPr>
          <p:nvPr/>
        </p:nvPicPr>
        <p:blipFill>
          <a:blip r:embed="rId4" cstate="print"/>
          <a:srcRect/>
          <a:stretch>
            <a:fillRect/>
          </a:stretch>
        </p:blipFill>
        <p:spPr bwMode="auto">
          <a:xfrm>
            <a:off x="190499" y="2819400"/>
            <a:ext cx="2667000" cy="375285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93A620-C4D3-4D95-B342-9DE7A7DB7377}" type="slidenum">
              <a:rPr lang="en-US" sz="1200">
                <a:solidFill>
                  <a:schemeClr val="tx1">
                    <a:tint val="75000"/>
                  </a:schemeClr>
                </a:solidFill>
                <a:latin typeface="+mn-lt"/>
              </a:rPr>
              <a:pPr algn="r" fontAlgn="auto">
                <a:spcBef>
                  <a:spcPts val="0"/>
                </a:spcBef>
                <a:spcAft>
                  <a:spcPts val="0"/>
                </a:spcAft>
                <a:defRPr/>
              </a:pPr>
              <a:t>23</a:t>
            </a:fld>
            <a:endParaRPr lang="en-US" sz="1200">
              <a:solidFill>
                <a:schemeClr val="tx1">
                  <a:tint val="75000"/>
                </a:schemeClr>
              </a:solidFill>
              <a:latin typeface="+mn-lt"/>
            </a:endParaRPr>
          </a:p>
        </p:txBody>
      </p:sp>
      <p:sp>
        <p:nvSpPr>
          <p:cNvPr id="80902" name="Text Box 6"/>
          <p:cNvSpPr txBox="1">
            <a:spLocks noChangeArrowheads="1"/>
          </p:cNvSpPr>
          <p:nvPr/>
        </p:nvSpPr>
        <p:spPr bwMode="auto">
          <a:xfrm>
            <a:off x="4937125" y="6369050"/>
            <a:ext cx="184150" cy="366713"/>
          </a:xfrm>
          <a:prstGeom prst="rect">
            <a:avLst/>
          </a:prstGeom>
          <a:noFill/>
          <a:ln w="9525">
            <a:noFill/>
            <a:miter lim="800000"/>
            <a:headEnd/>
            <a:tailEnd/>
          </a:ln>
          <a:effectLst/>
        </p:spPr>
        <p:txBody>
          <a:bodyPr wrap="none">
            <a:spAutoFit/>
          </a:bodyPr>
          <a:lstStyle/>
          <a:p>
            <a:endParaRPr lang="en-US" b="1">
              <a:latin typeface="Calibri" pitchFamily="34" charset="0"/>
            </a:endParaRPr>
          </a:p>
        </p:txBody>
      </p:sp>
      <p:sp>
        <p:nvSpPr>
          <p:cNvPr id="80903" name="Rectangle 7"/>
          <p:cNvSpPr>
            <a:spLocks noChangeArrowheads="1"/>
          </p:cNvSpPr>
          <p:nvPr/>
        </p:nvSpPr>
        <p:spPr bwMode="auto">
          <a:xfrm>
            <a:off x="495299" y="6092616"/>
            <a:ext cx="2057400" cy="366713"/>
          </a:xfrm>
          <a:prstGeom prst="rect">
            <a:avLst/>
          </a:prstGeom>
          <a:solidFill>
            <a:schemeClr val="bg2"/>
          </a:solidFill>
          <a:ln w="9525">
            <a:noFill/>
            <a:miter lim="800000"/>
            <a:headEnd/>
            <a:tailEnd/>
          </a:ln>
          <a:effectLst/>
        </p:spPr>
        <p:txBody>
          <a:bodyPr>
            <a:spAutoFit/>
          </a:bodyPr>
          <a:lstStyle/>
          <a:p>
            <a:pPr algn="ctr"/>
            <a:r>
              <a:rPr lang="en-US" b="1" dirty="0"/>
              <a:t>Franz Ferdinand</a:t>
            </a:r>
            <a:endParaRPr lang="en-US" dirty="0"/>
          </a:p>
        </p:txBody>
      </p:sp>
      <p:sp>
        <p:nvSpPr>
          <p:cNvPr id="7" name="Text Box 7"/>
          <p:cNvSpPr txBox="1">
            <a:spLocks noChangeArrowheads="1"/>
          </p:cNvSpPr>
          <p:nvPr/>
        </p:nvSpPr>
        <p:spPr bwMode="auto">
          <a:xfrm>
            <a:off x="0" y="-46038"/>
            <a:ext cx="9144000" cy="70167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000" b="1" dirty="0">
                <a:latin typeface="Calibri" pitchFamily="34" charset="0"/>
              </a:rPr>
              <a:t>The Spark of War</a:t>
            </a:r>
          </a:p>
        </p:txBody>
      </p:sp>
    </p:spTree>
    <p:extLst>
      <p:ext uri="{BB962C8B-B14F-4D97-AF65-F5344CB8AC3E}">
        <p14:creationId xmlns:p14="http://schemas.microsoft.com/office/powerpoint/2010/main" val="4280805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ctr"/>
            <a:fld id="{B240A699-7F58-4874-9431-ED85DCF1B404}" type="slidenum">
              <a:rPr lang="en-US" sz="1200">
                <a:solidFill>
                  <a:srgbClr val="898989"/>
                </a:solidFill>
                <a:latin typeface="Calibri" pitchFamily="34" charset="0"/>
              </a:rPr>
              <a:pPr algn="ctr"/>
              <a:t>24</a:t>
            </a:fld>
            <a:endParaRPr lang="en-US" sz="1200">
              <a:solidFill>
                <a:srgbClr val="898989"/>
              </a:solidFill>
              <a:latin typeface="Calibri" pitchFamily="34" charset="0"/>
            </a:endParaRPr>
          </a:p>
        </p:txBody>
      </p:sp>
      <p:pic>
        <p:nvPicPr>
          <p:cNvPr id="82946" name="Picture 4" descr="1917-russian-revolution"/>
          <p:cNvPicPr>
            <a:picLocks noChangeAspect="1" noChangeArrowheads="1"/>
          </p:cNvPicPr>
          <p:nvPr/>
        </p:nvPicPr>
        <p:blipFill>
          <a:blip r:embed="rId3" cstate="print"/>
          <a:srcRect/>
          <a:stretch>
            <a:fillRect/>
          </a:stretch>
        </p:blipFill>
        <p:spPr bwMode="auto">
          <a:xfrm>
            <a:off x="4572000" y="990600"/>
            <a:ext cx="4448175" cy="3048000"/>
          </a:xfrm>
          <a:prstGeom prst="rect">
            <a:avLst/>
          </a:prstGeom>
          <a:noFill/>
          <a:ln w="28575">
            <a:solidFill>
              <a:schemeClr val="tx1"/>
            </a:solidFill>
            <a:miter lim="800000"/>
            <a:headEnd/>
            <a:tailEnd/>
          </a:ln>
        </p:spPr>
      </p:pic>
      <p:pic>
        <p:nvPicPr>
          <p:cNvPr id="82947" name="Picture 7" descr="lhayman20hotlist"/>
          <p:cNvPicPr>
            <a:picLocks noChangeAspect="1" noChangeArrowheads="1"/>
          </p:cNvPicPr>
          <p:nvPr/>
        </p:nvPicPr>
        <p:blipFill>
          <a:blip r:embed="rId4" cstate="print"/>
          <a:srcRect/>
          <a:stretch>
            <a:fillRect/>
          </a:stretch>
        </p:blipFill>
        <p:spPr bwMode="auto">
          <a:xfrm>
            <a:off x="228600" y="228600"/>
            <a:ext cx="4152900" cy="3629025"/>
          </a:xfrm>
          <a:prstGeom prst="rect">
            <a:avLst/>
          </a:prstGeom>
          <a:noFill/>
          <a:ln w="28575">
            <a:solidFill>
              <a:schemeClr val="tx1"/>
            </a:solidFill>
            <a:miter lim="800000"/>
            <a:headEnd/>
            <a:tailEnd/>
          </a:ln>
        </p:spPr>
      </p:pic>
      <p:pic>
        <p:nvPicPr>
          <p:cNvPr id="82948"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400" y="2971800"/>
            <a:ext cx="5238750" cy="3524250"/>
          </a:xfrm>
          <a:prstGeom prst="rect">
            <a:avLst/>
          </a:prstGeom>
          <a:noFill/>
          <a:ln w="28575">
            <a:solidFill>
              <a:schemeClr val="tx1"/>
            </a:solidFill>
            <a:miter lim="800000"/>
            <a:headEnd/>
            <a:tailEnd/>
          </a:ln>
        </p:spPr>
      </p:pic>
      <p:sp>
        <p:nvSpPr>
          <p:cNvPr id="8" name="Text Box 8"/>
          <p:cNvSpPr txBox="1">
            <a:spLocks noChangeArrowheads="1"/>
          </p:cNvSpPr>
          <p:nvPr/>
        </p:nvSpPr>
        <p:spPr bwMode="auto">
          <a:xfrm>
            <a:off x="5715000" y="4267200"/>
            <a:ext cx="3152775" cy="2123658"/>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a:latin typeface="Calibri" pitchFamily="34" charset="0"/>
              </a:rPr>
              <a:t>The Russian Revolution (1917)</a:t>
            </a:r>
          </a:p>
        </p:txBody>
      </p:sp>
    </p:spTree>
    <p:extLst>
      <p:ext uri="{BB962C8B-B14F-4D97-AF65-F5344CB8AC3E}">
        <p14:creationId xmlns:p14="http://schemas.microsoft.com/office/powerpoint/2010/main" val="575243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605DAC4-B7DE-44B9-BFE9-3A902D8497EE}" type="slidenum">
              <a:rPr lang="en-US" sz="1200">
                <a:solidFill>
                  <a:schemeClr val="tx1">
                    <a:tint val="75000"/>
                  </a:schemeClr>
                </a:solidFill>
                <a:latin typeface="+mn-lt"/>
              </a:rPr>
              <a:pPr algn="r" fontAlgn="auto">
                <a:spcBef>
                  <a:spcPts val="0"/>
                </a:spcBef>
                <a:spcAft>
                  <a:spcPts val="0"/>
                </a:spcAft>
                <a:defRPr/>
              </a:pPr>
              <a:t>25</a:t>
            </a:fld>
            <a:endParaRPr lang="en-US" sz="1200">
              <a:solidFill>
                <a:schemeClr val="tx1">
                  <a:tint val="75000"/>
                </a:schemeClr>
              </a:solidFill>
              <a:latin typeface="+mn-lt"/>
            </a:endParaRPr>
          </a:p>
        </p:txBody>
      </p:sp>
      <p:sp>
        <p:nvSpPr>
          <p:cNvPr id="84994" name="Text Box 5"/>
          <p:cNvSpPr txBox="1">
            <a:spLocks noChangeArrowheads="1"/>
          </p:cNvSpPr>
          <p:nvPr/>
        </p:nvSpPr>
        <p:spPr bwMode="auto">
          <a:xfrm>
            <a:off x="2651125" y="4973638"/>
            <a:ext cx="184150" cy="396875"/>
          </a:xfrm>
          <a:prstGeom prst="rect">
            <a:avLst/>
          </a:prstGeom>
          <a:noFill/>
          <a:ln w="9525">
            <a:noFill/>
            <a:miter lim="800000"/>
            <a:headEnd/>
            <a:tailEnd/>
          </a:ln>
        </p:spPr>
        <p:txBody>
          <a:bodyPr wrap="none">
            <a:spAutoFit/>
          </a:bodyPr>
          <a:lstStyle/>
          <a:p>
            <a:endParaRPr lang="en-US" sz="2000" b="1">
              <a:latin typeface="Calibri" pitchFamily="34" charset="0"/>
            </a:endParaRPr>
          </a:p>
        </p:txBody>
      </p:sp>
      <p:pic>
        <p:nvPicPr>
          <p:cNvPr id="84996" name="Picture 8" descr="German_UC-1_class_submarine"/>
          <p:cNvPicPr>
            <a:picLocks noChangeAspect="1" noChangeArrowheads="1"/>
          </p:cNvPicPr>
          <p:nvPr/>
        </p:nvPicPr>
        <p:blipFill>
          <a:blip r:embed="rId3" cstate="print"/>
          <a:srcRect/>
          <a:stretch>
            <a:fillRect/>
          </a:stretch>
        </p:blipFill>
        <p:spPr bwMode="auto">
          <a:xfrm>
            <a:off x="381000" y="2675711"/>
            <a:ext cx="6667500" cy="3857625"/>
          </a:xfrm>
          <a:prstGeom prst="rect">
            <a:avLst/>
          </a:prstGeom>
          <a:noFill/>
          <a:ln w="28575">
            <a:solidFill>
              <a:schemeClr val="tx1"/>
            </a:solidFill>
            <a:miter lim="800000"/>
            <a:headEnd/>
            <a:tailEnd/>
          </a:ln>
        </p:spPr>
      </p:pic>
      <p:pic>
        <p:nvPicPr>
          <p:cNvPr id="84997" name="Picture 10" descr="lusitania-crop"/>
          <p:cNvPicPr>
            <a:picLocks noChangeAspect="1" noChangeArrowheads="1"/>
          </p:cNvPicPr>
          <p:nvPr/>
        </p:nvPicPr>
        <p:blipFill>
          <a:blip r:embed="rId4" cstate="print"/>
          <a:srcRect/>
          <a:stretch>
            <a:fillRect/>
          </a:stretch>
        </p:blipFill>
        <p:spPr bwMode="auto">
          <a:xfrm>
            <a:off x="3606800" y="762000"/>
            <a:ext cx="5080000" cy="3187700"/>
          </a:xfrm>
          <a:prstGeom prst="rect">
            <a:avLst/>
          </a:prstGeom>
          <a:noFill/>
          <a:ln w="28575">
            <a:solidFill>
              <a:schemeClr val="tx1"/>
            </a:solidFill>
            <a:miter lim="800000"/>
            <a:headEnd/>
            <a:tailEnd/>
          </a:ln>
        </p:spPr>
      </p:pic>
      <p:sp>
        <p:nvSpPr>
          <p:cNvPr id="8" name="Title 1"/>
          <p:cNvSpPr txBox="1">
            <a:spLocks/>
          </p:cNvSpPr>
          <p:nvPr/>
        </p:nvSpPr>
        <p:spPr>
          <a:xfrm>
            <a:off x="381000" y="152400"/>
            <a:ext cx="83058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latin typeface="Calibri" pitchFamily="34" charset="0"/>
              </a:rPr>
              <a:t>The Sinking of the </a:t>
            </a:r>
            <a:r>
              <a:rPr lang="en-US" b="1" dirty="0" smtClean="0">
                <a:latin typeface="Calibri" pitchFamily="34" charset="0"/>
              </a:rPr>
              <a:t>Lusitania (1915)</a:t>
            </a:r>
            <a:endParaRPr lang="en-US" b="1" dirty="0">
              <a:latin typeface="Calibri" pitchFamily="34" charset="0"/>
            </a:endParaRPr>
          </a:p>
        </p:txBody>
      </p:sp>
    </p:spTree>
    <p:extLst>
      <p:ext uri="{BB962C8B-B14F-4D97-AF65-F5344CB8AC3E}">
        <p14:creationId xmlns:p14="http://schemas.microsoft.com/office/powerpoint/2010/main" val="2926964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F7D2AFD-A935-4D0B-8435-5533446E05F1}" type="slidenum">
              <a:rPr lang="en-US" sz="1200">
                <a:solidFill>
                  <a:schemeClr val="tx1">
                    <a:tint val="75000"/>
                  </a:schemeClr>
                </a:solidFill>
                <a:latin typeface="+mn-lt"/>
              </a:rPr>
              <a:pPr algn="r" fontAlgn="auto">
                <a:spcBef>
                  <a:spcPts val="0"/>
                </a:spcBef>
                <a:spcAft>
                  <a:spcPts val="0"/>
                </a:spcAft>
                <a:defRPr/>
              </a:pPr>
              <a:t>26</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909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#79</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FCAFD3-103E-491A-A63B-BE92A3DEE336}" type="slidenum">
              <a:rPr lang="en-US" sz="1200">
                <a:solidFill>
                  <a:schemeClr val="tx1">
                    <a:tint val="75000"/>
                  </a:schemeClr>
                </a:solidFill>
                <a:latin typeface="+mn-lt"/>
              </a:rPr>
              <a:pPr algn="r" fontAlgn="auto">
                <a:spcBef>
                  <a:spcPts val="0"/>
                </a:spcBef>
                <a:spcAft>
                  <a:spcPts val="0"/>
                </a:spcAft>
                <a:defRPr/>
              </a:pPr>
              <a:t>27</a:t>
            </a:fld>
            <a:endParaRPr lang="en-US" sz="1200">
              <a:solidFill>
                <a:schemeClr val="tx1">
                  <a:tint val="75000"/>
                </a:schemeClr>
              </a:solidFill>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0A18A12-70E8-4F54-94EC-247EAC5681E5}" type="slidenum">
              <a:rPr lang="en-US" sz="1200">
                <a:solidFill>
                  <a:schemeClr val="tx1">
                    <a:tint val="75000"/>
                  </a:schemeClr>
                </a:solidFill>
                <a:latin typeface="+mn-lt"/>
              </a:rPr>
              <a:pPr algn="r" fontAlgn="auto">
                <a:spcBef>
                  <a:spcPts val="0"/>
                </a:spcBef>
                <a:spcAft>
                  <a:spcPts val="0"/>
                </a:spcAft>
                <a:defRPr/>
              </a:pPr>
              <a:t>28</a:t>
            </a:fld>
            <a:endParaRPr lang="en-US" sz="1200">
              <a:solidFill>
                <a:schemeClr val="tx1">
                  <a:tint val="75000"/>
                </a:schemeClr>
              </a:solidFill>
              <a:latin typeface="+mn-lt"/>
            </a:endParaRPr>
          </a:p>
        </p:txBody>
      </p:sp>
      <p:sp>
        <p:nvSpPr>
          <p:cNvPr id="91138" name="Text Box 5"/>
          <p:cNvSpPr txBox="1">
            <a:spLocks noChangeArrowheads="1"/>
          </p:cNvSpPr>
          <p:nvPr/>
        </p:nvSpPr>
        <p:spPr bwMode="auto">
          <a:xfrm>
            <a:off x="3884613" y="2438400"/>
            <a:ext cx="458787" cy="1447800"/>
          </a:xfrm>
          <a:prstGeom prst="rect">
            <a:avLst/>
          </a:prstGeom>
          <a:noFill/>
          <a:ln w="9525">
            <a:noFill/>
            <a:miter lim="800000"/>
            <a:headEnd/>
            <a:tailEnd/>
          </a:ln>
        </p:spPr>
        <p:txBody>
          <a:bodyPr vert="eaVert">
            <a:spAutoFit/>
          </a:bodyPr>
          <a:lstStyle/>
          <a:p>
            <a:pPr>
              <a:spcBef>
                <a:spcPct val="50000"/>
              </a:spcBef>
            </a:pPr>
            <a:endParaRPr lang="en-US"/>
          </a:p>
        </p:txBody>
      </p:sp>
      <p:pic>
        <p:nvPicPr>
          <p:cNvPr id="91139" name="Picture 8" descr="Europe_in_1914_crop"/>
          <p:cNvPicPr>
            <a:picLocks noChangeAspect="1" noChangeArrowheads="1"/>
          </p:cNvPicPr>
          <p:nvPr/>
        </p:nvPicPr>
        <p:blipFill>
          <a:blip r:embed="rId3" cstate="print"/>
          <a:srcRect/>
          <a:stretch>
            <a:fillRect/>
          </a:stretch>
        </p:blipFill>
        <p:spPr bwMode="auto">
          <a:xfrm>
            <a:off x="12700" y="609600"/>
            <a:ext cx="9131300" cy="577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descr="nyse"/>
          <p:cNvPicPr>
            <a:picLocks noChangeAspect="1" noChangeArrowheads="1"/>
          </p:cNvPicPr>
          <p:nvPr/>
        </p:nvPicPr>
        <p:blipFill>
          <a:blip r:embed="rId3" cstate="print"/>
          <a:srcRect/>
          <a:stretch>
            <a:fillRect/>
          </a:stretch>
        </p:blipFill>
        <p:spPr bwMode="auto">
          <a:xfrm>
            <a:off x="0" y="914400"/>
            <a:ext cx="9144000" cy="5943600"/>
          </a:xfrm>
          <a:prstGeom prst="rect">
            <a:avLst/>
          </a:prstGeom>
          <a:noFill/>
          <a:ln w="9525">
            <a:noFill/>
            <a:miter lim="800000"/>
            <a:headEnd/>
            <a:tailEnd/>
          </a:ln>
        </p:spPr>
      </p:pic>
      <p:sp>
        <p:nvSpPr>
          <p:cNvPr id="931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9691B94-DE4D-43D7-8AF1-CF6865BE375F}" type="slidenum">
              <a:rPr lang="en-US" sz="1200">
                <a:solidFill>
                  <a:srgbClr val="898989"/>
                </a:solidFill>
                <a:latin typeface="Calibri" pitchFamily="34" charset="0"/>
              </a:rPr>
              <a:pPr algn="r"/>
              <a:t>29</a:t>
            </a:fld>
            <a:endParaRPr lang="en-US" sz="1200">
              <a:solidFill>
                <a:srgbClr val="898989"/>
              </a:solidFill>
              <a:latin typeface="Calibri" pitchFamily="34" charset="0"/>
            </a:endParaRPr>
          </a:p>
        </p:txBody>
      </p:sp>
      <p:sp>
        <p:nvSpPr>
          <p:cNvPr id="6" name="Text Box 4"/>
          <p:cNvSpPr txBox="1">
            <a:spLocks noChangeArrowheads="1"/>
          </p:cNvSpPr>
          <p:nvPr/>
        </p:nvSpPr>
        <p:spPr bwMode="auto">
          <a:xfrm>
            <a:off x="0" y="152399"/>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Capitalist Economy / Market Economy</a:t>
            </a:r>
            <a:endParaRPr lang="en-US" sz="4400" b="1" dirty="0">
              <a:latin typeface="Calibri" pitchFamily="34" charset="0"/>
            </a:endParaRPr>
          </a:p>
        </p:txBody>
      </p:sp>
    </p:spTree>
    <p:extLst>
      <p:ext uri="{BB962C8B-B14F-4D97-AF65-F5344CB8AC3E}">
        <p14:creationId xmlns:p14="http://schemas.microsoft.com/office/powerpoint/2010/main" val="263921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6" descr="United_States_1812-05-1812-06"/>
          <p:cNvPicPr>
            <a:picLocks noChangeAspect="1" noChangeArrowheads="1"/>
          </p:cNvPicPr>
          <p:nvPr/>
        </p:nvPicPr>
        <p:blipFill>
          <a:blip r:embed="rId3" cstate="print"/>
          <a:srcRect/>
          <a:stretch>
            <a:fillRect/>
          </a:stretch>
        </p:blipFill>
        <p:spPr bwMode="auto">
          <a:xfrm>
            <a:off x="0" y="319089"/>
            <a:ext cx="9144000" cy="6538911"/>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BF1CCDC-226A-48BC-8E09-1261AAC1A1A0}" type="slidenum">
              <a:rPr lang="en-US" sz="1200">
                <a:solidFill>
                  <a:schemeClr val="tx1">
                    <a:tint val="75000"/>
                  </a:schemeClr>
                </a:solidFill>
                <a:latin typeface="+mn-lt"/>
              </a:rPr>
              <a:pPr algn="r" fontAlgn="auto">
                <a:spcBef>
                  <a:spcPts val="0"/>
                </a:spcBef>
                <a:spcAft>
                  <a:spcPts val="0"/>
                </a:spcAft>
                <a:defRPr/>
              </a:pPr>
              <a:t>3</a:t>
            </a:fld>
            <a:endParaRPr lang="en-US" sz="1200">
              <a:solidFill>
                <a:schemeClr val="tx1">
                  <a:tint val="75000"/>
                </a:schemeClr>
              </a:solidFill>
              <a:latin typeface="+mn-lt"/>
            </a:endParaRPr>
          </a:p>
        </p:txBody>
      </p:sp>
      <p:sp>
        <p:nvSpPr>
          <p:cNvPr id="44035" name="Text Box 5"/>
          <p:cNvSpPr txBox="1">
            <a:spLocks noChangeArrowheads="1"/>
          </p:cNvSpPr>
          <p:nvPr/>
        </p:nvSpPr>
        <p:spPr bwMode="auto">
          <a:xfrm>
            <a:off x="2651125" y="4973638"/>
            <a:ext cx="184150" cy="396875"/>
          </a:xfrm>
          <a:prstGeom prst="rect">
            <a:avLst/>
          </a:prstGeom>
          <a:noFill/>
          <a:ln w="9525">
            <a:noFill/>
            <a:miter lim="800000"/>
            <a:headEnd/>
            <a:tailEnd/>
          </a:ln>
        </p:spPr>
        <p:txBody>
          <a:bodyPr wrap="none">
            <a:spAutoFit/>
          </a:bodyPr>
          <a:lstStyle/>
          <a:p>
            <a:endParaRPr lang="en-US" sz="2000" b="1">
              <a:latin typeface="Calibri" pitchFamily="34" charset="0"/>
            </a:endParaRPr>
          </a:p>
        </p:txBody>
      </p:sp>
      <p:sp>
        <p:nvSpPr>
          <p:cNvPr id="5" name="Title 1"/>
          <p:cNvSpPr txBox="1">
            <a:spLocks/>
          </p:cNvSpPr>
          <p:nvPr/>
        </p:nvSpPr>
        <p:spPr>
          <a:xfrm>
            <a:off x="0" y="15442"/>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American Expansion</a:t>
            </a:r>
          </a:p>
        </p:txBody>
      </p:sp>
    </p:spTree>
    <p:extLst>
      <p:ext uri="{BB962C8B-B14F-4D97-AF65-F5344CB8AC3E}">
        <p14:creationId xmlns:p14="http://schemas.microsoft.com/office/powerpoint/2010/main" val="10785801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52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36CD4C0-1ECE-4275-B35A-58C5C16F38C0}" type="slidenum">
              <a:rPr lang="en-US" sz="1200">
                <a:solidFill>
                  <a:srgbClr val="898989"/>
                </a:solidFill>
                <a:latin typeface="Calibri" pitchFamily="34" charset="0"/>
              </a:rPr>
              <a:pPr algn="r"/>
              <a:t>30</a:t>
            </a:fld>
            <a:endParaRPr lang="en-US" sz="1200">
              <a:solidFill>
                <a:srgbClr val="898989"/>
              </a:solidFill>
              <a:latin typeface="Calibri" pitchFamily="34" charset="0"/>
            </a:endParaRPr>
          </a:p>
        </p:txBody>
      </p:sp>
      <p:pic>
        <p:nvPicPr>
          <p:cNvPr id="95235" name="Picture 5" descr="ScreenShot061"/>
          <p:cNvPicPr>
            <a:picLocks noChangeArrowheads="1"/>
          </p:cNvPicPr>
          <p:nvPr/>
        </p:nvPicPr>
        <p:blipFill>
          <a:blip r:embed="rId4" cstate="print"/>
          <a:srcRect/>
          <a:stretch>
            <a:fillRect/>
          </a:stretch>
        </p:blipFill>
        <p:spPr bwMode="auto">
          <a:xfrm>
            <a:off x="533400" y="990600"/>
            <a:ext cx="8108950"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#11</a:t>
            </a:r>
            <a:endParaRPr lang="en-US" b="1" dirty="0"/>
          </a:p>
        </p:txBody>
      </p:sp>
      <p:grpSp>
        <p:nvGrpSpPr>
          <p:cNvPr id="97282" name="Group 6"/>
          <p:cNvGrpSpPr>
            <a:grpSpLocks/>
          </p:cNvGrpSpPr>
          <p:nvPr/>
        </p:nvGrpSpPr>
        <p:grpSpPr bwMode="auto">
          <a:xfrm>
            <a:off x="533400" y="457200"/>
            <a:ext cx="8128000" cy="6096000"/>
            <a:chOff x="320" y="240"/>
            <a:chExt cx="5120" cy="3840"/>
          </a:xfrm>
        </p:grpSpPr>
        <p:pic>
          <p:nvPicPr>
            <p:cNvPr id="97285" name="Picture 2"/>
            <p:cNvPicPr>
              <a:picLocks noChangeAspect="1" noChangeArrowheads="1"/>
            </p:cNvPicPr>
            <p:nvPr/>
          </p:nvPicPr>
          <p:blipFill>
            <a:blip r:embed="rId3" cstate="print"/>
            <a:srcRect/>
            <a:stretch>
              <a:fillRect/>
            </a:stretch>
          </p:blipFill>
          <p:spPr bwMode="auto">
            <a:xfrm>
              <a:off x="320" y="240"/>
              <a:ext cx="5120" cy="3840"/>
            </a:xfrm>
            <a:prstGeom prst="rect">
              <a:avLst/>
            </a:prstGeom>
            <a:noFill/>
            <a:ln w="9525">
              <a:noFill/>
              <a:miter lim="800000"/>
              <a:headEnd/>
              <a:tailEnd/>
            </a:ln>
          </p:spPr>
        </p:pic>
        <p:pic>
          <p:nvPicPr>
            <p:cNvPr id="97286" name="Picture 2" descr="http://havengirls.com/wp-content/uploads/2009/11/cotton2.jpg"/>
            <p:cNvPicPr>
              <a:picLocks noChangeAspect="1" noChangeArrowheads="1"/>
            </p:cNvPicPr>
            <p:nvPr/>
          </p:nvPicPr>
          <p:blipFill>
            <a:blip r:embed="rId4" cstate="print"/>
            <a:srcRect t="1727"/>
            <a:stretch>
              <a:fillRect/>
            </a:stretch>
          </p:blipFill>
          <p:spPr bwMode="auto">
            <a:xfrm>
              <a:off x="330" y="601"/>
              <a:ext cx="2616" cy="3113"/>
            </a:xfrm>
            <a:prstGeom prst="rect">
              <a:avLst/>
            </a:prstGeom>
            <a:noFill/>
            <a:ln w="9525">
              <a:noFill/>
              <a:miter lim="800000"/>
              <a:headEnd/>
              <a:tailEnd/>
            </a:ln>
          </p:spPr>
        </p:pic>
      </p:grpSp>
      <p:sp>
        <p:nvSpPr>
          <p:cNvPr id="97283"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195D533-C4B5-4790-B87D-DC646298CB8C}" type="slidenum">
              <a:rPr lang="en-US" sz="1200">
                <a:solidFill>
                  <a:srgbClr val="898989"/>
                </a:solidFill>
                <a:latin typeface="Calibri" pitchFamily="34" charset="0"/>
              </a:rPr>
              <a:pPr algn="r"/>
              <a:t>31</a:t>
            </a:fld>
            <a:endParaRPr lang="en-US" sz="1200">
              <a:solidFill>
                <a:srgbClr val="898989"/>
              </a:solidFill>
              <a:latin typeface="Calibri" pitchFamily="34" charset="0"/>
            </a:endParaRPr>
          </a:p>
        </p:txBody>
      </p:sp>
      <p:pic>
        <p:nvPicPr>
          <p:cNvPr id="97284" name="Picture 7" descr="market"/>
          <p:cNvPicPr>
            <a:picLocks noChangeArrowheads="1"/>
          </p:cNvPicPr>
          <p:nvPr/>
        </p:nvPicPr>
        <p:blipFill>
          <a:blip r:embed="rId5" cstate="print"/>
          <a:srcRect/>
          <a:stretch>
            <a:fillRect/>
          </a:stretch>
        </p:blipFill>
        <p:spPr bwMode="auto">
          <a:xfrm>
            <a:off x="533400" y="1041400"/>
            <a:ext cx="4179888" cy="491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E0B2BA5-5388-4F2A-B5AB-CBE7452C9373}" type="slidenum">
              <a:rPr lang="en-US" sz="1200">
                <a:solidFill>
                  <a:schemeClr val="tx1">
                    <a:tint val="75000"/>
                  </a:schemeClr>
                </a:solidFill>
                <a:latin typeface="+mn-lt"/>
              </a:rPr>
              <a:pPr algn="r" fontAlgn="auto">
                <a:spcBef>
                  <a:spcPts val="0"/>
                </a:spcBef>
                <a:spcAft>
                  <a:spcPts val="0"/>
                </a:spcAft>
                <a:defRPr/>
              </a:pPr>
              <a:t>32</a:t>
            </a:fld>
            <a:endParaRPr lang="en-US" sz="1200">
              <a:solidFill>
                <a:schemeClr val="tx1">
                  <a:tint val="75000"/>
                </a:schemeClr>
              </a:solidFill>
              <a:latin typeface="+mn-lt"/>
            </a:endParaRPr>
          </a:p>
        </p:txBody>
      </p:sp>
      <p:pic>
        <p:nvPicPr>
          <p:cNvPr id="99331" name="Picture 4" descr="Hoover Hard times-1"/>
          <p:cNvPicPr>
            <a:picLocks noChangeAspect="1" noChangeArrowheads="1"/>
          </p:cNvPicPr>
          <p:nvPr/>
        </p:nvPicPr>
        <p:blipFill>
          <a:blip r:embed="rId3" cstate="print"/>
          <a:srcRect/>
          <a:stretch>
            <a:fillRect/>
          </a:stretch>
        </p:blipFill>
        <p:spPr bwMode="auto">
          <a:xfrm>
            <a:off x="890789" y="3725862"/>
            <a:ext cx="3994150" cy="2995613"/>
          </a:xfrm>
          <a:prstGeom prst="rect">
            <a:avLst/>
          </a:prstGeom>
          <a:noFill/>
          <a:ln w="28575">
            <a:solidFill>
              <a:schemeClr val="tx1"/>
            </a:solidFill>
            <a:miter lim="800000"/>
            <a:headEnd/>
            <a:tailEnd/>
          </a:ln>
        </p:spPr>
      </p:pic>
      <p:pic>
        <p:nvPicPr>
          <p:cNvPr id="99332" name="Picture 5" descr="nobody_knows_you"/>
          <p:cNvPicPr>
            <a:picLocks noChangeAspect="1" noChangeArrowheads="1"/>
          </p:cNvPicPr>
          <p:nvPr/>
        </p:nvPicPr>
        <p:blipFill>
          <a:blip r:embed="rId4" cstate="print"/>
          <a:srcRect/>
          <a:stretch>
            <a:fillRect/>
          </a:stretch>
        </p:blipFill>
        <p:spPr bwMode="auto">
          <a:xfrm>
            <a:off x="5029200" y="1066800"/>
            <a:ext cx="3752850" cy="3752850"/>
          </a:xfrm>
          <a:prstGeom prst="rect">
            <a:avLst/>
          </a:prstGeom>
          <a:noFill/>
          <a:ln w="28575">
            <a:solidFill>
              <a:schemeClr val="tx1"/>
            </a:solidFill>
            <a:miter lim="800000"/>
            <a:headEnd/>
            <a:tailEnd/>
          </a:ln>
        </p:spPr>
      </p:pic>
      <p:pic>
        <p:nvPicPr>
          <p:cNvPr id="99333" name="Picture 6" descr="fdr images"/>
          <p:cNvPicPr>
            <a:picLocks noChangeAspect="1" noChangeArrowheads="1"/>
          </p:cNvPicPr>
          <p:nvPr/>
        </p:nvPicPr>
        <p:blipFill>
          <a:blip r:embed="rId5" cstate="print"/>
          <a:srcRect/>
          <a:stretch>
            <a:fillRect/>
          </a:stretch>
        </p:blipFill>
        <p:spPr bwMode="auto">
          <a:xfrm>
            <a:off x="491544" y="1094704"/>
            <a:ext cx="3300413" cy="2541588"/>
          </a:xfrm>
          <a:prstGeom prst="rect">
            <a:avLst/>
          </a:prstGeom>
          <a:noFill/>
          <a:ln w="28575">
            <a:solidFill>
              <a:schemeClr val="tx1"/>
            </a:solidFill>
            <a:miter lim="800000"/>
            <a:headEnd/>
            <a:tailEnd/>
          </a:ln>
        </p:spPr>
      </p:pic>
      <p:sp>
        <p:nvSpPr>
          <p:cNvPr id="8" name="Text Box 4"/>
          <p:cNvSpPr txBox="1">
            <a:spLocks noChangeArrowheads="1"/>
          </p:cNvSpPr>
          <p:nvPr/>
        </p:nvSpPr>
        <p:spPr bwMode="auto">
          <a:xfrm>
            <a:off x="457200" y="152399"/>
            <a:ext cx="8324850"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The Great Depression</a:t>
            </a:r>
            <a:endParaRPr lang="en-US" sz="4000" b="1" dirty="0">
              <a:latin typeface="Calibri" pitchFamily="34" charset="0"/>
            </a:endParaRPr>
          </a:p>
        </p:txBody>
      </p:sp>
    </p:spTree>
    <p:extLst>
      <p:ext uri="{BB962C8B-B14F-4D97-AF65-F5344CB8AC3E}">
        <p14:creationId xmlns:p14="http://schemas.microsoft.com/office/powerpoint/2010/main" val="215956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4CA8CBE-68E8-4F7D-8074-CC3583CA337E}" type="slidenum">
              <a:rPr lang="en-US" sz="1200">
                <a:solidFill>
                  <a:schemeClr val="tx1">
                    <a:tint val="75000"/>
                  </a:schemeClr>
                </a:solidFill>
                <a:latin typeface="+mn-lt"/>
              </a:rPr>
              <a:pPr algn="r" fontAlgn="auto">
                <a:spcBef>
                  <a:spcPts val="0"/>
                </a:spcBef>
                <a:spcAft>
                  <a:spcPts val="0"/>
                </a:spcAft>
                <a:defRPr/>
              </a:pPr>
              <a:t>33</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342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#80</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DEFA996-1836-4DAF-A872-0DF3BD8FE4D7}" type="slidenum">
              <a:rPr lang="en-US" sz="1200">
                <a:solidFill>
                  <a:schemeClr val="tx1">
                    <a:tint val="75000"/>
                  </a:schemeClr>
                </a:solidFill>
                <a:latin typeface="+mn-lt"/>
              </a:rPr>
              <a:pPr algn="r" fontAlgn="auto">
                <a:spcBef>
                  <a:spcPts val="0"/>
                </a:spcBef>
                <a:spcAft>
                  <a:spcPts val="0"/>
                </a:spcAft>
                <a:defRPr/>
              </a:pPr>
              <a:t>34</a:t>
            </a:fld>
            <a:endParaRPr lang="en-US" sz="1200">
              <a:solidFill>
                <a:schemeClr val="tx1">
                  <a:tint val="75000"/>
                </a:schemeClr>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1060132"/>
            <a:ext cx="7802880" cy="5486400"/>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512C66-6092-448E-AB1C-525C410C3D19}" type="slidenum">
              <a:rPr lang="en-US" sz="1200">
                <a:solidFill>
                  <a:schemeClr val="tx1">
                    <a:tint val="75000"/>
                  </a:schemeClr>
                </a:solidFill>
                <a:latin typeface="+mn-lt"/>
              </a:rPr>
              <a:pPr algn="r" fontAlgn="auto">
                <a:spcBef>
                  <a:spcPts val="0"/>
                </a:spcBef>
                <a:spcAft>
                  <a:spcPts val="0"/>
                </a:spcAft>
                <a:defRPr/>
              </a:pPr>
              <a:t>35</a:t>
            </a:fld>
            <a:endParaRPr lang="en-US" sz="1200">
              <a:solidFill>
                <a:schemeClr val="tx1">
                  <a:tint val="75000"/>
                </a:schemeClr>
              </a:solidFill>
              <a:latin typeface="+mn-lt"/>
            </a:endParaRPr>
          </a:p>
        </p:txBody>
      </p:sp>
      <p:sp>
        <p:nvSpPr>
          <p:cNvPr id="5" name="TextBox 4"/>
          <p:cNvSpPr txBox="1"/>
          <p:nvPr/>
        </p:nvSpPr>
        <p:spPr>
          <a:xfrm>
            <a:off x="670560" y="228600"/>
            <a:ext cx="780288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a:latin typeface="Calibri" pitchFamily="34" charset="0"/>
              </a:rPr>
              <a:t>Hitler and Nazi Germany</a:t>
            </a:r>
          </a:p>
        </p:txBody>
      </p:sp>
    </p:spTree>
    <p:extLst>
      <p:ext uri="{BB962C8B-B14F-4D97-AF65-F5344CB8AC3E}">
        <p14:creationId xmlns:p14="http://schemas.microsoft.com/office/powerpoint/2010/main" val="4158996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Approaching_Omaha"/>
          <p:cNvPicPr>
            <a:picLocks noChangeAspect="1" noChangeArrowheads="1"/>
          </p:cNvPicPr>
          <p:nvPr/>
        </p:nvPicPr>
        <p:blipFill>
          <a:blip r:embed="rId3" cstate="print"/>
          <a:srcRect/>
          <a:stretch>
            <a:fillRect/>
          </a:stretch>
        </p:blipFill>
        <p:spPr bwMode="auto">
          <a:xfrm>
            <a:off x="304800" y="304800"/>
            <a:ext cx="8610600" cy="6234112"/>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61F487-0725-460B-94CB-492A5A99EF14}" type="slidenum">
              <a:rPr lang="en-US" sz="1200">
                <a:solidFill>
                  <a:schemeClr val="tx1">
                    <a:tint val="75000"/>
                  </a:schemeClr>
                </a:solidFill>
                <a:latin typeface="+mn-lt"/>
              </a:rPr>
              <a:pPr algn="r" fontAlgn="auto">
                <a:spcBef>
                  <a:spcPts val="0"/>
                </a:spcBef>
                <a:spcAft>
                  <a:spcPts val="0"/>
                </a:spcAft>
                <a:defRPr/>
              </a:pPr>
              <a:t>36</a:t>
            </a:fld>
            <a:endParaRPr lang="en-US" sz="1200">
              <a:solidFill>
                <a:schemeClr val="tx1">
                  <a:tint val="75000"/>
                </a:schemeClr>
              </a:solidFill>
              <a:latin typeface="+mn-lt"/>
            </a:endParaRPr>
          </a:p>
        </p:txBody>
      </p:sp>
      <p:sp>
        <p:nvSpPr>
          <p:cNvPr id="4" name="Title 1"/>
          <p:cNvSpPr>
            <a:spLocks noGrp="1"/>
          </p:cNvSpPr>
          <p:nvPr>
            <p:ph type="ctrTitle"/>
          </p:nvPr>
        </p:nvSpPr>
        <p:spPr>
          <a:xfrm>
            <a:off x="304800" y="152400"/>
            <a:ext cx="8610600" cy="731520"/>
          </a:xfrm>
          <a:gradFill>
            <a:gsLst>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a:lstStyle/>
          <a:p>
            <a:pPr eaLnBrk="1" hangingPunct="1"/>
            <a:r>
              <a:rPr lang="en-US" sz="4000" b="1" dirty="0" smtClean="0"/>
              <a:t>World War II (1939-1945)</a:t>
            </a:r>
          </a:p>
        </p:txBody>
      </p:sp>
    </p:spTree>
    <p:extLst>
      <p:ext uri="{BB962C8B-B14F-4D97-AF65-F5344CB8AC3E}">
        <p14:creationId xmlns:p14="http://schemas.microsoft.com/office/powerpoint/2010/main" val="425584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58B153A-98D1-45C9-ABF7-7D7ACC6A96F5}" type="slidenum">
              <a:rPr lang="en-US" sz="1200">
                <a:solidFill>
                  <a:schemeClr val="tx1">
                    <a:tint val="75000"/>
                  </a:schemeClr>
                </a:solidFill>
                <a:latin typeface="+mn-lt"/>
              </a:rPr>
              <a:pPr algn="r" fontAlgn="auto">
                <a:spcBef>
                  <a:spcPts val="0"/>
                </a:spcBef>
                <a:spcAft>
                  <a:spcPts val="0"/>
                </a:spcAft>
                <a:defRPr/>
              </a:pPr>
              <a:t>37</a:t>
            </a:fld>
            <a:endParaRPr lang="en-US" sz="1200">
              <a:solidFill>
                <a:schemeClr val="tx1">
                  <a:tint val="75000"/>
                </a:schemeClr>
              </a:solidFill>
              <a:latin typeface="+mn-lt"/>
            </a:endParaRPr>
          </a:p>
        </p:txBody>
      </p:sp>
      <p:pic>
        <p:nvPicPr>
          <p:cNvPr id="109570" name="Picture 5" descr="ikeinjeep"/>
          <p:cNvPicPr>
            <a:picLocks noChangeAspect="1" noChangeArrowheads="1"/>
          </p:cNvPicPr>
          <p:nvPr/>
        </p:nvPicPr>
        <p:blipFill>
          <a:blip r:embed="rId3" cstate="print"/>
          <a:srcRect/>
          <a:stretch>
            <a:fillRect/>
          </a:stretch>
        </p:blipFill>
        <p:spPr bwMode="auto">
          <a:xfrm>
            <a:off x="540657" y="228600"/>
            <a:ext cx="8128000" cy="5969000"/>
          </a:xfrm>
          <a:prstGeom prst="rect">
            <a:avLst/>
          </a:prstGeom>
          <a:noFill/>
          <a:ln w="9525">
            <a:noFill/>
            <a:miter lim="800000"/>
            <a:headEnd/>
            <a:tailEnd/>
          </a:ln>
        </p:spPr>
      </p:pic>
      <p:sp>
        <p:nvSpPr>
          <p:cNvPr id="109571" name="Rectangle 6"/>
          <p:cNvSpPr>
            <a:spLocks noChangeArrowheads="1"/>
          </p:cNvSpPr>
          <p:nvPr/>
        </p:nvSpPr>
        <p:spPr bwMode="auto">
          <a:xfrm>
            <a:off x="533400" y="5943600"/>
            <a:ext cx="8128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a:latin typeface="Calibri" pitchFamily="34" charset="0"/>
              </a:rPr>
              <a:t>General Dwight D. </a:t>
            </a:r>
            <a:r>
              <a:rPr lang="en-US" sz="4400" b="1" dirty="0" smtClean="0">
                <a:latin typeface="Calibri" pitchFamily="34" charset="0"/>
              </a:rPr>
              <a:t>Eisenhower</a:t>
            </a:r>
            <a:endParaRPr lang="en-US" sz="4400" b="1" dirty="0">
              <a:latin typeface="Calibri" pitchFamily="34" charset="0"/>
            </a:endParaRPr>
          </a:p>
        </p:txBody>
      </p:sp>
    </p:spTree>
    <p:extLst>
      <p:ext uri="{BB962C8B-B14F-4D97-AF65-F5344CB8AC3E}">
        <p14:creationId xmlns:p14="http://schemas.microsoft.com/office/powerpoint/2010/main" val="2710404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238DF11-36B5-47D3-AB9B-CE72E33ED815}" type="slidenum">
              <a:rPr lang="en-US" sz="1200">
                <a:solidFill>
                  <a:schemeClr val="tx1">
                    <a:tint val="75000"/>
                  </a:schemeClr>
                </a:solidFill>
                <a:latin typeface="+mn-lt"/>
              </a:rPr>
              <a:pPr algn="r" fontAlgn="auto">
                <a:spcBef>
                  <a:spcPts val="0"/>
                </a:spcBef>
                <a:spcAft>
                  <a:spcPts val="0"/>
                </a:spcAft>
                <a:defRPr/>
              </a:pPr>
              <a:t>38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132553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3666" name="Text Box 4"/>
          <p:cNvSpPr txBox="1">
            <a:spLocks noChangeArrowheads="1"/>
          </p:cNvSpPr>
          <p:nvPr/>
        </p:nvSpPr>
        <p:spPr bwMode="auto">
          <a:xfrm>
            <a:off x="609600" y="90488"/>
            <a:ext cx="1905000" cy="369887"/>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#82</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6265E8F-E2C0-4B61-B405-BD71059096ED}" type="slidenum">
              <a:rPr lang="en-US" sz="1200">
                <a:solidFill>
                  <a:schemeClr val="tx1">
                    <a:tint val="75000"/>
                  </a:schemeClr>
                </a:solidFill>
                <a:latin typeface="+mn-lt"/>
              </a:rPr>
              <a:pPr algn="r" fontAlgn="auto">
                <a:spcBef>
                  <a:spcPts val="0"/>
                </a:spcBef>
                <a:spcAft>
                  <a:spcPts val="0"/>
                </a:spcAft>
                <a:defRPr/>
              </a:pPr>
              <a:t>39</a:t>
            </a:fld>
            <a:endParaRPr lang="en-US" sz="1200">
              <a:solidFill>
                <a:schemeClr val="tx1">
                  <a:tint val="75000"/>
                </a:schemeClr>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150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4B061F0-9EF4-4E53-90E4-0C9F80207D2C}" type="slidenum">
              <a:rPr lang="en-US" sz="1200">
                <a:solidFill>
                  <a:srgbClr val="898989"/>
                </a:solidFill>
                <a:latin typeface="Calibri" pitchFamily="34" charset="0"/>
              </a:rPr>
              <a:pPr algn="r"/>
              <a:t>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178225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8" descr="txu-oclc-264266980-world_pol_2008-2_crop"/>
          <p:cNvPicPr>
            <a:picLocks noChangeAspect="1" noChangeArrowheads="1"/>
          </p:cNvPicPr>
          <p:nvPr/>
        </p:nvPicPr>
        <p:blipFill>
          <a:blip r:embed="rId3" cstate="print"/>
          <a:srcRect/>
          <a:stretch>
            <a:fillRect/>
          </a:stretch>
        </p:blipFill>
        <p:spPr bwMode="auto">
          <a:xfrm>
            <a:off x="-1730375" y="-517525"/>
            <a:ext cx="12606338" cy="7894638"/>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122E566-F6ED-4720-BE44-67727E77C117}" type="slidenum">
              <a:rPr lang="en-US" sz="1200">
                <a:solidFill>
                  <a:schemeClr val="tx1">
                    <a:tint val="75000"/>
                  </a:schemeClr>
                </a:solidFill>
                <a:latin typeface="+mn-lt"/>
              </a:rPr>
              <a:pPr algn="r" fontAlgn="auto">
                <a:spcBef>
                  <a:spcPts val="0"/>
                </a:spcBef>
                <a:spcAft>
                  <a:spcPts val="0"/>
                </a:spcAft>
                <a:defRPr/>
              </a:pPr>
              <a:t>40</a:t>
            </a:fld>
            <a:endParaRPr lang="en-US" sz="1200">
              <a:solidFill>
                <a:schemeClr val="tx1">
                  <a:tint val="75000"/>
                </a:schemeClr>
              </a:solidFill>
              <a:latin typeface="+mn-lt"/>
            </a:endParaRPr>
          </a:p>
        </p:txBody>
      </p:sp>
      <p:sp>
        <p:nvSpPr>
          <p:cNvPr id="115715" name="Text Box 4"/>
          <p:cNvSpPr txBox="1">
            <a:spLocks noChangeArrowheads="1"/>
          </p:cNvSpPr>
          <p:nvPr/>
        </p:nvSpPr>
        <p:spPr bwMode="auto">
          <a:xfrm>
            <a:off x="3884613" y="2438400"/>
            <a:ext cx="458787" cy="1447800"/>
          </a:xfrm>
          <a:prstGeom prst="rect">
            <a:avLst/>
          </a:prstGeom>
          <a:noFill/>
          <a:ln w="9525">
            <a:noFill/>
            <a:miter lim="800000"/>
            <a:headEnd/>
            <a:tailEnd/>
          </a:ln>
        </p:spPr>
        <p:txBody>
          <a:bodyPr vert="eaVert">
            <a:spAutoFit/>
          </a:bodyPr>
          <a:lstStyle/>
          <a:p>
            <a:pPr>
              <a:spcBef>
                <a:spcPct val="50000"/>
              </a:spcBef>
            </a:pPr>
            <a:endParaRPr lang="en-US"/>
          </a:p>
        </p:txBody>
      </p:sp>
      <p:sp>
        <p:nvSpPr>
          <p:cNvPr id="115716" name="Oval 5"/>
          <p:cNvSpPr>
            <a:spLocks noChangeArrowheads="1"/>
          </p:cNvSpPr>
          <p:nvPr/>
        </p:nvSpPr>
        <p:spPr bwMode="auto">
          <a:xfrm>
            <a:off x="-990600" y="152400"/>
            <a:ext cx="3200400" cy="2667000"/>
          </a:xfrm>
          <a:prstGeom prst="ellipse">
            <a:avLst/>
          </a:prstGeom>
          <a:solidFill>
            <a:schemeClr val="accent1">
              <a:alpha val="0"/>
            </a:schemeClr>
          </a:solidFill>
          <a:ln w="34925">
            <a:solidFill>
              <a:schemeClr val="tx1"/>
            </a:solidFill>
            <a:round/>
            <a:headEnd/>
            <a:tailEnd/>
          </a:ln>
        </p:spPr>
        <p:txBody>
          <a:bodyPr wrap="none" anchor="ctr"/>
          <a:lstStyle/>
          <a:p>
            <a:endParaRPr lang="en-US"/>
          </a:p>
        </p:txBody>
      </p:sp>
      <p:sp>
        <p:nvSpPr>
          <p:cNvPr id="115717" name="Oval 6"/>
          <p:cNvSpPr>
            <a:spLocks noChangeArrowheads="1"/>
          </p:cNvSpPr>
          <p:nvPr/>
        </p:nvSpPr>
        <p:spPr bwMode="auto">
          <a:xfrm>
            <a:off x="4648200" y="1295400"/>
            <a:ext cx="5867400" cy="4114800"/>
          </a:xfrm>
          <a:prstGeom prst="ellipse">
            <a:avLst/>
          </a:prstGeom>
          <a:solidFill>
            <a:schemeClr val="accent1">
              <a:alpha val="0"/>
            </a:schemeClr>
          </a:solidFill>
          <a:ln w="349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1C089B-ED96-4018-810C-4AE58738D5AA}" type="slidenum">
              <a:rPr lang="en-US" sz="1200">
                <a:solidFill>
                  <a:schemeClr val="tx1">
                    <a:tint val="75000"/>
                  </a:schemeClr>
                </a:solidFill>
                <a:latin typeface="+mn-lt"/>
              </a:rPr>
              <a:pPr algn="r" fontAlgn="auto">
                <a:spcBef>
                  <a:spcPts val="0"/>
                </a:spcBef>
                <a:spcAft>
                  <a:spcPts val="0"/>
                </a:spcAft>
                <a:defRPr/>
              </a:pPr>
              <a:t>41</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#81</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FC6713B-3338-4659-BB12-EB447F474F94}" type="slidenum">
              <a:rPr lang="en-US" sz="1200">
                <a:solidFill>
                  <a:schemeClr val="tx1">
                    <a:tint val="75000"/>
                  </a:schemeClr>
                </a:solidFill>
                <a:latin typeface="+mn-lt"/>
              </a:rPr>
              <a:pPr algn="r" fontAlgn="auto">
                <a:spcBef>
                  <a:spcPts val="0"/>
                </a:spcBef>
                <a:spcAft>
                  <a:spcPts val="0"/>
                </a:spcAft>
                <a:defRPr/>
              </a:pPr>
              <a:t>42</a:t>
            </a:fld>
            <a:endParaRPr lang="en-US" sz="1200">
              <a:solidFill>
                <a:schemeClr val="tx1">
                  <a:tint val="75000"/>
                </a:schemeClr>
              </a:solidFill>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AutoShape 2" descr="http://2.bp.blogspot.com/_noctMig5B1U/TAaTWELN6UI/AAAAAAAAFas/zAtc1FzByyo/s1600/Communism.jpg"/>
          <p:cNvSpPr>
            <a:spLocks noChangeAspect="1" noChangeArrowheads="1"/>
          </p:cNvSpPr>
          <p:nvPr/>
        </p:nvSpPr>
        <p:spPr bwMode="auto">
          <a:xfrm>
            <a:off x="155575" y="-1477963"/>
            <a:ext cx="2857500" cy="3086101"/>
          </a:xfrm>
          <a:prstGeom prst="rect">
            <a:avLst/>
          </a:prstGeom>
          <a:noFill/>
          <a:ln w="9525">
            <a:noFill/>
            <a:miter lim="800000"/>
            <a:headEnd/>
            <a:tailEnd/>
          </a:ln>
        </p:spPr>
        <p:txBody>
          <a:bodyPr/>
          <a:lstStyle/>
          <a:p>
            <a:endParaRPr lang="en-US"/>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C0F06FF-C424-4962-99C4-2617A0C388AF}" type="slidenum">
              <a:rPr lang="en-US" sz="1200">
                <a:solidFill>
                  <a:schemeClr val="tx1">
                    <a:tint val="75000"/>
                  </a:schemeClr>
                </a:solidFill>
                <a:latin typeface="+mn-lt"/>
              </a:rPr>
              <a:pPr algn="r" fontAlgn="auto">
                <a:spcBef>
                  <a:spcPts val="0"/>
                </a:spcBef>
                <a:spcAft>
                  <a:spcPts val="0"/>
                </a:spcAft>
                <a:defRPr/>
              </a:pPr>
              <a:t>43</a:t>
            </a:fld>
            <a:endParaRPr lang="en-US" sz="1200">
              <a:solidFill>
                <a:schemeClr val="tx1">
                  <a:tint val="75000"/>
                </a:schemeClr>
              </a:solidFill>
              <a:latin typeface="+mn-lt"/>
            </a:endParaRPr>
          </a:p>
        </p:txBody>
      </p:sp>
      <p:pic>
        <p:nvPicPr>
          <p:cNvPr id="121860" name="Picture 7" descr="Post-WWII- Map of Soviet spheres of -influence-"/>
          <p:cNvPicPr>
            <a:picLocks noChangeAspect="1" noChangeArrowheads="1"/>
          </p:cNvPicPr>
          <p:nvPr/>
        </p:nvPicPr>
        <p:blipFill>
          <a:blip r:embed="rId3" cstate="print"/>
          <a:srcRect/>
          <a:stretch>
            <a:fillRect/>
          </a:stretch>
        </p:blipFill>
        <p:spPr bwMode="auto">
          <a:xfrm>
            <a:off x="304800" y="914400"/>
            <a:ext cx="8534400" cy="5624512"/>
          </a:xfrm>
          <a:prstGeom prst="rect">
            <a:avLst/>
          </a:prstGeom>
          <a:noFill/>
          <a:ln w="9525">
            <a:noFill/>
            <a:miter lim="800000"/>
            <a:headEnd/>
            <a:tailEnd/>
          </a:ln>
        </p:spPr>
      </p:pic>
      <p:sp>
        <p:nvSpPr>
          <p:cNvPr id="7" name="Title 1"/>
          <p:cNvSpPr txBox="1">
            <a:spLocks/>
          </p:cNvSpPr>
          <p:nvPr/>
        </p:nvSpPr>
        <p:spPr>
          <a:xfrm>
            <a:off x="304800" y="139010"/>
            <a:ext cx="85344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Communist Countries</a:t>
            </a:r>
          </a:p>
        </p:txBody>
      </p:sp>
    </p:spTree>
    <p:extLst>
      <p:ext uri="{BB962C8B-B14F-4D97-AF65-F5344CB8AC3E}">
        <p14:creationId xmlns:p14="http://schemas.microsoft.com/office/powerpoint/2010/main" val="1596675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4E84156-3DE6-483F-986B-AB7DE58D83A5}" type="slidenum">
              <a:rPr lang="en-US" sz="1200">
                <a:solidFill>
                  <a:schemeClr val="tx1">
                    <a:tint val="75000"/>
                  </a:schemeClr>
                </a:solidFill>
                <a:latin typeface="+mn-lt"/>
              </a:rPr>
              <a:pPr algn="r" fontAlgn="auto">
                <a:spcBef>
                  <a:spcPts val="0"/>
                </a:spcBef>
                <a:spcAft>
                  <a:spcPts val="0"/>
                </a:spcAft>
                <a:defRPr/>
              </a:pPr>
              <a:t>44</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25954" name="Text Box 4"/>
          <p:cNvSpPr txBox="1">
            <a:spLocks noChangeArrowheads="1"/>
          </p:cNvSpPr>
          <p:nvPr/>
        </p:nvSpPr>
        <p:spPr bwMode="auto">
          <a:xfrm>
            <a:off x="609600" y="90488"/>
            <a:ext cx="1905000" cy="369887"/>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#83</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D85ACDD-71E7-457E-8D61-1F30B2B88C9D}" type="slidenum">
              <a:rPr lang="en-US" sz="1200">
                <a:solidFill>
                  <a:schemeClr val="tx1">
                    <a:tint val="75000"/>
                  </a:schemeClr>
                </a:solidFill>
                <a:latin typeface="+mn-lt"/>
              </a:rPr>
              <a:pPr algn="r" fontAlgn="auto">
                <a:spcBef>
                  <a:spcPts val="0"/>
                </a:spcBef>
                <a:spcAft>
                  <a:spcPts val="0"/>
                </a:spcAft>
                <a:defRPr/>
              </a:pPr>
              <a:t>45</a:t>
            </a:fld>
            <a:endParaRPr lang="en-US" sz="1200">
              <a:solidFill>
                <a:schemeClr val="tx1">
                  <a:tint val="75000"/>
                </a:schemeClr>
              </a:solidFill>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78048F4-C2BE-408F-B3B7-B5EF2A78368C}" type="slidenum">
              <a:rPr lang="en-US" sz="1200">
                <a:solidFill>
                  <a:schemeClr val="tx1">
                    <a:tint val="75000"/>
                  </a:schemeClr>
                </a:solidFill>
                <a:latin typeface="+mn-lt"/>
              </a:rPr>
              <a:pPr algn="r" fontAlgn="auto">
                <a:spcBef>
                  <a:spcPts val="0"/>
                </a:spcBef>
                <a:spcAft>
                  <a:spcPts val="0"/>
                </a:spcAft>
                <a:defRPr/>
              </a:pPr>
              <a:t>46</a:t>
            </a:fld>
            <a:endParaRPr lang="en-US" sz="1200">
              <a:solidFill>
                <a:schemeClr val="tx1">
                  <a:tint val="75000"/>
                </a:schemeClr>
              </a:solidFill>
              <a:latin typeface="+mn-lt"/>
            </a:endParaRPr>
          </a:p>
        </p:txBody>
      </p:sp>
      <p:pic>
        <p:nvPicPr>
          <p:cNvPr id="128002" name="Picture 6" descr="38th parallel-crop"/>
          <p:cNvPicPr>
            <a:picLocks noChangeAspect="1" noChangeArrowheads="1"/>
          </p:cNvPicPr>
          <p:nvPr/>
        </p:nvPicPr>
        <p:blipFill>
          <a:blip r:embed="rId3" cstate="print"/>
          <a:srcRect/>
          <a:stretch>
            <a:fillRect/>
          </a:stretch>
        </p:blipFill>
        <p:spPr bwMode="auto">
          <a:xfrm>
            <a:off x="1219200" y="623888"/>
            <a:ext cx="6705600" cy="6234112"/>
          </a:xfrm>
          <a:prstGeom prst="rect">
            <a:avLst/>
          </a:prstGeom>
          <a:noFill/>
          <a:ln w="9525">
            <a:noFill/>
            <a:miter lim="800000"/>
            <a:headEnd/>
            <a:tailEnd/>
          </a:ln>
        </p:spPr>
      </p:pic>
      <p:sp>
        <p:nvSpPr>
          <p:cNvPr id="4" name="Title 1"/>
          <p:cNvSpPr txBox="1">
            <a:spLocks/>
          </p:cNvSpPr>
          <p:nvPr/>
        </p:nvSpPr>
        <p:spPr>
          <a:xfrm>
            <a:off x="1219200" y="139010"/>
            <a:ext cx="67056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Korean War (1950-1953)</a:t>
            </a:r>
          </a:p>
        </p:txBody>
      </p:sp>
    </p:spTree>
    <p:extLst>
      <p:ext uri="{BB962C8B-B14F-4D97-AF65-F5344CB8AC3E}">
        <p14:creationId xmlns:p14="http://schemas.microsoft.com/office/powerpoint/2010/main" val="3541925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ED002FF-AF8B-47BA-8A13-E9FDBEDF2587}" type="slidenum">
              <a:rPr lang="en-US" sz="1200">
                <a:solidFill>
                  <a:schemeClr val="tx1">
                    <a:tint val="75000"/>
                  </a:schemeClr>
                </a:solidFill>
                <a:latin typeface="+mn-lt"/>
              </a:rPr>
              <a:pPr algn="r" fontAlgn="auto">
                <a:spcBef>
                  <a:spcPts val="0"/>
                </a:spcBef>
                <a:spcAft>
                  <a:spcPts val="0"/>
                </a:spcAft>
                <a:defRPr/>
              </a:pPr>
              <a:t>47</a:t>
            </a:fld>
            <a:endParaRPr lang="en-US" sz="1200">
              <a:solidFill>
                <a:schemeClr val="tx1">
                  <a:tint val="75000"/>
                </a:schemeClr>
              </a:solidFill>
              <a:latin typeface="+mn-lt"/>
            </a:endParaRPr>
          </a:p>
        </p:txBody>
      </p:sp>
      <p:pic>
        <p:nvPicPr>
          <p:cNvPr id="130050" name="Picture 5" descr="domino_theory"/>
          <p:cNvPicPr>
            <a:picLocks noChangeAspect="1" noChangeArrowheads="1"/>
          </p:cNvPicPr>
          <p:nvPr/>
        </p:nvPicPr>
        <p:blipFill>
          <a:blip r:embed="rId3" cstate="print"/>
          <a:srcRect/>
          <a:stretch>
            <a:fillRect/>
          </a:stretch>
        </p:blipFill>
        <p:spPr bwMode="auto">
          <a:xfrm>
            <a:off x="304800" y="1066800"/>
            <a:ext cx="8534400" cy="5472112"/>
          </a:xfrm>
          <a:prstGeom prst="rect">
            <a:avLst/>
          </a:prstGeom>
          <a:noFill/>
          <a:ln w="9525">
            <a:noFill/>
            <a:miter lim="800000"/>
            <a:headEnd/>
            <a:tailEnd/>
          </a:ln>
        </p:spPr>
      </p:pic>
      <p:sp>
        <p:nvSpPr>
          <p:cNvPr id="6" name="Title 1"/>
          <p:cNvSpPr txBox="1">
            <a:spLocks/>
          </p:cNvSpPr>
          <p:nvPr/>
        </p:nvSpPr>
        <p:spPr>
          <a:xfrm>
            <a:off x="304800" y="228600"/>
            <a:ext cx="85344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Domino Theory</a:t>
            </a:r>
          </a:p>
        </p:txBody>
      </p:sp>
    </p:spTree>
    <p:extLst>
      <p:ext uri="{BB962C8B-B14F-4D97-AF65-F5344CB8AC3E}">
        <p14:creationId xmlns:p14="http://schemas.microsoft.com/office/powerpoint/2010/main" val="3220545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2" descr="Vietnam - 17th parallel-crop"/>
          <p:cNvPicPr>
            <a:picLocks noChangeAspect="1" noChangeArrowheads="1"/>
          </p:cNvPicPr>
          <p:nvPr/>
        </p:nvPicPr>
        <p:blipFill>
          <a:blip r:embed="rId3" cstate="print"/>
          <a:srcRect/>
          <a:stretch>
            <a:fillRect/>
          </a:stretch>
        </p:blipFill>
        <p:spPr bwMode="auto">
          <a:xfrm>
            <a:off x="304800" y="139010"/>
            <a:ext cx="8534400" cy="664279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E537066-1E2E-4AF6-97A5-E6C9C8345106}" type="slidenum">
              <a:rPr lang="en-US" sz="1200">
                <a:solidFill>
                  <a:schemeClr val="tx1">
                    <a:tint val="75000"/>
                  </a:schemeClr>
                </a:solidFill>
                <a:latin typeface="+mn-lt"/>
              </a:rPr>
              <a:pPr algn="r" fontAlgn="auto">
                <a:spcBef>
                  <a:spcPts val="0"/>
                </a:spcBef>
                <a:spcAft>
                  <a:spcPts val="0"/>
                </a:spcAft>
                <a:defRPr/>
              </a:pPr>
              <a:t>48</a:t>
            </a:fld>
            <a:endParaRPr lang="en-US" sz="1200">
              <a:solidFill>
                <a:schemeClr val="tx1">
                  <a:tint val="75000"/>
                </a:schemeClr>
              </a:solidFill>
              <a:latin typeface="+mn-lt"/>
            </a:endParaRPr>
          </a:p>
        </p:txBody>
      </p:sp>
      <p:sp>
        <p:nvSpPr>
          <p:cNvPr id="132099" name="Text Box 7"/>
          <p:cNvSpPr txBox="1">
            <a:spLocks noChangeArrowheads="1"/>
          </p:cNvSpPr>
          <p:nvPr/>
        </p:nvSpPr>
        <p:spPr bwMode="auto">
          <a:xfrm>
            <a:off x="4514850" y="914400"/>
            <a:ext cx="911225" cy="457200"/>
          </a:xfrm>
          <a:prstGeom prst="rect">
            <a:avLst/>
          </a:prstGeom>
          <a:noFill/>
          <a:ln w="9525">
            <a:noFill/>
            <a:miter lim="800000"/>
            <a:headEnd/>
            <a:tailEnd/>
          </a:ln>
        </p:spPr>
        <p:txBody>
          <a:bodyPr>
            <a:spAutoFit/>
          </a:bodyPr>
          <a:lstStyle/>
          <a:p>
            <a:pPr algn="ctr"/>
            <a:r>
              <a:rPr lang="en-US" sz="2400">
                <a:solidFill>
                  <a:schemeClr val="bg1"/>
                </a:solidFill>
                <a:latin typeface="Times New Roman" pitchFamily="18" charset="0"/>
              </a:rPr>
              <a:t>China</a:t>
            </a:r>
          </a:p>
        </p:txBody>
      </p:sp>
      <p:sp>
        <p:nvSpPr>
          <p:cNvPr id="132100" name="Text Box 8"/>
          <p:cNvSpPr txBox="1">
            <a:spLocks noChangeArrowheads="1"/>
          </p:cNvSpPr>
          <p:nvPr/>
        </p:nvSpPr>
        <p:spPr bwMode="auto">
          <a:xfrm>
            <a:off x="2971800" y="4419600"/>
            <a:ext cx="1435100" cy="457200"/>
          </a:xfrm>
          <a:prstGeom prst="rect">
            <a:avLst/>
          </a:prstGeom>
          <a:noFill/>
          <a:ln w="9525">
            <a:noFill/>
            <a:miter lim="800000"/>
            <a:headEnd/>
            <a:tailEnd/>
          </a:ln>
        </p:spPr>
        <p:txBody>
          <a:bodyPr>
            <a:spAutoFit/>
          </a:bodyPr>
          <a:lstStyle/>
          <a:p>
            <a:pPr algn="ctr"/>
            <a:r>
              <a:rPr lang="en-US" sz="2400">
                <a:solidFill>
                  <a:schemeClr val="bg1"/>
                </a:solidFill>
                <a:latin typeface="Times New Roman" pitchFamily="18" charset="0"/>
              </a:rPr>
              <a:t>Cambodia</a:t>
            </a:r>
          </a:p>
        </p:txBody>
      </p:sp>
      <p:sp>
        <p:nvSpPr>
          <p:cNvPr id="132101" name="Text Box 10"/>
          <p:cNvSpPr txBox="1">
            <a:spLocks noChangeArrowheads="1"/>
          </p:cNvSpPr>
          <p:nvPr/>
        </p:nvSpPr>
        <p:spPr bwMode="auto">
          <a:xfrm>
            <a:off x="2362200" y="1981200"/>
            <a:ext cx="776288" cy="457200"/>
          </a:xfrm>
          <a:prstGeom prst="rect">
            <a:avLst/>
          </a:prstGeom>
          <a:noFill/>
          <a:ln w="9525">
            <a:noFill/>
            <a:miter lim="800000"/>
            <a:headEnd/>
            <a:tailEnd/>
          </a:ln>
        </p:spPr>
        <p:txBody>
          <a:bodyPr>
            <a:spAutoFit/>
          </a:bodyPr>
          <a:lstStyle/>
          <a:p>
            <a:pPr algn="ctr"/>
            <a:r>
              <a:rPr lang="en-US" sz="2400">
                <a:solidFill>
                  <a:schemeClr val="bg1"/>
                </a:solidFill>
                <a:latin typeface="Times New Roman" pitchFamily="18" charset="0"/>
              </a:rPr>
              <a:t>Laos</a:t>
            </a:r>
          </a:p>
        </p:txBody>
      </p:sp>
      <p:sp>
        <p:nvSpPr>
          <p:cNvPr id="8" name="Title 1"/>
          <p:cNvSpPr>
            <a:spLocks/>
          </p:cNvSpPr>
          <p:nvPr/>
        </p:nvSpPr>
        <p:spPr bwMode="auto">
          <a:xfrm>
            <a:off x="1219200" y="122872"/>
            <a:ext cx="7162800" cy="762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scene3d>
            <a:camera prst="orthographicFront"/>
            <a:lightRig rig="threePt" dir="t"/>
          </a:scene3d>
          <a:sp3d>
            <a:bevelT/>
          </a:sp3d>
        </p:spPr>
        <p:txBody>
          <a:bodyPr anchor="ctr"/>
          <a:lstStyle/>
          <a:p>
            <a:pPr algn="ctr"/>
            <a:r>
              <a:rPr lang="en-US" sz="4000" b="1" dirty="0" smtClean="0">
                <a:latin typeface="Calibri" pitchFamily="34" charset="0"/>
              </a:rPr>
              <a:t>Another Domino</a:t>
            </a:r>
          </a:p>
        </p:txBody>
      </p:sp>
      <p:sp>
        <p:nvSpPr>
          <p:cNvPr id="9" name="Title 1"/>
          <p:cNvSpPr txBox="1">
            <a:spLocks/>
          </p:cNvSpPr>
          <p:nvPr/>
        </p:nvSpPr>
        <p:spPr>
          <a:xfrm>
            <a:off x="304800" y="139010"/>
            <a:ext cx="85344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Another Domino</a:t>
            </a:r>
          </a:p>
        </p:txBody>
      </p:sp>
    </p:spTree>
    <p:extLst>
      <p:ext uri="{BB962C8B-B14F-4D97-AF65-F5344CB8AC3E}">
        <p14:creationId xmlns:p14="http://schemas.microsoft.com/office/powerpoint/2010/main" val="19088782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7" descr="Bruce_Crandall's_UH-1D"/>
          <p:cNvPicPr>
            <a:picLocks noChangeAspect="1" noChangeArrowheads="1"/>
          </p:cNvPicPr>
          <p:nvPr/>
        </p:nvPicPr>
        <p:blipFill>
          <a:blip r:embed="rId3" cstate="print"/>
          <a:srcRect/>
          <a:stretch>
            <a:fillRect/>
          </a:stretch>
        </p:blipFill>
        <p:spPr bwMode="auto">
          <a:xfrm>
            <a:off x="304800" y="838200"/>
            <a:ext cx="8534400" cy="5700712"/>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B455663-6FD5-44AF-9A0E-E09CEDED0C28}" type="slidenum">
              <a:rPr lang="en-US" sz="1200">
                <a:solidFill>
                  <a:schemeClr val="tx1">
                    <a:tint val="75000"/>
                  </a:schemeClr>
                </a:solidFill>
                <a:latin typeface="+mn-lt"/>
              </a:rPr>
              <a:pPr algn="r" fontAlgn="auto">
                <a:spcBef>
                  <a:spcPts val="0"/>
                </a:spcBef>
                <a:spcAft>
                  <a:spcPts val="0"/>
                </a:spcAft>
                <a:defRPr/>
              </a:pPr>
              <a:t>49</a:t>
            </a:fld>
            <a:endParaRPr lang="en-US" sz="1200">
              <a:solidFill>
                <a:schemeClr val="tx1">
                  <a:tint val="75000"/>
                </a:schemeClr>
              </a:solidFill>
              <a:latin typeface="+mn-lt"/>
            </a:endParaRPr>
          </a:p>
        </p:txBody>
      </p:sp>
      <p:sp>
        <p:nvSpPr>
          <p:cNvPr id="5" name="Title 1"/>
          <p:cNvSpPr txBox="1">
            <a:spLocks/>
          </p:cNvSpPr>
          <p:nvPr/>
        </p:nvSpPr>
        <p:spPr>
          <a:xfrm>
            <a:off x="304800" y="139010"/>
            <a:ext cx="85344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Vietnam War (1955-1975)</a:t>
            </a:r>
          </a:p>
        </p:txBody>
      </p:sp>
    </p:spTree>
    <p:extLst>
      <p:ext uri="{BB962C8B-B14F-4D97-AF65-F5344CB8AC3E}">
        <p14:creationId xmlns:p14="http://schemas.microsoft.com/office/powerpoint/2010/main" val="3769395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3554" name="TextBox 1"/>
          <p:cNvSpPr txBox="1">
            <a:spLocks noChangeArrowheads="1"/>
          </p:cNvSpPr>
          <p:nvPr/>
        </p:nvSpPr>
        <p:spPr bwMode="auto">
          <a:xfrm>
            <a:off x="533400" y="88900"/>
            <a:ext cx="1666875" cy="368300"/>
          </a:xfrm>
          <a:prstGeom prst="rect">
            <a:avLst/>
          </a:prstGeom>
          <a:noFill/>
          <a:ln w="9525">
            <a:noFill/>
            <a:miter lim="800000"/>
            <a:headEnd/>
            <a:tailEnd/>
          </a:ln>
        </p:spPr>
        <p:txBody>
          <a:bodyPr>
            <a:spAutoFit/>
          </a:bodyPr>
          <a:lstStyle/>
          <a:p>
            <a:r>
              <a:rPr lang="en-US" b="1" dirty="0">
                <a:latin typeface="Calibri" pitchFamily="34" charset="0"/>
              </a:rPr>
              <a:t>Question </a:t>
            </a:r>
            <a:r>
              <a:rPr lang="en-US" b="1" dirty="0" smtClean="0">
                <a:latin typeface="Calibri" pitchFamily="34" charset="0"/>
              </a:rPr>
              <a:t>#71</a:t>
            </a:r>
            <a:endParaRPr lang="en-US" b="1" dirty="0">
              <a:latin typeface="Calibri" pitchFamily="34" charset="0"/>
            </a:endParaRPr>
          </a:p>
        </p:txBody>
      </p:sp>
      <p:sp>
        <p:nvSpPr>
          <p:cNvPr id="2355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E14766A-416F-4900-A4B4-5E1783844AA6}" type="slidenum">
              <a:rPr lang="en-US" sz="1200">
                <a:solidFill>
                  <a:srgbClr val="898989"/>
                </a:solidFill>
                <a:latin typeface="Calibri" pitchFamily="34" charset="0"/>
              </a:rPr>
              <a:pPr algn="r"/>
              <a:t>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925967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ED002FF-AF8B-47BA-8A13-E9FDBEDF2587}" type="slidenum">
              <a:rPr lang="en-US" sz="1200">
                <a:solidFill>
                  <a:schemeClr val="tx1">
                    <a:tint val="75000"/>
                  </a:schemeClr>
                </a:solidFill>
                <a:latin typeface="+mn-lt"/>
              </a:rPr>
              <a:pPr algn="r" fontAlgn="auto">
                <a:spcBef>
                  <a:spcPts val="0"/>
                </a:spcBef>
                <a:spcAft>
                  <a:spcPts val="0"/>
                </a:spcAft>
                <a:defRPr/>
              </a:pPr>
              <a:t>50</a:t>
            </a:fld>
            <a:endParaRPr lang="en-US" sz="1200">
              <a:solidFill>
                <a:schemeClr val="tx1">
                  <a:tint val="75000"/>
                </a:schemeClr>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8229600" cy="6172200"/>
          </a:xfrm>
          <a:prstGeom prst="rect">
            <a:avLst/>
          </a:prstGeom>
        </p:spPr>
      </p:pic>
      <p:sp>
        <p:nvSpPr>
          <p:cNvPr id="6" name="Title 1"/>
          <p:cNvSpPr txBox="1">
            <a:spLocks/>
          </p:cNvSpPr>
          <p:nvPr/>
        </p:nvSpPr>
        <p:spPr>
          <a:xfrm>
            <a:off x="609600" y="609600"/>
            <a:ext cx="79248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Cold War (1945-1991)</a:t>
            </a:r>
          </a:p>
        </p:txBody>
      </p:sp>
    </p:spTree>
    <p:extLst>
      <p:ext uri="{BB962C8B-B14F-4D97-AF65-F5344CB8AC3E}">
        <p14:creationId xmlns:p14="http://schemas.microsoft.com/office/powerpoint/2010/main" val="3459244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6" descr="Kuwait"/>
          <p:cNvPicPr>
            <a:picLocks noChangeAspect="1" noChangeArrowheads="1"/>
          </p:cNvPicPr>
          <p:nvPr/>
        </p:nvPicPr>
        <p:blipFill>
          <a:blip r:embed="rId3" cstate="print"/>
          <a:srcRect/>
          <a:stretch>
            <a:fillRect/>
          </a:stretch>
        </p:blipFill>
        <p:spPr bwMode="auto">
          <a:xfrm>
            <a:off x="190500" y="838200"/>
            <a:ext cx="8839200" cy="60198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A5CE903-0A20-4916-8FEF-2E580DA6CA8D}" type="slidenum">
              <a:rPr lang="en-US" sz="1200">
                <a:solidFill>
                  <a:schemeClr val="tx1">
                    <a:tint val="75000"/>
                  </a:schemeClr>
                </a:solidFill>
                <a:latin typeface="+mn-lt"/>
              </a:rPr>
              <a:pPr algn="r" fontAlgn="auto">
                <a:spcBef>
                  <a:spcPts val="0"/>
                </a:spcBef>
                <a:spcAft>
                  <a:spcPts val="0"/>
                </a:spcAft>
                <a:defRPr/>
              </a:pPr>
              <a:t>51</a:t>
            </a:fld>
            <a:endParaRPr lang="en-US" sz="1200">
              <a:solidFill>
                <a:schemeClr val="tx1">
                  <a:tint val="75000"/>
                </a:schemeClr>
              </a:solidFill>
              <a:latin typeface="+mn-lt"/>
            </a:endParaRPr>
          </a:p>
        </p:txBody>
      </p:sp>
      <p:sp>
        <p:nvSpPr>
          <p:cNvPr id="6" name="Title 1"/>
          <p:cNvSpPr txBox="1">
            <a:spLocks/>
          </p:cNvSpPr>
          <p:nvPr/>
        </p:nvSpPr>
        <p:spPr>
          <a:xfrm>
            <a:off x="190500" y="229326"/>
            <a:ext cx="88392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(Persian) Gulf War (1991)</a:t>
            </a:r>
          </a:p>
        </p:txBody>
      </p:sp>
    </p:spTree>
    <p:extLst>
      <p:ext uri="{BB962C8B-B14F-4D97-AF65-F5344CB8AC3E}">
        <p14:creationId xmlns:p14="http://schemas.microsoft.com/office/powerpoint/2010/main" val="1162038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12A700-4F48-4F03-AC7F-43857E39E3B4}" type="slidenum">
              <a:rPr lang="en-US" sz="1200">
                <a:solidFill>
                  <a:schemeClr val="tx1">
                    <a:tint val="75000"/>
                  </a:schemeClr>
                </a:solidFill>
                <a:latin typeface="+mn-lt"/>
              </a:rPr>
              <a:pPr algn="r" fontAlgn="auto">
                <a:spcBef>
                  <a:spcPts val="0"/>
                </a:spcBef>
                <a:spcAft>
                  <a:spcPts val="0"/>
                </a:spcAft>
                <a:defRPr/>
              </a:pPr>
              <a:t>52</a:t>
            </a:fld>
            <a:endParaRPr lang="en-US" sz="1200">
              <a:solidFill>
                <a:schemeClr val="tx1">
                  <a:tint val="75000"/>
                </a:schemeClr>
              </a:solidFill>
              <a:latin typeface="+mn-lt"/>
            </a:endParaRPr>
          </a:p>
        </p:txBody>
      </p:sp>
      <p:pic>
        <p:nvPicPr>
          <p:cNvPr id="140290" name="Picture 5" descr="1000px-DesertStormMap_v2"/>
          <p:cNvPicPr>
            <a:picLocks noChangeAspect="1" noChangeArrowheads="1"/>
          </p:cNvPicPr>
          <p:nvPr/>
        </p:nvPicPr>
        <p:blipFill>
          <a:blip r:embed="rId3" cstate="print"/>
          <a:srcRect/>
          <a:stretch>
            <a:fillRect/>
          </a:stretch>
        </p:blipFill>
        <p:spPr bwMode="auto">
          <a:xfrm>
            <a:off x="304800" y="761999"/>
            <a:ext cx="8610600" cy="5959475"/>
          </a:xfrm>
          <a:prstGeom prst="rect">
            <a:avLst/>
          </a:prstGeom>
          <a:noFill/>
          <a:ln w="9525">
            <a:noFill/>
            <a:miter lim="800000"/>
            <a:headEnd/>
            <a:tailEnd/>
          </a:ln>
        </p:spPr>
      </p:pic>
      <p:sp>
        <p:nvSpPr>
          <p:cNvPr id="6" name="Title 1"/>
          <p:cNvSpPr txBox="1">
            <a:spLocks/>
          </p:cNvSpPr>
          <p:nvPr/>
        </p:nvSpPr>
        <p:spPr>
          <a:xfrm>
            <a:off x="304800" y="229326"/>
            <a:ext cx="86106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(Persian) Gulf War</a:t>
            </a:r>
          </a:p>
        </p:txBody>
      </p:sp>
    </p:spTree>
    <p:extLst>
      <p:ext uri="{BB962C8B-B14F-4D97-AF65-F5344CB8AC3E}">
        <p14:creationId xmlns:p14="http://schemas.microsoft.com/office/powerpoint/2010/main" val="7969599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2AE6C69-2CEB-492A-9C39-F9C6FBFE1703}" type="slidenum">
              <a:rPr lang="en-US" sz="1200">
                <a:solidFill>
                  <a:schemeClr val="tx1">
                    <a:tint val="75000"/>
                  </a:schemeClr>
                </a:solidFill>
                <a:latin typeface="+mn-lt"/>
              </a:rPr>
              <a:pPr algn="r" fontAlgn="auto">
                <a:spcBef>
                  <a:spcPts val="0"/>
                </a:spcBef>
                <a:spcAft>
                  <a:spcPts val="0"/>
                </a:spcAft>
                <a:defRPr/>
              </a:pPr>
              <a:t>53</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4438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#78</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62C523C-570A-457F-B45F-E1BDD060C470}" type="slidenum">
              <a:rPr lang="en-US" sz="1200">
                <a:solidFill>
                  <a:schemeClr val="tx1">
                    <a:tint val="75000"/>
                  </a:schemeClr>
                </a:solidFill>
                <a:latin typeface="+mn-lt"/>
              </a:rPr>
              <a:pPr algn="r" fontAlgn="auto">
                <a:spcBef>
                  <a:spcPts val="0"/>
                </a:spcBef>
                <a:spcAft>
                  <a:spcPts val="0"/>
                </a:spcAft>
                <a:defRPr/>
              </a:pPr>
              <a:t>54</a:t>
            </a:fld>
            <a:endParaRPr lang="en-US" sz="1200">
              <a:solidFill>
                <a:schemeClr val="tx1">
                  <a:tint val="75000"/>
                </a:schemeClr>
              </a:solidFill>
              <a:latin typeface="+mn-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4" descr="US Israeli protest640x392"/>
          <p:cNvPicPr>
            <a:picLocks noChangeAspect="1" noChangeArrowheads="1"/>
          </p:cNvPicPr>
          <p:nvPr/>
        </p:nvPicPr>
        <p:blipFill>
          <a:blip r:embed="rId3" cstate="print"/>
          <a:srcRect/>
          <a:stretch>
            <a:fillRect/>
          </a:stretch>
        </p:blipFill>
        <p:spPr bwMode="auto">
          <a:xfrm>
            <a:off x="167986" y="961390"/>
            <a:ext cx="8808028" cy="5577522"/>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C758DB1-E2BE-4967-8246-4DB5F7E8C589}" type="slidenum">
              <a:rPr lang="en-US" sz="1200">
                <a:solidFill>
                  <a:schemeClr val="tx1">
                    <a:tint val="75000"/>
                  </a:schemeClr>
                </a:solidFill>
                <a:latin typeface="+mn-lt"/>
              </a:rPr>
              <a:pPr algn="r" fontAlgn="auto">
                <a:spcBef>
                  <a:spcPts val="0"/>
                </a:spcBef>
                <a:spcAft>
                  <a:spcPts val="0"/>
                </a:spcAft>
                <a:defRPr/>
              </a:pPr>
              <a:t>55</a:t>
            </a:fld>
            <a:endParaRPr lang="en-US" sz="1200">
              <a:solidFill>
                <a:schemeClr val="tx1">
                  <a:tint val="75000"/>
                </a:schemeClr>
              </a:solidFill>
              <a:latin typeface="+mn-lt"/>
            </a:endParaRPr>
          </a:p>
        </p:txBody>
      </p:sp>
      <p:sp>
        <p:nvSpPr>
          <p:cNvPr id="6" name="Title 1"/>
          <p:cNvSpPr txBox="1">
            <a:spLocks/>
          </p:cNvSpPr>
          <p:nvPr/>
        </p:nvSpPr>
        <p:spPr>
          <a:xfrm>
            <a:off x="190500" y="229326"/>
            <a:ext cx="8785514"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U.S. and the Middle East</a:t>
            </a:r>
          </a:p>
        </p:txBody>
      </p:sp>
    </p:spTree>
    <p:extLst>
      <p:ext uri="{BB962C8B-B14F-4D97-AF65-F5344CB8AC3E}">
        <p14:creationId xmlns:p14="http://schemas.microsoft.com/office/powerpoint/2010/main" val="2458339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3" descr="wtc1993bombing"/>
          <p:cNvPicPr>
            <a:picLocks noChangeAspect="1" noChangeArrowheads="1"/>
          </p:cNvPicPr>
          <p:nvPr/>
        </p:nvPicPr>
        <p:blipFill>
          <a:blip r:embed="rId3" cstate="print"/>
          <a:srcRect/>
          <a:stretch>
            <a:fillRect/>
          </a:stretch>
        </p:blipFill>
        <p:spPr bwMode="auto">
          <a:xfrm>
            <a:off x="172357" y="914400"/>
            <a:ext cx="8667750" cy="5624512"/>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EF274DF-92FE-488C-96A2-107F12AB04E0}" type="slidenum">
              <a:rPr lang="en-US" sz="1200">
                <a:solidFill>
                  <a:schemeClr val="tx1">
                    <a:tint val="75000"/>
                  </a:schemeClr>
                </a:solidFill>
                <a:latin typeface="+mn-lt"/>
              </a:rPr>
              <a:pPr algn="r" fontAlgn="auto">
                <a:spcBef>
                  <a:spcPts val="0"/>
                </a:spcBef>
                <a:spcAft>
                  <a:spcPts val="0"/>
                </a:spcAft>
                <a:defRPr/>
              </a:pPr>
              <a:t>56</a:t>
            </a:fld>
            <a:endParaRPr lang="en-US" sz="1200">
              <a:solidFill>
                <a:schemeClr val="tx1">
                  <a:tint val="75000"/>
                </a:schemeClr>
              </a:solidFill>
              <a:latin typeface="+mn-lt"/>
            </a:endParaRPr>
          </a:p>
        </p:txBody>
      </p:sp>
      <p:sp>
        <p:nvSpPr>
          <p:cNvPr id="6" name="Title 1"/>
          <p:cNvSpPr txBox="1">
            <a:spLocks/>
          </p:cNvSpPr>
          <p:nvPr/>
        </p:nvSpPr>
        <p:spPr>
          <a:xfrm>
            <a:off x="150586" y="76200"/>
            <a:ext cx="866775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World Trade Center Bombing (1993)</a:t>
            </a:r>
          </a:p>
        </p:txBody>
      </p:sp>
    </p:spTree>
    <p:extLst>
      <p:ext uri="{BB962C8B-B14F-4D97-AF65-F5344CB8AC3E}">
        <p14:creationId xmlns:p14="http://schemas.microsoft.com/office/powerpoint/2010/main" val="16902704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
            <a:ext cx="9144000" cy="6234112"/>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0A71AB3-A828-4F2C-BD78-2E5C1390977F}" type="slidenum">
              <a:rPr lang="en-US" sz="1200">
                <a:solidFill>
                  <a:schemeClr val="tx1">
                    <a:tint val="75000"/>
                  </a:schemeClr>
                </a:solidFill>
                <a:latin typeface="+mn-lt"/>
              </a:rPr>
              <a:pPr algn="r" fontAlgn="auto">
                <a:spcBef>
                  <a:spcPts val="0"/>
                </a:spcBef>
                <a:spcAft>
                  <a:spcPts val="0"/>
                </a:spcAft>
                <a:defRPr/>
              </a:pPr>
              <a:t>57</a:t>
            </a:fld>
            <a:endParaRPr lang="en-US" sz="1200">
              <a:solidFill>
                <a:schemeClr val="tx1">
                  <a:tint val="75000"/>
                </a:schemeClr>
              </a:solidFill>
              <a:latin typeface="+mn-lt"/>
            </a:endParaRPr>
          </a:p>
        </p:txBody>
      </p:sp>
      <p:sp>
        <p:nvSpPr>
          <p:cNvPr id="4" name="Title 1"/>
          <p:cNvSpPr>
            <a:spLocks/>
          </p:cNvSpPr>
          <p:nvPr/>
        </p:nvSpPr>
        <p:spPr bwMode="auto">
          <a:xfrm>
            <a:off x="0" y="76200"/>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anchor="ctr"/>
          <a:lstStyle/>
          <a:p>
            <a:pPr algn="ctr"/>
            <a:r>
              <a:rPr lang="en-US" sz="4400" b="1" dirty="0" smtClean="0">
                <a:latin typeface="Calibri" pitchFamily="34" charset="0"/>
              </a:rPr>
              <a:t>September 11, 2001</a:t>
            </a:r>
            <a:endParaRPr lang="en-US" sz="4400" b="1" dirty="0">
              <a:latin typeface="Calibri" pitchFamily="34" charset="0"/>
            </a:endParaRPr>
          </a:p>
        </p:txBody>
      </p:sp>
    </p:spTree>
    <p:extLst>
      <p:ext uri="{BB962C8B-B14F-4D97-AF65-F5344CB8AC3E}">
        <p14:creationId xmlns:p14="http://schemas.microsoft.com/office/powerpoint/2010/main" val="12394454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3" cstate="print"/>
          <a:srcRect/>
          <a:stretch>
            <a:fillRect/>
          </a:stretch>
        </p:blipFill>
        <p:spPr bwMode="auto">
          <a:xfrm>
            <a:off x="525272"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250AA7C-A983-4A2E-AE8E-54E7CF1DC6CB}" type="slidenum">
              <a:rPr lang="en-US" sz="1200">
                <a:solidFill>
                  <a:schemeClr val="tx1">
                    <a:tint val="75000"/>
                  </a:schemeClr>
                </a:solidFill>
                <a:latin typeface="+mn-lt"/>
              </a:rPr>
              <a:pPr algn="r" fontAlgn="auto">
                <a:spcBef>
                  <a:spcPts val="0"/>
                </a:spcBef>
                <a:spcAft>
                  <a:spcPts val="0"/>
                </a:spcAft>
                <a:defRPr/>
              </a:pPr>
              <a:t>58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9605333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5462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#86</a:t>
            </a:r>
            <a:endParaRPr lang="en-US"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7EAEFB2-38CC-4B8A-B83E-43407B8863E5}" type="slidenum">
              <a:rPr lang="en-US" sz="1200">
                <a:solidFill>
                  <a:schemeClr val="tx1">
                    <a:tint val="75000"/>
                  </a:schemeClr>
                </a:solidFill>
                <a:latin typeface="+mn-lt"/>
              </a:rPr>
              <a:pPr algn="r" fontAlgn="auto">
                <a:spcBef>
                  <a:spcPts val="0"/>
                </a:spcBef>
                <a:spcAft>
                  <a:spcPts val="0"/>
                </a:spcAft>
                <a:defRPr/>
              </a:pPr>
              <a:t>59</a:t>
            </a:fld>
            <a:endParaRPr lang="en-US" sz="1200">
              <a:solidFill>
                <a:schemeClr val="tx1">
                  <a:tint val="75000"/>
                </a:schemeClr>
              </a:solidFill>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6E26513-7B85-49F3-865D-84EA0B356352}" type="slidenum">
              <a:rPr lang="en-US" sz="1200">
                <a:solidFill>
                  <a:srgbClr val="898989"/>
                </a:solidFill>
                <a:latin typeface="Calibri" pitchFamily="34" charset="0"/>
              </a:rPr>
              <a:pPr algn="r"/>
              <a:t>6</a:t>
            </a:fld>
            <a:endParaRPr lang="en-US" sz="1200">
              <a:solidFill>
                <a:srgbClr val="898989"/>
              </a:solidFill>
              <a:latin typeface="Calibri" pitchFamily="34" charset="0"/>
            </a:endParaRPr>
          </a:p>
        </p:txBody>
      </p:sp>
      <p:pic>
        <p:nvPicPr>
          <p:cNvPr id="66563" name="Picture 7" descr="HD_DCviewC1861z"/>
          <p:cNvPicPr>
            <a:picLocks noChangeAspect="1" noChangeArrowheads="1"/>
          </p:cNvPicPr>
          <p:nvPr/>
        </p:nvPicPr>
        <p:blipFill>
          <a:blip r:embed="rId3" cstate="print"/>
          <a:srcRect/>
          <a:stretch>
            <a:fillRect/>
          </a:stretch>
        </p:blipFill>
        <p:spPr bwMode="auto">
          <a:xfrm>
            <a:off x="166490" y="990600"/>
            <a:ext cx="8748910" cy="5548312"/>
          </a:xfrm>
          <a:prstGeom prst="rect">
            <a:avLst/>
          </a:prstGeom>
          <a:noFill/>
          <a:ln w="9525">
            <a:noFill/>
            <a:miter lim="800000"/>
            <a:headEnd/>
            <a:tailEnd/>
          </a:ln>
        </p:spPr>
      </p:pic>
      <p:sp>
        <p:nvSpPr>
          <p:cNvPr id="66564" name="Text Box 7"/>
          <p:cNvSpPr txBox="1">
            <a:spLocks noChangeArrowheads="1"/>
          </p:cNvSpPr>
          <p:nvPr/>
        </p:nvSpPr>
        <p:spPr bwMode="auto">
          <a:xfrm>
            <a:off x="533400" y="6292691"/>
            <a:ext cx="2819400" cy="230832"/>
          </a:xfrm>
          <a:prstGeom prst="rect">
            <a:avLst/>
          </a:prstGeom>
          <a:noFill/>
          <a:ln w="9525">
            <a:noFill/>
            <a:miter lim="800000"/>
            <a:headEnd/>
            <a:tailEnd/>
          </a:ln>
        </p:spPr>
        <p:txBody>
          <a:bodyPr wrap="square">
            <a:spAutoFit/>
          </a:bodyPr>
          <a:lstStyle/>
          <a:p>
            <a:r>
              <a:rPr lang="en-US" sz="900" dirty="0">
                <a:solidFill>
                  <a:schemeClr val="bg1"/>
                </a:solidFill>
                <a:latin typeface="Calibri" pitchFamily="34" charset="0"/>
              </a:rPr>
              <a:t>Source: Brady-Handy Collection, Library of Congress</a:t>
            </a:r>
          </a:p>
        </p:txBody>
      </p:sp>
      <p:sp>
        <p:nvSpPr>
          <p:cNvPr id="8" name="Title 1"/>
          <p:cNvSpPr txBox="1">
            <a:spLocks/>
          </p:cNvSpPr>
          <p:nvPr/>
        </p:nvSpPr>
        <p:spPr>
          <a:xfrm>
            <a:off x="166490" y="159657"/>
            <a:ext cx="874891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Creation of Washington D.C.</a:t>
            </a:r>
          </a:p>
        </p:txBody>
      </p:sp>
    </p:spTree>
    <p:extLst>
      <p:ext uri="{BB962C8B-B14F-4D97-AF65-F5344CB8AC3E}">
        <p14:creationId xmlns:p14="http://schemas.microsoft.com/office/powerpoint/2010/main" val="3923764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86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A684471-58ED-46CB-959A-53874C9D073A}" type="slidenum">
              <a:rPr lang="en-US" sz="1200">
                <a:solidFill>
                  <a:srgbClr val="898989"/>
                </a:solidFill>
                <a:latin typeface="Calibri" pitchFamily="34" charset="0"/>
              </a:rPr>
              <a:pPr algn="r"/>
              <a:t>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576902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srcRect/>
          <a:stretch>
            <a:fillRect/>
          </a:stretch>
        </p:blipFill>
        <p:spPr bwMode="auto">
          <a:xfrm>
            <a:off x="533400" y="457200"/>
            <a:ext cx="8128000" cy="6096000"/>
          </a:xfrm>
          <a:prstGeom prst="rect">
            <a:avLst/>
          </a:prstGeom>
          <a:noFill/>
          <a:ln w="9525">
            <a:noFill/>
            <a:miter lim="800000"/>
            <a:headEnd/>
            <a:tailEnd/>
          </a:ln>
        </p:spPr>
      </p:pic>
      <p:sp>
        <p:nvSpPr>
          <p:cNvPr id="50178"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a:t>
            </a:r>
            <a:r>
              <a:rPr lang="en-US" b="1" dirty="0" smtClean="0">
                <a:latin typeface="Calibri" pitchFamily="34" charset="0"/>
              </a:rPr>
              <a:t>#94</a:t>
            </a:r>
            <a:endParaRPr lang="en-US" b="1" dirty="0">
              <a:latin typeface="Calibri" pitchFamily="34" charset="0"/>
            </a:endParaRPr>
          </a:p>
        </p:txBody>
      </p:sp>
      <p:sp>
        <p:nvSpPr>
          <p:cNvPr id="5017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148A6DE-A25F-4465-B1B7-B35891A5EE49}" type="slidenum">
              <a:rPr lang="en-US" sz="1200">
                <a:solidFill>
                  <a:srgbClr val="898989"/>
                </a:solidFill>
                <a:latin typeface="Calibri" pitchFamily="34" charset="0"/>
              </a:rPr>
              <a:pPr algn="r"/>
              <a:t>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13072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BurningofWashington1814"/>
          <p:cNvPicPr>
            <a:picLocks noChangeAspect="1" noChangeArrowheads="1"/>
          </p:cNvPicPr>
          <p:nvPr/>
        </p:nvPicPr>
        <p:blipFill>
          <a:blip r:embed="rId3" cstate="print"/>
          <a:srcRect/>
          <a:stretch>
            <a:fillRect/>
          </a:stretch>
        </p:blipFill>
        <p:spPr bwMode="auto">
          <a:xfrm>
            <a:off x="3785817" y="2703512"/>
            <a:ext cx="5029200" cy="3835400"/>
          </a:xfrm>
          <a:prstGeom prst="rect">
            <a:avLst/>
          </a:prstGeom>
          <a:noFill/>
          <a:ln w="28575">
            <a:solidFill>
              <a:schemeClr val="tx1"/>
            </a:solid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629AEC2-A3C7-4DF8-96AF-7F7EE68F5F47}" type="slidenum">
              <a:rPr lang="en-US" sz="1200">
                <a:solidFill>
                  <a:schemeClr val="tx1">
                    <a:tint val="75000"/>
                  </a:schemeClr>
                </a:solidFill>
                <a:latin typeface="+mn-lt"/>
              </a:rPr>
              <a:pPr algn="r" fontAlgn="auto">
                <a:spcBef>
                  <a:spcPts val="0"/>
                </a:spcBef>
                <a:spcAft>
                  <a:spcPts val="0"/>
                </a:spcAft>
                <a:defRPr/>
              </a:pPr>
              <a:t>9</a:t>
            </a:fld>
            <a:endParaRPr lang="en-US" sz="1200">
              <a:solidFill>
                <a:schemeClr val="tx1">
                  <a:tint val="75000"/>
                </a:schemeClr>
              </a:solidFill>
              <a:latin typeface="+mn-lt"/>
            </a:endParaRPr>
          </a:p>
        </p:txBody>
      </p:sp>
      <p:sp>
        <p:nvSpPr>
          <p:cNvPr id="52226" name="Text Box 5"/>
          <p:cNvSpPr txBox="1">
            <a:spLocks noChangeArrowheads="1"/>
          </p:cNvSpPr>
          <p:nvPr/>
        </p:nvSpPr>
        <p:spPr bwMode="auto">
          <a:xfrm>
            <a:off x="2651125" y="4973638"/>
            <a:ext cx="184150" cy="396875"/>
          </a:xfrm>
          <a:prstGeom prst="rect">
            <a:avLst/>
          </a:prstGeom>
          <a:noFill/>
          <a:ln w="9525">
            <a:noFill/>
            <a:miter lim="800000"/>
            <a:headEnd/>
            <a:tailEnd/>
          </a:ln>
        </p:spPr>
        <p:txBody>
          <a:bodyPr wrap="none">
            <a:spAutoFit/>
          </a:bodyPr>
          <a:lstStyle/>
          <a:p>
            <a:endParaRPr lang="en-US" sz="2000" b="1">
              <a:latin typeface="Calibri" pitchFamily="34" charset="0"/>
            </a:endParaRPr>
          </a:p>
        </p:txBody>
      </p:sp>
      <p:pic>
        <p:nvPicPr>
          <p:cNvPr id="52229" name="Picture 7" descr="Key_AP03092905466_jpg_300"/>
          <p:cNvPicPr>
            <a:picLocks noChangeAspect="1" noChangeArrowheads="1"/>
          </p:cNvPicPr>
          <p:nvPr/>
        </p:nvPicPr>
        <p:blipFill>
          <a:blip r:embed="rId4" cstate="print"/>
          <a:srcRect/>
          <a:stretch>
            <a:fillRect/>
          </a:stretch>
        </p:blipFill>
        <p:spPr bwMode="auto">
          <a:xfrm>
            <a:off x="304800" y="971182"/>
            <a:ext cx="3460162" cy="4023360"/>
          </a:xfrm>
          <a:prstGeom prst="rect">
            <a:avLst/>
          </a:prstGeom>
          <a:noFill/>
          <a:ln w="28575">
            <a:solidFill>
              <a:schemeClr val="tx1"/>
            </a:solidFill>
            <a:miter lim="800000"/>
            <a:headEnd/>
            <a:tailEnd/>
          </a:ln>
        </p:spPr>
      </p:pic>
      <p:sp>
        <p:nvSpPr>
          <p:cNvPr id="8" name="Title 1"/>
          <p:cNvSpPr txBox="1">
            <a:spLocks/>
          </p:cNvSpPr>
          <p:nvPr/>
        </p:nvSpPr>
        <p:spPr>
          <a:xfrm>
            <a:off x="304799" y="159657"/>
            <a:ext cx="8510217"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War of 1812 Ends</a:t>
            </a:r>
          </a:p>
        </p:txBody>
      </p:sp>
    </p:spTree>
    <p:extLst>
      <p:ext uri="{BB962C8B-B14F-4D97-AF65-F5344CB8AC3E}">
        <p14:creationId xmlns:p14="http://schemas.microsoft.com/office/powerpoint/2010/main" val="4112902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4278</TotalTime>
  <Words>4223</Words>
  <Application>Microsoft Office PowerPoint</Application>
  <PresentationFormat>On-screen Show (4:3)</PresentationFormat>
  <Paragraphs>195</Paragraphs>
  <Slides>59</Slides>
  <Notes>59</Notes>
  <HiddenSlides>0</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Theme</vt:lpstr>
      <vt:lpstr>1_Office Theme</vt:lpstr>
      <vt:lpstr>2_Office Theme</vt:lpstr>
      <vt:lpstr>Lesson 5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 War II (1939-1945)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Greg Lanza</cp:lastModifiedBy>
  <cp:revision>207</cp:revision>
  <dcterms:created xsi:type="dcterms:W3CDTF">2010-12-26T01:43:27Z</dcterms:created>
  <dcterms:modified xsi:type="dcterms:W3CDTF">2017-01-06T02:18:36Z</dcterms:modified>
</cp:coreProperties>
</file>