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590" r:id="rId2"/>
    <p:sldId id="600" r:id="rId3"/>
    <p:sldId id="504" r:id="rId4"/>
    <p:sldId id="501" r:id="rId5"/>
    <p:sldId id="503" r:id="rId6"/>
    <p:sldId id="507" r:id="rId7"/>
    <p:sldId id="601" r:id="rId8"/>
    <p:sldId id="505" r:id="rId9"/>
    <p:sldId id="506" r:id="rId10"/>
    <p:sldId id="602" r:id="rId11"/>
    <p:sldId id="512" r:id="rId12"/>
    <p:sldId id="517" r:id="rId13"/>
    <p:sldId id="455" r:id="rId14"/>
    <p:sldId id="603" r:id="rId15"/>
    <p:sldId id="545" r:id="rId16"/>
    <p:sldId id="546" r:id="rId17"/>
    <p:sldId id="547" r:id="rId18"/>
    <p:sldId id="548" r:id="rId19"/>
    <p:sldId id="549" r:id="rId20"/>
    <p:sldId id="550" r:id="rId21"/>
    <p:sldId id="604" r:id="rId22"/>
    <p:sldId id="551" r:id="rId23"/>
    <p:sldId id="587" r:id="rId24"/>
    <p:sldId id="555" r:id="rId25"/>
    <p:sldId id="556" r:id="rId26"/>
    <p:sldId id="605" r:id="rId27"/>
    <p:sldId id="606" r:id="rId28"/>
    <p:sldId id="523" r:id="rId29"/>
    <p:sldId id="456" r:id="rId30"/>
    <p:sldId id="591" r:id="rId31"/>
    <p:sldId id="473" r:id="rId32"/>
    <p:sldId id="564" r:id="rId33"/>
    <p:sldId id="607" r:id="rId34"/>
    <p:sldId id="526" r:id="rId35"/>
    <p:sldId id="495" r:id="rId36"/>
    <p:sldId id="566" r:id="rId37"/>
    <p:sldId id="608" r:id="rId38"/>
    <p:sldId id="562" r:id="rId39"/>
    <p:sldId id="563" r:id="rId40"/>
    <p:sldId id="540" r:id="rId41"/>
    <p:sldId id="575" r:id="rId42"/>
    <p:sldId id="542" r:id="rId43"/>
    <p:sldId id="543" r:id="rId44"/>
    <p:sldId id="599" r:id="rId45"/>
    <p:sldId id="561" r:id="rId46"/>
    <p:sldId id="479" r:id="rId47"/>
    <p:sldId id="609" r:id="rId48"/>
    <p:sldId id="610" r:id="rId49"/>
    <p:sldId id="572" r:id="rId50"/>
    <p:sldId id="574" r:id="rId51"/>
    <p:sldId id="611" r:id="rId52"/>
    <p:sldId id="613" r:id="rId53"/>
    <p:sldId id="539" r:id="rId54"/>
    <p:sldId id="612"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EFEF1"/>
    <a:srgbClr val="CDFFE6"/>
    <a:srgbClr val="99FFCC"/>
    <a:srgbClr val="CCFF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8" autoAdjust="0"/>
    <p:restoredTop sz="90431" autoAdjust="0"/>
  </p:normalViewPr>
  <p:slideViewPr>
    <p:cSldViewPr>
      <p:cViewPr varScale="1">
        <p:scale>
          <a:sx n="91" d="100"/>
          <a:sy n="91" d="100"/>
        </p:scale>
        <p:origin x="-1051"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7" d="100"/>
          <a:sy n="57" d="100"/>
        </p:scale>
        <p:origin x="-184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A6554EE-479D-4407-B066-F41EA76C9F44}" type="datetimeFigureOut">
              <a:rPr lang="en-US"/>
              <a:pPr>
                <a:defRPr/>
              </a:pPr>
              <a:t>1/5/2017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1A7D3DB8-E06F-43FE-9E35-95CCC39F6EA2}" type="slidenum">
              <a:rPr lang="en-US"/>
              <a:pPr>
                <a:defRPr/>
              </a:pPr>
              <a:t>‹#›</a:t>
            </a:fld>
            <a:endParaRPr lang="en-US"/>
          </a:p>
        </p:txBody>
      </p:sp>
    </p:spTree>
    <p:extLst>
      <p:ext uri="{BB962C8B-B14F-4D97-AF65-F5344CB8AC3E}">
        <p14:creationId xmlns:p14="http://schemas.microsoft.com/office/powerpoint/2010/main" val="131183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3851CEC4-508D-4383-A98F-7D8E7755E0E0}" type="datetimeFigureOut">
              <a:rPr lang="en-US"/>
              <a:pPr>
                <a:defRPr/>
              </a:pPr>
              <a:t>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34E22D0-C9E6-450A-9877-740072C11E55}" type="slidenum">
              <a:rPr lang="en-US"/>
              <a:pPr>
                <a:defRPr/>
              </a:pPr>
              <a:t>‹#›</a:t>
            </a:fld>
            <a:endParaRPr lang="en-US"/>
          </a:p>
        </p:txBody>
      </p:sp>
    </p:spTree>
    <p:extLst>
      <p:ext uri="{BB962C8B-B14F-4D97-AF65-F5344CB8AC3E}">
        <p14:creationId xmlns:p14="http://schemas.microsoft.com/office/powerpoint/2010/main" val="7491988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b="1" dirty="0" smtClean="0"/>
              <a:t>Lesson 7. American Government: The Legislative Branch.</a:t>
            </a:r>
          </a:p>
          <a:p>
            <a:r>
              <a:rPr lang="en-US" dirty="0" smtClean="0"/>
              <a:t>This lesson explains the structure and function of the first branch of American government, </a:t>
            </a:r>
            <a:r>
              <a:rPr lang="en-US" b="0" dirty="0" smtClean="0"/>
              <a:t>the legislative branch. </a:t>
            </a:r>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2671405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Constitution gives the legislative branch a wide range of powers. The powers include making federal laws, creating taxes, maintaining the armed forces, and declaring war. However, to protect states' rights and individual rights, the Constitution says that any powers not expressly given to the federal government are reserved for the states.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2553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Another name for the legislative branch is Congress. Congress consists of two houses, sometimes called the lower house and upper house. The House of Representatives is the lower house. The Senate is the upper house. Like the three branches of government, the two houses of Congress have different powers and the ability to check one another. For instance, only the House of Representatives can propose new taxes, and only the Senate can approve Presidential appointments such as cabinet officials, federal judges, and ambassadors. However, the House of Representatives can impeach members of the government, even the President and Vice President, but the Senate decides whether to remove them from office. </a:t>
            </a:r>
          </a:p>
        </p:txBody>
      </p:sp>
    </p:spTree>
    <p:extLst>
      <p:ext uri="{BB962C8B-B14F-4D97-AF65-F5344CB8AC3E}">
        <p14:creationId xmlns:p14="http://schemas.microsoft.com/office/powerpoint/2010/main" val="3898694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17. What are the </a:t>
            </a:r>
            <a:r>
              <a:rPr lang="en-US" b="1" u="sng" smtClean="0"/>
              <a:t>two</a:t>
            </a:r>
            <a:r>
              <a:rPr lang="en-US" b="1" smtClean="0"/>
              <a:t> parts of the U.S. Congress?</a:t>
            </a:r>
            <a:r>
              <a:rPr lang="en-US" smtClean="0"/>
              <a:t> </a:t>
            </a:r>
          </a:p>
        </p:txBody>
      </p:sp>
    </p:spTree>
    <p:extLst>
      <p:ext uri="{BB962C8B-B14F-4D97-AF65-F5344CB8AC3E}">
        <p14:creationId xmlns:p14="http://schemas.microsoft.com/office/powerpoint/2010/main" val="2668719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Senate and House of Representatives are the two parts of the U.S. Congress. </a:t>
            </a:r>
          </a:p>
        </p:txBody>
      </p:sp>
    </p:spTree>
    <p:extLst>
      <p:ext uri="{BB962C8B-B14F-4D97-AF65-F5344CB8AC3E}">
        <p14:creationId xmlns:p14="http://schemas.microsoft.com/office/powerpoint/2010/main" val="359253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House of Representatives consists of 435 voting members. Representatives are distributed among the states according to population; states with more people get more representatives. For example, Connecticut has five representatives while Alaska, the largest state in the country, has only one because it has a much smaller population. The distribution of the 435 representatives is adjusted every ten years after the national census. So representatives can better reflect the opinions of the people, each one is responsible for a specific district and serves two-year terms. There is no limit on the number of terms, and anyone over the age of 25 who has been a citizen for seven years may be a representative. </a:t>
            </a:r>
          </a:p>
        </p:txBody>
      </p:sp>
    </p:spTree>
    <p:extLst>
      <p:ext uri="{BB962C8B-B14F-4D97-AF65-F5344CB8AC3E}">
        <p14:creationId xmlns:p14="http://schemas.microsoft.com/office/powerpoint/2010/main" val="103421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25. Why do some states have more Representatives than other states?</a:t>
            </a:r>
            <a:r>
              <a:rPr lang="en-US" smtClean="0"/>
              <a:t> </a:t>
            </a:r>
          </a:p>
        </p:txBody>
      </p:sp>
    </p:spTree>
    <p:extLst>
      <p:ext uri="{BB962C8B-B14F-4D97-AF65-F5344CB8AC3E}">
        <p14:creationId xmlns:p14="http://schemas.microsoft.com/office/powerpoint/2010/main" val="585113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Some states have more Representatives </a:t>
            </a:r>
          </a:p>
          <a:p>
            <a:pPr marL="228600" indent="-228600">
              <a:buFontTx/>
              <a:buChar char="•"/>
            </a:pPr>
            <a:r>
              <a:rPr lang="en-US" smtClean="0"/>
              <a:t>(because) of the state’s population</a:t>
            </a:r>
          </a:p>
          <a:p>
            <a:pPr marL="228600" indent="-228600">
              <a:buFontTx/>
              <a:buChar char="•"/>
            </a:pPr>
            <a:r>
              <a:rPr lang="en-US" smtClean="0"/>
              <a:t>(because) they have more people</a:t>
            </a:r>
          </a:p>
          <a:p>
            <a:pPr marL="228600" indent="-228600">
              <a:buFontTx/>
              <a:buChar char="•"/>
            </a:pPr>
            <a:r>
              <a:rPr lang="en-US" smtClean="0"/>
              <a:t>(because) some states have more people </a:t>
            </a:r>
          </a:p>
        </p:txBody>
      </p:sp>
    </p:spTree>
    <p:extLst>
      <p:ext uri="{BB962C8B-B14F-4D97-AF65-F5344CB8AC3E}">
        <p14:creationId xmlns:p14="http://schemas.microsoft.com/office/powerpoint/2010/main" val="168321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21. The House of Representatives has how many voting members?</a:t>
            </a:r>
            <a:r>
              <a:rPr lang="en-US" smtClean="0"/>
              <a:t> </a:t>
            </a:r>
          </a:p>
        </p:txBody>
      </p:sp>
    </p:spTree>
    <p:extLst>
      <p:ext uri="{BB962C8B-B14F-4D97-AF65-F5344CB8AC3E}">
        <p14:creationId xmlns:p14="http://schemas.microsoft.com/office/powerpoint/2010/main" val="3176451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House of Representatives has 435 voting members plus five non-voting members representing the District of Columbia, American Samoa, Guam, Puerto Rico, and the U.S. Virgin Islands.</a:t>
            </a:r>
          </a:p>
        </p:txBody>
      </p:sp>
    </p:spTree>
    <p:extLst>
      <p:ext uri="{BB962C8B-B14F-4D97-AF65-F5344CB8AC3E}">
        <p14:creationId xmlns:p14="http://schemas.microsoft.com/office/powerpoint/2010/main" val="190245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22. We elect a U.S. Representative for how many years?</a:t>
            </a:r>
            <a:r>
              <a:rPr lang="en-US" smtClean="0"/>
              <a:t> </a:t>
            </a:r>
          </a:p>
        </p:txBody>
      </p:sp>
    </p:spTree>
    <p:extLst>
      <p:ext uri="{BB962C8B-B14F-4D97-AF65-F5344CB8AC3E}">
        <p14:creationId xmlns:p14="http://schemas.microsoft.com/office/powerpoint/2010/main" val="375517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a:ln/>
        </p:spPr>
      </p:sp>
      <p:sp>
        <p:nvSpPr>
          <p:cNvPr id="19458" name="Rectangle 3"/>
          <p:cNvSpPr>
            <a:spLocks noGrp="1"/>
          </p:cNvSpPr>
          <p:nvPr>
            <p:ph type="body" idx="1"/>
          </p:nvPr>
        </p:nvSpPr>
        <p:spPr>
          <a:noFill/>
        </p:spPr>
        <p:txBody>
          <a:bodyPr lIns="91420" tIns="45712" rIns="91420" bIns="45712"/>
          <a:lstStyle/>
          <a:p>
            <a:r>
              <a:rPr lang="en-US" dirty="0">
                <a:latin typeface="Calibri" pitchFamily="34" charset="0"/>
              </a:rPr>
              <a:t>The Constitution sets up a government with three branches: a legislative, an executive, and a judicial. The legislative branch is usually called Congress and consists of the House of Representatives and the Senate. The executive branch is also referred to as the president. The executive consists of the president, vice president and cabinet. The judicial branch refers to the courts. The highest court in the nation is the Supreme Court.</a:t>
            </a:r>
          </a:p>
        </p:txBody>
      </p:sp>
    </p:spTree>
    <p:extLst>
      <p:ext uri="{BB962C8B-B14F-4D97-AF65-F5344CB8AC3E}">
        <p14:creationId xmlns:p14="http://schemas.microsoft.com/office/powerpoint/2010/main" val="22303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5529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 U.S. Representative is elected for two years. The short term makes representatives more accountable and responsive to the people.  </a:t>
            </a:r>
          </a:p>
        </p:txBody>
      </p:sp>
    </p:spTree>
    <p:extLst>
      <p:ext uri="{BB962C8B-B14F-4D97-AF65-F5344CB8AC3E}">
        <p14:creationId xmlns:p14="http://schemas.microsoft.com/office/powerpoint/2010/main" val="315018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House of Representatives consists of 435 voting members. Representatives are distributed among the states according to population; states with more people get more representatives. For example, Connecticut has five representatives while Alaska, the largest state in the country, has only one because it has a much smaller population. The distribution of the 435 representatives is adjusted every ten years after the national census. So representatives can better reflect the opinions of the people, each one is responsible for a specific district and serves two-year terms. There is no limit on the number of terms, and anyone over the age of 25 who has been a citizen for seven years may be a representative. </a:t>
            </a:r>
          </a:p>
        </p:txBody>
      </p:sp>
    </p:spTree>
    <p:extLst>
      <p:ext uri="{BB962C8B-B14F-4D97-AF65-F5344CB8AC3E}">
        <p14:creationId xmlns:p14="http://schemas.microsoft.com/office/powerpoint/2010/main" val="553728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23. Name your U.S. Representative.</a:t>
            </a:r>
            <a:r>
              <a:rPr lang="en-US" smtClean="0"/>
              <a:t> </a:t>
            </a:r>
          </a:p>
        </p:txBody>
      </p:sp>
    </p:spTree>
    <p:extLst>
      <p:ext uri="{BB962C8B-B14F-4D97-AF65-F5344CB8AC3E}">
        <p14:creationId xmlns:p14="http://schemas.microsoft.com/office/powerpoint/2010/main" val="1686184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altLang="ko-KR" smtClean="0">
                <a:ea typeface="굴림" pitchFamily="34" charset="-127"/>
              </a:rPr>
              <a:t>Answers to this question will vary. Who your U.S. Representative is depends upon the town you live in. Use the map above to find your district, or look up your town in the lists on the next two pages to find your representative.  </a:t>
            </a:r>
            <a:endParaRPr lang="en-US" smtClean="0"/>
          </a:p>
        </p:txBody>
      </p:sp>
    </p:spTree>
    <p:extLst>
      <p:ext uri="{BB962C8B-B14F-4D97-AF65-F5344CB8AC3E}">
        <p14:creationId xmlns:p14="http://schemas.microsoft.com/office/powerpoint/2010/main" val="24019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latin typeface="+mn-lt"/>
                <a:ea typeface="+mn-ea"/>
                <a:cs typeface="+mn-cs"/>
              </a:rPr>
              <a:t>This page lists the towns in districts 1 and 2. Almost every town has only one district. However, Glastonbury, Durham, Middletown, Waterbury, and Torrington have two districts. If you live in one of those towns, check your town map to determine which district you live in. </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1238685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r>
              <a:rPr lang="en-US" dirty="0" smtClean="0"/>
              <a:t>This page lists the towns in districts 3, 4, and 5. </a:t>
            </a:r>
          </a:p>
        </p:txBody>
      </p:sp>
    </p:spTree>
    <p:extLst>
      <p:ext uri="{BB962C8B-B14F-4D97-AF65-F5344CB8AC3E}">
        <p14:creationId xmlns:p14="http://schemas.microsoft.com/office/powerpoint/2010/main" val="491024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lvl="0"/>
            <a:r>
              <a:rPr lang="en-US" sz="1200" kern="1200" dirty="0" smtClean="0">
                <a:solidFill>
                  <a:schemeClr val="tx1"/>
                </a:solidFill>
                <a:latin typeface="+mn-lt"/>
                <a:ea typeface="+mn-ea"/>
                <a:cs typeface="+mn-cs"/>
              </a:rPr>
              <a:t>There are 100 U.S. senators. Unlike the House of Representatives, each state has equal representation in the Senate because each state has two senators. Also, senators do not serve a district, but all the people of their state. The Founding Fathers gave senators six-year terms because they want the Senate to be less influenced by public opinion. Every two years, along with the House elections, approximately 33 senate seats have elections. Like a representative, a senator has no term limit, although to become a senator one must be over 30 years old and have been a citizen for nine years.</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954366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p:spPr>
        <p:txBody>
          <a:bodyPr/>
          <a:lstStyle/>
          <a:p>
            <a:pPr lvl="0"/>
            <a:r>
              <a:rPr lang="en-US" sz="1200" kern="1200" dirty="0" smtClean="0">
                <a:solidFill>
                  <a:schemeClr val="tx1"/>
                </a:solidFill>
                <a:latin typeface="+mn-lt"/>
                <a:ea typeface="+mn-ea"/>
                <a:cs typeface="+mn-cs"/>
              </a:rPr>
              <a:t>Connecticut's newest senator is Christopher Murphy. He was elected in 2012. The second senator is Richard Blumenthal. He was elected in 2010. </a:t>
            </a:r>
            <a:endParaRPr lang="en-US" sz="1200" kern="1200" dirty="0">
              <a:solidFill>
                <a:schemeClr val="tx1"/>
              </a:solidFill>
              <a:latin typeface="+mn-lt"/>
              <a:ea typeface="+mn-ea"/>
              <a:cs typeface="+mn-cs"/>
            </a:endParaRPr>
          </a:p>
        </p:txBody>
      </p:sp>
    </p:spTree>
    <p:extLst>
      <p:ext uri="{BB962C8B-B14F-4D97-AF65-F5344CB8AC3E}">
        <p14:creationId xmlns:p14="http://schemas.microsoft.com/office/powerpoint/2010/main" val="3413135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18. How many U.S. Senators are there?</a:t>
            </a:r>
            <a:r>
              <a:rPr lang="en-US" smtClean="0"/>
              <a:t> </a:t>
            </a:r>
          </a:p>
        </p:txBody>
      </p:sp>
    </p:spTree>
    <p:extLst>
      <p:ext uri="{BB962C8B-B14F-4D97-AF65-F5344CB8AC3E}">
        <p14:creationId xmlns:p14="http://schemas.microsoft.com/office/powerpoint/2010/main" val="2138751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One hundred. Each of the 50 states has two senators, making for a total of 100 senators. </a:t>
            </a:r>
          </a:p>
        </p:txBody>
      </p:sp>
    </p:spTree>
    <p:extLst>
      <p:ext uri="{BB962C8B-B14F-4D97-AF65-F5344CB8AC3E}">
        <p14:creationId xmlns:p14="http://schemas.microsoft.com/office/powerpoint/2010/main" val="678453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314492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19. We elect a U.S. Senator for how many years?</a:t>
            </a:r>
            <a:r>
              <a:rPr lang="en-US" dirty="0" smtClean="0"/>
              <a:t> </a:t>
            </a:r>
          </a:p>
        </p:txBody>
      </p:sp>
    </p:spTree>
    <p:extLst>
      <p:ext uri="{BB962C8B-B14F-4D97-AF65-F5344CB8AC3E}">
        <p14:creationId xmlns:p14="http://schemas.microsoft.com/office/powerpoint/2010/main" val="3528575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Six. We elect senators for six years. </a:t>
            </a:r>
          </a:p>
        </p:txBody>
      </p:sp>
    </p:spTree>
    <p:extLst>
      <p:ext uri="{BB962C8B-B14F-4D97-AF65-F5344CB8AC3E}">
        <p14:creationId xmlns:p14="http://schemas.microsoft.com/office/powerpoint/2010/main" val="3108155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20. Who is </a:t>
            </a:r>
            <a:r>
              <a:rPr lang="en-US" b="1" u="sng" smtClean="0"/>
              <a:t>one</a:t>
            </a:r>
            <a:r>
              <a:rPr lang="en-US" b="1" smtClean="0"/>
              <a:t> of your state’s U.S. Senators now?</a:t>
            </a:r>
            <a:r>
              <a:rPr lang="en-US" smtClean="0"/>
              <a:t> </a:t>
            </a:r>
          </a:p>
        </p:txBody>
      </p:sp>
    </p:spTree>
    <p:extLst>
      <p:ext uri="{BB962C8B-B14F-4D97-AF65-F5344CB8AC3E}">
        <p14:creationId xmlns:p14="http://schemas.microsoft.com/office/powerpoint/2010/main" val="3055837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z="1200" kern="1200" dirty="0" smtClean="0">
                <a:solidFill>
                  <a:schemeClr val="tx1"/>
                </a:solidFill>
                <a:effectLst/>
                <a:latin typeface="+mn-lt"/>
                <a:ea typeface="+mn-ea"/>
                <a:cs typeface="+mn-cs"/>
              </a:rPr>
              <a:t>Murphy. Connecticut's two senators are Richard Blumenthal and Christopher Murphy. </a:t>
            </a:r>
            <a:endParaRPr lang="en-US" dirty="0" smtClean="0"/>
          </a:p>
        </p:txBody>
      </p:sp>
    </p:spTree>
    <p:extLst>
      <p:ext uri="{BB962C8B-B14F-4D97-AF65-F5344CB8AC3E}">
        <p14:creationId xmlns:p14="http://schemas.microsoft.com/office/powerpoint/2010/main" val="3420882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24. Who does a U.S. Senator represent?</a:t>
            </a:r>
            <a:r>
              <a:rPr lang="en-US" smtClean="0"/>
              <a:t> </a:t>
            </a:r>
          </a:p>
        </p:txBody>
      </p:sp>
    </p:spTree>
    <p:extLst>
      <p:ext uri="{BB962C8B-B14F-4D97-AF65-F5344CB8AC3E}">
        <p14:creationId xmlns:p14="http://schemas.microsoft.com/office/powerpoint/2010/main" val="3559166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 senator represents all the people of the state. They do not serve a particular district like representatives do.  </a:t>
            </a:r>
          </a:p>
        </p:txBody>
      </p:sp>
    </p:spTree>
    <p:extLst>
      <p:ext uri="{BB962C8B-B14F-4D97-AF65-F5344CB8AC3E}">
        <p14:creationId xmlns:p14="http://schemas.microsoft.com/office/powerpoint/2010/main" val="1097723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U.S. Congress is the only branch of the government that makes federal laws. Both parts of Congress share this power. When the legislature proposes a new law, it must go through a system of checks and balances in Congress and with the executive branch. Every year more than 5000 bills are introduced, but only about 150 become law. </a:t>
            </a:r>
          </a:p>
        </p:txBody>
      </p:sp>
    </p:spTree>
    <p:extLst>
      <p:ext uri="{BB962C8B-B14F-4D97-AF65-F5344CB8AC3E}">
        <p14:creationId xmlns:p14="http://schemas.microsoft.com/office/powerpoint/2010/main" val="5324420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 new law first starts as an idea. Since the First Amendment gives people the right to petition the government, the idea can come from almost any person, group or organization - a citizen, the president, a lobbyist, even a state legislature. If the idea is accepted by a U.S. Representative, the proposed law is introduced to both the House of Representatives and the Senate. Such a proposal is called a bill. Both houses of Congress then make their own version of the bill. Once each house has accepted its own version, Congress works together to make a final version. This final bill is sent to the President to either sign into law or veto. A veto means the President has rejected the bill. If a bill is vetoed, the President must explain why and send the bill back to Congress. Congress can then change the bill and send it back to the President or try to vote the bill into law with a two-thirds majority in both houses of Congress.</a:t>
            </a:r>
          </a:p>
        </p:txBody>
      </p:sp>
    </p:spTree>
    <p:extLst>
      <p:ext uri="{BB962C8B-B14F-4D97-AF65-F5344CB8AC3E}">
        <p14:creationId xmlns:p14="http://schemas.microsoft.com/office/powerpoint/2010/main" val="14515116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16. Who makes federal laws?</a:t>
            </a:r>
            <a:r>
              <a:rPr lang="en-US" smtClean="0"/>
              <a:t> </a:t>
            </a:r>
          </a:p>
        </p:txBody>
      </p:sp>
    </p:spTree>
    <p:extLst>
      <p:ext uri="{BB962C8B-B14F-4D97-AF65-F5344CB8AC3E}">
        <p14:creationId xmlns:p14="http://schemas.microsoft.com/office/powerpoint/2010/main" val="1149390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Congress makes federal laws. </a:t>
            </a:r>
          </a:p>
          <a:p>
            <a:pPr marL="228600" indent="-228600">
              <a:buFontTx/>
              <a:buChar char="•"/>
            </a:pPr>
            <a:r>
              <a:rPr lang="en-US" smtClean="0"/>
              <a:t>The Senate and House of Representatives makes federal laws.</a:t>
            </a:r>
          </a:p>
          <a:p>
            <a:pPr marL="228600" indent="-228600">
              <a:buFontTx/>
              <a:buChar char="•"/>
            </a:pPr>
            <a:r>
              <a:rPr lang="en-US" smtClean="0"/>
              <a:t>The U.S. legislature makes federal laws.   </a:t>
            </a:r>
          </a:p>
        </p:txBody>
      </p:sp>
    </p:spTree>
    <p:extLst>
      <p:ext uri="{BB962C8B-B14F-4D97-AF65-F5344CB8AC3E}">
        <p14:creationId xmlns:p14="http://schemas.microsoft.com/office/powerpoint/2010/main" val="985642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smtClean="0"/>
              <a:t>The Constitution </a:t>
            </a:r>
          </a:p>
          <a:p>
            <a:pPr>
              <a:buFontTx/>
              <a:buChar char="•"/>
            </a:pPr>
            <a:r>
              <a:rPr lang="en-US" smtClean="0"/>
              <a:t>sets up the government</a:t>
            </a:r>
          </a:p>
          <a:p>
            <a:pPr>
              <a:buFontTx/>
              <a:buChar char="•"/>
            </a:pPr>
            <a:r>
              <a:rPr lang="en-US" smtClean="0"/>
              <a:t>defines the government</a:t>
            </a:r>
          </a:p>
          <a:p>
            <a:pPr>
              <a:buFontTx/>
              <a:buChar char="•"/>
            </a:pPr>
            <a:r>
              <a:rPr lang="en-US" smtClean="0"/>
              <a:t>and protects the basic rights of Americans</a:t>
            </a:r>
          </a:p>
        </p:txBody>
      </p:sp>
    </p:spTree>
    <p:extLst>
      <p:ext uri="{BB962C8B-B14F-4D97-AF65-F5344CB8AC3E}">
        <p14:creationId xmlns:p14="http://schemas.microsoft.com/office/powerpoint/2010/main" val="661785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33. Who signs bills to become laws?</a:t>
            </a:r>
            <a:r>
              <a:rPr lang="en-US" smtClean="0"/>
              <a:t> </a:t>
            </a:r>
          </a:p>
        </p:txBody>
      </p:sp>
    </p:spTree>
    <p:extLst>
      <p:ext uri="{BB962C8B-B14F-4D97-AF65-F5344CB8AC3E}">
        <p14:creationId xmlns:p14="http://schemas.microsoft.com/office/powerpoint/2010/main" val="3676153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President must sign a bill for it to become law. </a:t>
            </a:r>
          </a:p>
          <a:p>
            <a:endParaRPr lang="en-US" smtClean="0"/>
          </a:p>
        </p:txBody>
      </p:sp>
    </p:spTree>
    <p:extLst>
      <p:ext uri="{BB962C8B-B14F-4D97-AF65-F5344CB8AC3E}">
        <p14:creationId xmlns:p14="http://schemas.microsoft.com/office/powerpoint/2010/main" val="19340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34. Who vetoes bills?</a:t>
            </a:r>
            <a:r>
              <a:rPr lang="en-US" smtClean="0"/>
              <a:t> </a:t>
            </a:r>
          </a:p>
        </p:txBody>
      </p:sp>
    </p:spTree>
    <p:extLst>
      <p:ext uri="{BB962C8B-B14F-4D97-AF65-F5344CB8AC3E}">
        <p14:creationId xmlns:p14="http://schemas.microsoft.com/office/powerpoint/2010/main" val="4901105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President is the only person who can veto legislative bills. </a:t>
            </a:r>
          </a:p>
        </p:txBody>
      </p:sp>
    </p:spTree>
    <p:extLst>
      <p:ext uri="{BB962C8B-B14F-4D97-AF65-F5344CB8AC3E}">
        <p14:creationId xmlns:p14="http://schemas.microsoft.com/office/powerpoint/2010/main" val="4032813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two major political parties in the United States are the Democratic party and the Republican party. The elephant is the symbol of the Republican Party and the donkey represents the Democratic Party. While less common, a politician may also be an independent, which means he or she doesn't belong to a political party. Currently, there are two independent senators and several independent representatives in Congress. Both of Connecticut's senators and all five representatives are Democrats.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45753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45. What are the </a:t>
            </a:r>
            <a:r>
              <a:rPr lang="en-US" b="1" u="sng" smtClean="0"/>
              <a:t>two</a:t>
            </a:r>
            <a:r>
              <a:rPr lang="en-US" b="1" smtClean="0"/>
              <a:t> major political parties in the United States?</a:t>
            </a:r>
            <a:r>
              <a:rPr lang="en-US" smtClean="0"/>
              <a:t> </a:t>
            </a:r>
          </a:p>
        </p:txBody>
      </p:sp>
    </p:spTree>
    <p:extLst>
      <p:ext uri="{BB962C8B-B14F-4D97-AF65-F5344CB8AC3E}">
        <p14:creationId xmlns:p14="http://schemas.microsoft.com/office/powerpoint/2010/main" val="32320756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two major political parties in the United States are the Democratic Party and Republican Party. </a:t>
            </a:r>
          </a:p>
        </p:txBody>
      </p:sp>
    </p:spTree>
    <p:extLst>
      <p:ext uri="{BB962C8B-B14F-4D97-AF65-F5344CB8AC3E}">
        <p14:creationId xmlns:p14="http://schemas.microsoft.com/office/powerpoint/2010/main" val="631918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a:ln/>
        </p:spPr>
      </p:sp>
      <p:sp>
        <p:nvSpPr>
          <p:cNvPr id="49154" name="Rectangle 3"/>
          <p:cNvSpPr>
            <a:spLocks noGrp="1"/>
          </p:cNvSpPr>
          <p:nvPr>
            <p:ph type="body" idx="1"/>
          </p:nvPr>
        </p:nvSpPr>
        <p:spPr>
          <a:noFill/>
        </p:spPr>
        <p:txBody>
          <a:bodyPr/>
          <a:lstStyle/>
          <a:p>
            <a:pPr marL="228600" indent="-228600" eaLnBrk="1" hangingPunct="1"/>
            <a:r>
              <a:rPr lang="en-US" smtClean="0"/>
              <a:t>For most of its history, the United States has had two major political parties, although the parties and policies have differed over time. Third parties are usually more successful in local elections, but very important in bringing new ideas into national politics. Women's voting rights, child labor laws, the 40-hour work week, and Social Security are all ideas originally promoted by third parties. Currently, the largest third parties in the U.S. are the Libertarian Party, Green Party, and Constitution Party. The Libertarian Party believes in very limited federal government. The most radical form would be a government that only provides police, prisons, courts, and a military. The Green Party promotes grass roots democracy, social justice, non-violence, and environmentalism. The Constitution Party wants greater power given to the states and a federal government guided by a strict interpretation of the Constitution.</a:t>
            </a:r>
          </a:p>
        </p:txBody>
      </p:sp>
    </p:spTree>
    <p:extLst>
      <p:ext uri="{BB962C8B-B14F-4D97-AF65-F5344CB8AC3E}">
        <p14:creationId xmlns:p14="http://schemas.microsoft.com/office/powerpoint/2010/main" val="1246703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political party that has the most members in the House of Representatives chooses the Speaker of the House. The Speaker is a very powerful position. The Speaker decides what bills will be considered, assigns representatives to committees, and controls the floor debates. In addition, if both the President and Vice President can no longer serve, the Speaker of the House becomes President. </a:t>
            </a:r>
          </a:p>
        </p:txBody>
      </p:sp>
    </p:spTree>
    <p:extLst>
      <p:ext uri="{BB962C8B-B14F-4D97-AF65-F5344CB8AC3E}">
        <p14:creationId xmlns:p14="http://schemas.microsoft.com/office/powerpoint/2010/main" val="435449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31. If both the President and the Vice President can no longer serve, who becomes President?</a:t>
            </a:r>
            <a:r>
              <a:rPr lang="en-US" smtClean="0"/>
              <a:t> </a:t>
            </a:r>
          </a:p>
        </p:txBody>
      </p:sp>
    </p:spTree>
    <p:extLst>
      <p:ext uri="{BB962C8B-B14F-4D97-AF65-F5344CB8AC3E}">
        <p14:creationId xmlns:p14="http://schemas.microsoft.com/office/powerpoint/2010/main" val="3598159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31507296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If both the President and Vice President can no longer serve, the Speaker of the House becomes President. </a:t>
            </a:r>
            <a:endParaRPr lang="en-US" b="1" smtClean="0"/>
          </a:p>
        </p:txBody>
      </p:sp>
    </p:spTree>
    <p:extLst>
      <p:ext uri="{BB962C8B-B14F-4D97-AF65-F5344CB8AC3E}">
        <p14:creationId xmlns:p14="http://schemas.microsoft.com/office/powerpoint/2010/main" val="3958122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Since Representatives serve only two years, in the middle of each presidential term there are midterm elections. When President Barack Obama was elected in 2008, the Democrats also won a majority in the House of Representatives. Nancy Pelosi, a Democrat from California, was chosen as the Speaker of the House. In the 2010 midterm elections, the Republican Party won back control of the House and chose John Boehner, a Republican from Ohio, as Speaker. Boehner remained Speaker after the 2012 elections and resigned in 2015. Republican Paul Ryan was then made Speaker.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780818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Since Representatives serve only two years, in the middle of each presidential term there are midterm elections. When President Barack Obama was elected in 2008, the Democrats also won a majority in the House of Representatives. Nancy Pelosi, a Democrat from California, was chosen as the Speaker of the House. In the 2010 midterm elections, the Republican Party won back control of the House and chose John Boehner, a Republican from Ohio, as Speaker. Boehner remained Speaker after the 2012 elections and resigned in 2015. Republican Paul Ryan was then made Speaker.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681277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47. What is the name of the Speaker of the House of Representatives now?</a:t>
            </a:r>
            <a:r>
              <a:rPr lang="en-US" smtClean="0"/>
              <a:t> </a:t>
            </a:r>
          </a:p>
        </p:txBody>
      </p:sp>
    </p:spTree>
    <p:extLst>
      <p:ext uri="{BB962C8B-B14F-4D97-AF65-F5344CB8AC3E}">
        <p14:creationId xmlns:p14="http://schemas.microsoft.com/office/powerpoint/2010/main" val="22567918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68742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The three parts of the U.S. government are:</a:t>
            </a:r>
          </a:p>
          <a:p>
            <a:pPr marL="228600" indent="-228600">
              <a:buFontTx/>
              <a:buChar char="•"/>
            </a:pPr>
            <a:r>
              <a:rPr lang="en-US" smtClean="0"/>
              <a:t>Congress, or the legislative branch</a:t>
            </a:r>
          </a:p>
          <a:p>
            <a:pPr marL="228600" indent="-228600">
              <a:buFontTx/>
              <a:buChar char="•"/>
            </a:pPr>
            <a:r>
              <a:rPr lang="en-US" smtClean="0"/>
              <a:t>the President, or the executive branch</a:t>
            </a:r>
          </a:p>
          <a:p>
            <a:pPr marL="228600" indent="-228600">
              <a:buFontTx/>
              <a:buChar char="•"/>
            </a:pPr>
            <a:r>
              <a:rPr lang="en-US" smtClean="0"/>
              <a:t>the courts, or the judicial branch</a:t>
            </a:r>
          </a:p>
        </p:txBody>
      </p:sp>
    </p:spTree>
    <p:extLst>
      <p:ext uri="{BB962C8B-B14F-4D97-AF65-F5344CB8AC3E}">
        <p14:creationId xmlns:p14="http://schemas.microsoft.com/office/powerpoint/2010/main" val="258153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a:latin typeface="+mn-lt"/>
              </a:rPr>
              <a:t>To stop one branch of the government from becoming too powerful, the Founding Fathers gave each branch separate powers. This is called separation of powers. The Constitution also includes a system of checks and balances which allows one part of the government to "check" another. For example, Congress can reject a treaty signed by the president and the president can veto a bill from Congress. The President appoints federal judges, but Congress must approve them. Lastly, the Supreme Court can declare a law or executive action to be unconstitutional. In these ways, separate powers and checks and balances work to limit the power of government and to protect individual rights.</a:t>
            </a:r>
          </a:p>
        </p:txBody>
      </p:sp>
      <p:sp>
        <p:nvSpPr>
          <p:cNvPr id="4" name="Slide Number Placeholder 3"/>
          <p:cNvSpPr txBox="1">
            <a:spLocks noGrp="1"/>
          </p:cNvSpPr>
          <p:nvPr/>
        </p:nvSpPr>
        <p:spPr bwMode="auto">
          <a:xfrm>
            <a:off x="3884031" y="8684926"/>
            <a:ext cx="2972421" cy="457513"/>
          </a:xfrm>
          <a:prstGeom prst="rect">
            <a:avLst/>
          </a:prstGeom>
          <a:noFill/>
          <a:ln w="9525">
            <a:noFill/>
            <a:miter lim="800000"/>
            <a:headEnd/>
            <a:tailEnd/>
          </a:ln>
        </p:spPr>
        <p:txBody>
          <a:bodyPr lIns="91415" tIns="45710" rIns="91415" bIns="45710" anchor="b"/>
          <a:lstStyle/>
          <a:p>
            <a:pPr algn="r" defTabSz="914233"/>
            <a:fld id="{B5170F64-293B-41B4-9A46-62D44B9BC0BE}" type="slidenum">
              <a:rPr lang="en-US" sz="1200">
                <a:latin typeface="Calibri" pitchFamily="34" charset="0"/>
                <a:cs typeface="Arial" charset="0"/>
              </a:rPr>
              <a:pPr algn="r" defTabSz="914233"/>
              <a:t>7</a:t>
            </a:fld>
            <a:endParaRPr lang="en-US" sz="1200">
              <a:latin typeface="Calibri" pitchFamily="34" charset="0"/>
              <a:cs typeface="Arial" charset="0"/>
            </a:endParaRPr>
          </a:p>
        </p:txBody>
      </p:sp>
    </p:spTree>
    <p:extLst>
      <p:ext uri="{BB962C8B-B14F-4D97-AF65-F5344CB8AC3E}">
        <p14:creationId xmlns:p14="http://schemas.microsoft.com/office/powerpoint/2010/main" val="183517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1158562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lIns="91435" tIns="45718" rIns="91435" bIns="45718" numCol="1" anchor="t" anchorCtr="0" compatLnSpc="1">
            <a:prstTxWarp prst="textNoShape">
              <a:avLst/>
            </a:prstTxWarp>
          </a:bodyPr>
          <a:lstStyle/>
          <a:p>
            <a:pPr marL="228600" indent="-228600"/>
            <a:r>
              <a:rPr lang="en-US" smtClean="0"/>
              <a:t>The separation of powers and system of checks and balances keeps one branch of government from becoming too powerful. </a:t>
            </a:r>
          </a:p>
        </p:txBody>
      </p:sp>
    </p:spTree>
    <p:extLst>
      <p:ext uri="{BB962C8B-B14F-4D97-AF65-F5344CB8AC3E}">
        <p14:creationId xmlns:p14="http://schemas.microsoft.com/office/powerpoint/2010/main" val="243786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65E4A75-D4FE-462E-8BAD-F4BE66165696}"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485A51-E4AB-489E-962F-273C5583CAD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431C05-5064-4BD3-870E-898753409B28}"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BCECCB-97C9-4DC7-B21C-4F96BBFAC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D2B8F5D-5ACF-4ECF-8B32-3A7EDCA38F9A}"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DAB6B5-6844-4E97-AA4C-C0C94E9F8E5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AAC853-0AE5-43E4-91F7-10646B6B9EE4}"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70EF3E-D87A-4FAC-A90D-A0AF14EF5B6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09670D2-FAEB-4178-B17F-2EC087BA925B}" type="datetimeFigureOut">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E03935-3041-4DD5-BFA5-19B292EA5F3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BDBA23-3C0B-4792-AABF-59CC2E12258A}"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2C77B8-9A6B-4BA1-95B3-25125BC9F42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6CD30CE-5AB0-4A33-AB9A-B4171F834058}" type="datetimeFigureOut">
              <a:rPr lang="en-US"/>
              <a:pPr>
                <a:defRPr/>
              </a:pPr>
              <a:t>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929CC20-6FBD-4581-A03C-74A79CDD5C0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BD920CF-A106-44FD-9033-9AF4060ADD85}" type="datetimeFigureOut">
              <a:rPr lang="en-US"/>
              <a:pPr>
                <a:defRPr/>
              </a:pPr>
              <a:t>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8993CC9-9BC7-467D-96B7-F3BB5D164B6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E2F5FD7-10CB-485D-B652-B05CA9E353D5}" type="datetimeFigureOut">
              <a:rPr lang="en-US"/>
              <a:pPr>
                <a:defRPr/>
              </a:pPr>
              <a:t>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917548-CF52-43CF-B024-2176FC3591C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AD5A56-2DDF-4884-B981-E9C7C12BC887}"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0A73BD-F045-4C5F-A238-A02E10C9CF0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4D2535-85FA-4841-AF82-5CA323F545B2}" type="datetimeFigureOut">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14DC51-CC38-43B4-AA31-5B4F5254067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63C7B72-2B37-4433-BD32-060267D08B2D}" type="datetimeFigureOut">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9C05269-CEE7-472D-BD4B-0BC9A45BE3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7</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457200" y="2895600"/>
            <a:ext cx="8229599" cy="2800767"/>
          </a:xfrm>
          <a:prstGeom prst="rect">
            <a:avLst/>
          </a:prstGeom>
          <a:noFill/>
          <a:ln w="9525">
            <a:noFill/>
            <a:miter lim="800000"/>
            <a:headEnd/>
            <a:tailEnd/>
          </a:ln>
        </p:spPr>
        <p:txBody>
          <a:bodyPr wrap="square">
            <a:spAutoFit/>
          </a:bodyPr>
          <a:lstStyle/>
          <a:p>
            <a:pPr algn="ctr"/>
            <a:r>
              <a:rPr lang="en-US" sz="4000" b="1" dirty="0" smtClean="0">
                <a:latin typeface="Calibri" pitchFamily="34" charset="0"/>
              </a:rPr>
              <a:t>System of Government:</a:t>
            </a:r>
          </a:p>
          <a:p>
            <a:pPr algn="ctr"/>
            <a:r>
              <a:rPr lang="en-US" sz="4000" b="1" dirty="0" smtClean="0">
                <a:latin typeface="Calibri" pitchFamily="34" charset="0"/>
              </a:rPr>
              <a:t>The Legislative Branch</a:t>
            </a:r>
            <a:endParaRPr lang="en-US" sz="4000" b="1" dirty="0">
              <a:latin typeface="Calibri" pitchFamily="34" charset="0"/>
            </a:endParaRPr>
          </a:p>
          <a:p>
            <a:pPr algn="ctr"/>
            <a:endParaRPr lang="en-US" sz="3200" b="1" dirty="0">
              <a:latin typeface="Calibri" pitchFamily="34" charset="0"/>
            </a:endParaRPr>
          </a:p>
          <a:p>
            <a:pPr algn="ctr"/>
            <a:r>
              <a:rPr lang="en-US" sz="3200" b="1" dirty="0" smtClean="0">
                <a:latin typeface="Calibri" pitchFamily="34" charset="0"/>
              </a:rPr>
              <a:t>Questions: 2, 13, 14, 17, 25, 21, 22, 23, 18, 19, 20, 24, 16, 33, 34, 45, 31, 47</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1/5/2017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http://upload.wikimedia.org/wikipedia/commons/b/b2/United_States_Capitol_-_west_front.jpg"/>
          <p:cNvPicPr>
            <a:picLocks noChangeAspect="1" noChangeArrowheads="1"/>
          </p:cNvPicPr>
          <p:nvPr/>
        </p:nvPicPr>
        <p:blipFill>
          <a:blip r:embed="rId3" cstate="print"/>
          <a:srcRect/>
          <a:stretch>
            <a:fillRect/>
          </a:stretch>
        </p:blipFill>
        <p:spPr bwMode="auto">
          <a:xfrm>
            <a:off x="105959" y="1049303"/>
            <a:ext cx="8894762" cy="4857749"/>
          </a:xfrm>
          <a:prstGeom prst="rect">
            <a:avLst/>
          </a:prstGeom>
          <a:noFill/>
          <a:ln w="9525">
            <a:noFill/>
            <a:miter lim="800000"/>
            <a:headEnd/>
            <a:tailEnd/>
          </a:ln>
        </p:spPr>
      </p:pic>
      <p:sp>
        <p:nvSpPr>
          <p:cNvPr id="33795" name="TextBox 2"/>
          <p:cNvSpPr txBox="1">
            <a:spLocks noChangeArrowheads="1"/>
          </p:cNvSpPr>
          <p:nvPr/>
        </p:nvSpPr>
        <p:spPr bwMode="auto">
          <a:xfrm>
            <a:off x="103187" y="6000749"/>
            <a:ext cx="8888411" cy="46166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2400" b="1" dirty="0" smtClean="0">
                <a:latin typeface="Calibri" pitchFamily="34" charset="0"/>
              </a:rPr>
              <a:t>U.S</a:t>
            </a:r>
            <a:r>
              <a:rPr lang="en-US" sz="2400" b="1" dirty="0">
                <a:latin typeface="Calibri" pitchFamily="34" charset="0"/>
              </a:rPr>
              <a:t>. Capitol Building, Washington, D.C.</a:t>
            </a:r>
          </a:p>
        </p:txBody>
      </p:sp>
      <p:sp>
        <p:nvSpPr>
          <p:cNvPr id="3379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91F61D5-E31C-4322-8F2F-B8447CBB427F}" type="slidenum">
              <a:rPr lang="en-US" sz="1200">
                <a:solidFill>
                  <a:srgbClr val="898989"/>
                </a:solidFill>
                <a:latin typeface="Calibri" pitchFamily="34" charset="0"/>
              </a:rPr>
              <a:pPr algn="r"/>
              <a:t>10</a:t>
            </a:fld>
            <a:endParaRPr lang="en-US" sz="1200">
              <a:solidFill>
                <a:srgbClr val="898989"/>
              </a:solidFill>
              <a:latin typeface="Calibri" pitchFamily="34" charset="0"/>
            </a:endParaRPr>
          </a:p>
        </p:txBody>
      </p:sp>
      <p:sp>
        <p:nvSpPr>
          <p:cNvPr id="7" name="TextBox 6"/>
          <p:cNvSpPr txBox="1"/>
          <p:nvPr/>
        </p:nvSpPr>
        <p:spPr>
          <a:xfrm>
            <a:off x="103188" y="259080"/>
            <a:ext cx="8888412"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t>The </a:t>
            </a:r>
            <a:r>
              <a:rPr lang="en-US" sz="4400" b="1" dirty="0"/>
              <a:t>Legislative Branch</a:t>
            </a:r>
            <a:endParaRPr lang="en-US" sz="4400" b="1" dirty="0">
              <a:latin typeface="+mn-lt"/>
            </a:endParaRPr>
          </a:p>
        </p:txBody>
      </p:sp>
    </p:spTree>
    <p:extLst>
      <p:ext uri="{BB962C8B-B14F-4D97-AF65-F5344CB8AC3E}">
        <p14:creationId xmlns:p14="http://schemas.microsoft.com/office/powerpoint/2010/main" val="3194553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4BB7586-34E4-40CD-AF5D-5F9DE648F6ED}" type="slidenum">
              <a:rPr lang="en-US" sz="1200">
                <a:solidFill>
                  <a:srgbClr val="898989"/>
                </a:solidFill>
                <a:latin typeface="Calibri" pitchFamily="34" charset="0"/>
                <a:cs typeface="Arial" charset="0"/>
              </a:rPr>
              <a:pPr algn="r"/>
              <a:t>11</a:t>
            </a:fld>
            <a:endParaRPr lang="en-US" sz="1200">
              <a:solidFill>
                <a:srgbClr val="898989"/>
              </a:solidFill>
              <a:latin typeface="Calibri" pitchFamily="34" charset="0"/>
              <a:cs typeface="Arial" charset="0"/>
            </a:endParaRPr>
          </a:p>
        </p:txBody>
      </p:sp>
      <p:pic>
        <p:nvPicPr>
          <p:cNvPr id="35842" name="Picture 5" descr="600px-Seal_of_the_United_States_Congress"/>
          <p:cNvPicPr>
            <a:picLocks noChangeAspect="1" noChangeArrowheads="1"/>
          </p:cNvPicPr>
          <p:nvPr/>
        </p:nvPicPr>
        <p:blipFill>
          <a:blip r:embed="rId3" cstate="print"/>
          <a:srcRect/>
          <a:stretch>
            <a:fillRect/>
          </a:stretch>
        </p:blipFill>
        <p:spPr bwMode="auto">
          <a:xfrm>
            <a:off x="1714500" y="576263"/>
            <a:ext cx="5715000" cy="5705475"/>
          </a:xfrm>
          <a:prstGeom prst="rect">
            <a:avLst/>
          </a:prstGeom>
          <a:solidFill>
            <a:schemeClr val="bg2"/>
          </a:solidFill>
          <a:ln w="50800">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789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DB5A89C-2A5B-4AF8-9300-894D120200DD}" type="slidenum">
              <a:rPr lang="en-US" sz="1200">
                <a:solidFill>
                  <a:srgbClr val="898989"/>
                </a:solidFill>
                <a:latin typeface="Calibri" pitchFamily="34" charset="0"/>
              </a:rPr>
              <a:pPr algn="r"/>
              <a:t>12</a:t>
            </a:fld>
            <a:endParaRPr lang="en-US" sz="1200">
              <a:solidFill>
                <a:srgbClr val="898989"/>
              </a:solidFill>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cxnSp>
        <p:nvCxnSpPr>
          <p:cNvPr id="39938" name="Straight Arrow Connector 3"/>
          <p:cNvCxnSpPr>
            <a:cxnSpLocks noChangeShapeType="1"/>
          </p:cNvCxnSpPr>
          <p:nvPr/>
        </p:nvCxnSpPr>
        <p:spPr bwMode="auto">
          <a:xfrm>
            <a:off x="4724400" y="1752600"/>
            <a:ext cx="914400" cy="914400"/>
          </a:xfrm>
          <a:prstGeom prst="straightConnector1">
            <a:avLst/>
          </a:prstGeom>
          <a:noFill/>
          <a:ln w="38100" algn="ctr">
            <a:solidFill>
              <a:srgbClr val="0000FF"/>
            </a:solidFill>
            <a:round/>
            <a:headEnd/>
            <a:tailEnd type="arrow" w="med" len="med"/>
          </a:ln>
        </p:spPr>
      </p:cxnSp>
      <p:cxnSp>
        <p:nvCxnSpPr>
          <p:cNvPr id="39939" name="Straight Arrow Connector 7"/>
          <p:cNvCxnSpPr>
            <a:cxnSpLocks noChangeShapeType="1"/>
          </p:cNvCxnSpPr>
          <p:nvPr/>
        </p:nvCxnSpPr>
        <p:spPr bwMode="auto">
          <a:xfrm>
            <a:off x="6705600" y="1752600"/>
            <a:ext cx="914400" cy="914400"/>
          </a:xfrm>
          <a:prstGeom prst="straightConnector1">
            <a:avLst/>
          </a:prstGeom>
          <a:noFill/>
          <a:ln w="38100" algn="ctr">
            <a:solidFill>
              <a:srgbClr val="0000FF"/>
            </a:solidFill>
            <a:round/>
            <a:headEnd/>
            <a:tailEnd type="arrow" w="med" len="med"/>
          </a:ln>
        </p:spPr>
      </p:cxnSp>
      <p:sp>
        <p:nvSpPr>
          <p:cNvPr id="9" name="Rectangle 8"/>
          <p:cNvSpPr/>
          <p:nvPr/>
        </p:nvSpPr>
        <p:spPr>
          <a:xfrm>
            <a:off x="1905000" y="1447800"/>
            <a:ext cx="28956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chemeClr val="hlink"/>
                </a:solidFill>
              </a:rPr>
              <a:t>House of Representatives</a:t>
            </a:r>
          </a:p>
        </p:txBody>
      </p:sp>
      <p:sp>
        <p:nvSpPr>
          <p:cNvPr id="10" name="Rectangle 9"/>
          <p:cNvSpPr/>
          <p:nvPr/>
        </p:nvSpPr>
        <p:spPr>
          <a:xfrm>
            <a:off x="5791200" y="1447800"/>
            <a:ext cx="990600" cy="304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chemeClr val="hlink"/>
                </a:solidFill>
              </a:rPr>
              <a:t>Senate</a:t>
            </a:r>
          </a:p>
        </p:txBody>
      </p:sp>
      <p:sp>
        <p:nvSpPr>
          <p:cNvPr id="3994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#17</a:t>
            </a:r>
            <a:endParaRPr lang="en-US" b="1" dirty="0"/>
          </a:p>
        </p:txBody>
      </p:sp>
      <p:sp>
        <p:nvSpPr>
          <p:cNvPr id="3994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6651361-6DFE-4817-8749-471F8179E861}" type="slidenum">
              <a:rPr lang="en-US" sz="1200">
                <a:solidFill>
                  <a:srgbClr val="898989"/>
                </a:solidFill>
                <a:latin typeface="Calibri" pitchFamily="34" charset="0"/>
              </a:rPr>
              <a:pPr algn="r"/>
              <a:t>13</a:t>
            </a:fld>
            <a:endParaRPr lang="en-US" sz="1200">
              <a:solidFill>
                <a:srgbClr val="898989"/>
              </a:solidFill>
              <a:latin typeface="Calibri"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6" descr="Apportionment"/>
          <p:cNvPicPr>
            <a:picLocks noChangeAspect="1" noChangeArrowheads="1"/>
          </p:cNvPicPr>
          <p:nvPr/>
        </p:nvPicPr>
        <p:blipFill>
          <a:blip r:embed="rId3" cstate="print"/>
          <a:srcRect/>
          <a:stretch>
            <a:fillRect/>
          </a:stretch>
        </p:blipFill>
        <p:spPr bwMode="auto">
          <a:xfrm>
            <a:off x="152400" y="152400"/>
            <a:ext cx="8875713" cy="6500813"/>
          </a:xfrm>
          <a:prstGeom prst="rect">
            <a:avLst/>
          </a:prstGeom>
          <a:noFill/>
          <a:ln w="9525">
            <a:noFill/>
            <a:miter lim="800000"/>
            <a:headEnd/>
            <a:tailEnd/>
          </a:ln>
        </p:spPr>
      </p:pic>
      <p:sp>
        <p:nvSpPr>
          <p:cNvPr id="419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B6CCE8F-7221-406E-820B-880FD6AC5F5F}" type="slidenum">
              <a:rPr lang="en-US" sz="1200">
                <a:solidFill>
                  <a:srgbClr val="898989"/>
                </a:solidFill>
                <a:latin typeface="Calibri" pitchFamily="34" charset="0"/>
                <a:cs typeface="Arial" charset="0"/>
              </a:rPr>
              <a:pPr algn="r"/>
              <a:t>14</a:t>
            </a:fld>
            <a:endParaRPr lang="en-US" sz="1200">
              <a:solidFill>
                <a:srgbClr val="898989"/>
              </a:solidFill>
              <a:latin typeface="Calibri" pitchFamily="34" charset="0"/>
              <a:cs typeface="Arial" charset="0"/>
            </a:endParaRPr>
          </a:p>
        </p:txBody>
      </p:sp>
      <p:sp>
        <p:nvSpPr>
          <p:cNvPr id="2" name="Left Arrow 2"/>
          <p:cNvSpPr>
            <a:spLocks noChangeArrowheads="1"/>
          </p:cNvSpPr>
          <p:nvPr/>
        </p:nvSpPr>
        <p:spPr bwMode="auto">
          <a:xfrm rot="-5400000">
            <a:off x="6331936" y="2354864"/>
            <a:ext cx="1052128"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3" name="TextBox 2"/>
          <p:cNvSpPr txBox="1"/>
          <p:nvPr/>
        </p:nvSpPr>
        <p:spPr>
          <a:xfrm>
            <a:off x="5420121" y="1447800"/>
            <a:ext cx="2875757" cy="461665"/>
          </a:xfrm>
          <a:prstGeom prst="rect">
            <a:avLst/>
          </a:prstGeom>
          <a:noFill/>
        </p:spPr>
        <p:txBody>
          <a:bodyPr wrap="square" rtlCol="0">
            <a:spAutoFit/>
          </a:bodyPr>
          <a:lstStyle/>
          <a:p>
            <a:r>
              <a:rPr lang="en-US" sz="2400" b="1" dirty="0" smtClean="0"/>
              <a:t>5 Representatives</a:t>
            </a:r>
            <a:endParaRPr lang="es-PR" sz="2400" b="1" dirty="0"/>
          </a:p>
        </p:txBody>
      </p:sp>
      <p:sp>
        <p:nvSpPr>
          <p:cNvPr id="8" name="TextBox 7"/>
          <p:cNvSpPr txBox="1"/>
          <p:nvPr/>
        </p:nvSpPr>
        <p:spPr>
          <a:xfrm>
            <a:off x="2057400" y="304800"/>
            <a:ext cx="5867400" cy="707886"/>
          </a:xfrm>
          <a:prstGeom prst="rect">
            <a:avLst/>
          </a:prstGeom>
          <a:solidFill>
            <a:schemeClr val="bg1"/>
          </a:solidFill>
        </p:spPr>
        <p:txBody>
          <a:bodyPr wrap="square" rtlCol="0">
            <a:spAutoFit/>
          </a:bodyPr>
          <a:lstStyle/>
          <a:p>
            <a:endParaRPr lang="en-US" sz="1600" b="1" dirty="0" smtClean="0"/>
          </a:p>
          <a:p>
            <a:r>
              <a:rPr lang="en-US" sz="2400" b="1" dirty="0"/>
              <a:t> </a:t>
            </a:r>
            <a:r>
              <a:rPr lang="en-US" sz="2400" b="1" dirty="0" smtClean="0"/>
              <a:t>            1 Representative</a:t>
            </a:r>
          </a:p>
        </p:txBody>
      </p:sp>
      <p:sp>
        <p:nvSpPr>
          <p:cNvPr id="7" name="Left Arrow 6"/>
          <p:cNvSpPr>
            <a:spLocks noChangeArrowheads="1"/>
          </p:cNvSpPr>
          <p:nvPr/>
        </p:nvSpPr>
        <p:spPr bwMode="auto">
          <a:xfrm>
            <a:off x="1981200" y="627965"/>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Tree>
    <p:extLst>
      <p:ext uri="{BB962C8B-B14F-4D97-AF65-F5344CB8AC3E}">
        <p14:creationId xmlns:p14="http://schemas.microsoft.com/office/powerpoint/2010/main" val="1398774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403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29A74C5-73FE-4E76-9D31-1CE79A14AF6D}" type="slidenum">
              <a:rPr lang="en-US" sz="1200">
                <a:solidFill>
                  <a:srgbClr val="898989"/>
                </a:solidFill>
                <a:latin typeface="Calibri" pitchFamily="34" charset="0"/>
              </a:rPr>
              <a:pPr algn="r"/>
              <a:t>15</a:t>
            </a:fld>
            <a:endParaRPr lang="en-US" sz="1200">
              <a:solidFill>
                <a:srgbClr val="898989"/>
              </a:solidFill>
              <a:latin typeface="Calibri"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4608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#25</a:t>
            </a:r>
            <a:endParaRPr lang="en-US" b="1" dirty="0"/>
          </a:p>
        </p:txBody>
      </p:sp>
      <p:sp>
        <p:nvSpPr>
          <p:cNvPr id="460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1B5013-19BE-4808-8C6D-06A54FECD786}" type="slidenum">
              <a:rPr lang="en-US" sz="1200">
                <a:solidFill>
                  <a:srgbClr val="898989"/>
                </a:solidFill>
                <a:latin typeface="Calibri" pitchFamily="34" charset="0"/>
              </a:rPr>
              <a:pPr algn="r"/>
              <a:t>16</a:t>
            </a:fld>
            <a:endParaRPr lang="en-US" sz="1200">
              <a:solidFill>
                <a:srgbClr val="898989"/>
              </a:solidFill>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3" cstate="print"/>
          <a:srcRect/>
          <a:stretch>
            <a:fillRect/>
          </a:stretch>
        </p:blipFill>
        <p:spPr bwMode="auto">
          <a:xfrm>
            <a:off x="508000" y="304800"/>
            <a:ext cx="8128000" cy="6096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#21</a:t>
            </a:r>
            <a:endParaRPr lang="en-US" b="1" dirty="0"/>
          </a:p>
        </p:txBody>
      </p:sp>
      <p:sp>
        <p:nvSpPr>
          <p:cNvPr id="5017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3216FB7-4C72-4E63-B4E9-97D48B50F6E9}" type="slidenum">
              <a:rPr lang="en-US" sz="1200">
                <a:solidFill>
                  <a:srgbClr val="898989"/>
                </a:solidFill>
                <a:latin typeface="Calibri" pitchFamily="34" charset="0"/>
              </a:rPr>
              <a:pPr algn="r"/>
              <a:t>18</a:t>
            </a:fld>
            <a:endParaRPr lang="en-US" sz="1200">
              <a:solidFill>
                <a:srgbClr val="898989"/>
              </a:solidFill>
              <a:latin typeface="Calibri"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31CA418-9E01-4212-B10B-1F6592FE9F7F}" type="slidenum">
              <a:rPr lang="en-US" sz="1200">
                <a:solidFill>
                  <a:srgbClr val="898989"/>
                </a:solidFill>
                <a:latin typeface="Calibri" pitchFamily="34" charset="0"/>
              </a:rPr>
              <a:pPr algn="r"/>
              <a:t>19</a:t>
            </a:fld>
            <a:endParaRPr lang="en-US" sz="1200">
              <a:solidFill>
                <a:srgbClr val="898989"/>
              </a:solidFill>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Const &amp; Govt_federal"/>
          <p:cNvPicPr>
            <a:picLocks noChangeAspect="1" noChangeArrowheads="1"/>
          </p:cNvPicPr>
          <p:nvPr/>
        </p:nvPicPr>
        <p:blipFill>
          <a:blip r:embed="rId3" cstate="print"/>
          <a:srcRect/>
          <a:stretch>
            <a:fillRect/>
          </a:stretch>
        </p:blipFill>
        <p:spPr bwMode="auto">
          <a:xfrm>
            <a:off x="296215" y="1146376"/>
            <a:ext cx="8510588" cy="5368925"/>
          </a:xfrm>
          <a:prstGeom prst="rect">
            <a:avLst/>
          </a:prstGeom>
          <a:noFill/>
          <a:ln w="9525">
            <a:noFill/>
            <a:miter lim="800000"/>
            <a:headEnd/>
            <a:tailEnd/>
          </a:ln>
        </p:spPr>
      </p:pic>
      <p:sp>
        <p:nvSpPr>
          <p:cNvPr id="18435" name="Text Box 5"/>
          <p:cNvSpPr txBox="1">
            <a:spLocks noChangeArrowheads="1"/>
          </p:cNvSpPr>
          <p:nvPr/>
        </p:nvSpPr>
        <p:spPr bwMode="auto">
          <a:xfrm>
            <a:off x="4419600" y="5881353"/>
            <a:ext cx="1295400" cy="304800"/>
          </a:xfrm>
          <a:prstGeom prst="rect">
            <a:avLst/>
          </a:prstGeom>
          <a:noFill/>
          <a:ln w="9525">
            <a:noFill/>
            <a:miter lim="800000"/>
            <a:headEnd/>
            <a:tailEnd/>
          </a:ln>
        </p:spPr>
        <p:txBody>
          <a:bodyPr wrap="square">
            <a:spAutoFit/>
          </a:bodyPr>
          <a:lstStyle/>
          <a:p>
            <a:pPr algn="ctr">
              <a:spcBef>
                <a:spcPct val="50000"/>
              </a:spcBef>
            </a:pPr>
            <a:r>
              <a:rPr lang="en-US" sz="1400" b="1" dirty="0">
                <a:latin typeface="Calibri" pitchFamily="34" charset="0"/>
                <a:cs typeface="Arial" charset="0"/>
              </a:rPr>
              <a:t>CABINET</a:t>
            </a:r>
          </a:p>
        </p:txBody>
      </p:sp>
      <p:sp>
        <p:nvSpPr>
          <p:cNvPr id="18436" name="Text Box 6"/>
          <p:cNvSpPr txBox="1">
            <a:spLocks noChangeArrowheads="1"/>
          </p:cNvSpPr>
          <p:nvPr/>
        </p:nvSpPr>
        <p:spPr bwMode="auto">
          <a:xfrm>
            <a:off x="6400800" y="5551868"/>
            <a:ext cx="1828800" cy="942975"/>
          </a:xfrm>
          <a:prstGeom prst="rect">
            <a:avLst/>
          </a:prstGeom>
          <a:noFill/>
          <a:ln w="9525">
            <a:noFill/>
            <a:miter lim="800000"/>
            <a:headEnd/>
            <a:tailEnd/>
          </a:ln>
        </p:spPr>
        <p:txBody>
          <a:bodyPr>
            <a:spAutoFit/>
          </a:bodyPr>
          <a:lstStyle/>
          <a:p>
            <a:pPr algn="ctr"/>
            <a:r>
              <a:rPr lang="en-US" sz="1400" b="1" dirty="0">
                <a:latin typeface="Calibri" pitchFamily="34" charset="0"/>
              </a:rPr>
              <a:t>|</a:t>
            </a:r>
          </a:p>
          <a:p>
            <a:pPr algn="ctr"/>
            <a:r>
              <a:rPr lang="en-US" sz="1400" b="1" dirty="0">
                <a:latin typeface="Calibri" pitchFamily="34" charset="0"/>
              </a:rPr>
              <a:t>COURTS OF APPEAL</a:t>
            </a:r>
          </a:p>
          <a:p>
            <a:pPr algn="ctr"/>
            <a:r>
              <a:rPr lang="en-US" sz="1400" b="1" dirty="0">
                <a:latin typeface="Calibri" pitchFamily="34" charset="0"/>
              </a:rPr>
              <a:t>|</a:t>
            </a:r>
          </a:p>
          <a:p>
            <a:pPr algn="ctr"/>
            <a:r>
              <a:rPr lang="en-US" sz="1400" b="1" dirty="0">
                <a:latin typeface="Calibri" pitchFamily="34" charset="0"/>
                <a:cs typeface="Arial" charset="0"/>
              </a:rPr>
              <a:t>DISTRICT COURTS</a:t>
            </a:r>
          </a:p>
        </p:txBody>
      </p:sp>
      <p:sp>
        <p:nvSpPr>
          <p:cNvPr id="18437"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E175611-0DF8-4C7F-85E6-6360686B932F}" type="slidenum">
              <a:rPr lang="en-US" sz="1200">
                <a:solidFill>
                  <a:srgbClr val="898989"/>
                </a:solidFill>
                <a:latin typeface="Calibri" pitchFamily="34" charset="0"/>
                <a:cs typeface="Arial" charset="0"/>
              </a:rPr>
              <a:pPr algn="r"/>
              <a:t>2</a:t>
            </a:fld>
            <a:endParaRPr lang="en-US" sz="1200">
              <a:solidFill>
                <a:srgbClr val="898989"/>
              </a:solidFill>
              <a:latin typeface="Calibri" pitchFamily="34" charset="0"/>
              <a:cs typeface="Arial" charset="0"/>
            </a:endParaRPr>
          </a:p>
        </p:txBody>
      </p:sp>
      <p:sp>
        <p:nvSpPr>
          <p:cNvPr id="7" name="TextBox 6"/>
          <p:cNvSpPr txBox="1"/>
          <p:nvPr/>
        </p:nvSpPr>
        <p:spPr>
          <a:xfrm>
            <a:off x="305873" y="259080"/>
            <a:ext cx="8509515"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The Three Branches of Government</a:t>
            </a:r>
            <a:endParaRPr lang="en-US" sz="4400" b="1" dirty="0">
              <a:latin typeface="+mn-lt"/>
            </a:endParaRPr>
          </a:p>
        </p:txBody>
      </p:sp>
    </p:spTree>
    <p:extLst>
      <p:ext uri="{BB962C8B-B14F-4D97-AF65-F5344CB8AC3E}">
        <p14:creationId xmlns:p14="http://schemas.microsoft.com/office/powerpoint/2010/main" val="19988706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4274"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#22</a:t>
            </a:r>
            <a:endParaRPr lang="en-US" b="1" dirty="0"/>
          </a:p>
        </p:txBody>
      </p:sp>
      <p:sp>
        <p:nvSpPr>
          <p:cNvPr id="5427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5048765-4071-429F-99F6-414239B72ECF}" type="slidenum">
              <a:rPr lang="en-US" sz="1200">
                <a:solidFill>
                  <a:srgbClr val="898989"/>
                </a:solidFill>
                <a:latin typeface="Calibri" pitchFamily="34" charset="0"/>
              </a:rPr>
              <a:pPr algn="r"/>
              <a:t>20</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600"/>
            <a:ext cx="8522208" cy="6327648"/>
          </a:xfrm>
          <a:prstGeom prst="rect">
            <a:avLst/>
          </a:prstGeom>
        </p:spPr>
      </p:pic>
      <p:sp>
        <p:nvSpPr>
          <p:cNvPr id="563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E3D97CD-53E2-4F97-9FEC-BFDAD0ED37E9}" type="slidenum">
              <a:rPr lang="en-US" sz="1200">
                <a:solidFill>
                  <a:srgbClr val="898989"/>
                </a:solidFill>
                <a:latin typeface="Calibri" pitchFamily="34" charset="0"/>
                <a:cs typeface="Arial" charset="0"/>
              </a:rPr>
              <a:pPr algn="r"/>
              <a:t>21</a:t>
            </a:fld>
            <a:endParaRPr lang="en-US" sz="1200">
              <a:solidFill>
                <a:srgbClr val="898989"/>
              </a:solidFill>
              <a:latin typeface="Calibri" pitchFamily="34" charset="0"/>
              <a:cs typeface="Arial" charset="0"/>
            </a:endParaRPr>
          </a:p>
        </p:txBody>
      </p:sp>
      <p:sp>
        <p:nvSpPr>
          <p:cNvPr id="5" name="Left Arrow 2"/>
          <p:cNvSpPr>
            <a:spLocks noChangeArrowheads="1"/>
          </p:cNvSpPr>
          <p:nvPr/>
        </p:nvSpPr>
        <p:spPr bwMode="auto">
          <a:xfrm rot="10800000">
            <a:off x="1158799" y="2312895"/>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6" name="Left Arrow 2"/>
          <p:cNvSpPr>
            <a:spLocks noChangeArrowheads="1"/>
          </p:cNvSpPr>
          <p:nvPr/>
        </p:nvSpPr>
        <p:spPr bwMode="auto">
          <a:xfrm rot="10800000">
            <a:off x="609600" y="5141273"/>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7" name="Left Arrow 2"/>
          <p:cNvSpPr>
            <a:spLocks noChangeArrowheads="1"/>
          </p:cNvSpPr>
          <p:nvPr/>
        </p:nvSpPr>
        <p:spPr bwMode="auto">
          <a:xfrm>
            <a:off x="4565904" y="4114800"/>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9" name="Left Arrow 2"/>
          <p:cNvSpPr>
            <a:spLocks noChangeArrowheads="1"/>
          </p:cNvSpPr>
          <p:nvPr/>
        </p:nvSpPr>
        <p:spPr bwMode="auto">
          <a:xfrm>
            <a:off x="5257800" y="1692079"/>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10" name="Left Arrow 2"/>
          <p:cNvSpPr>
            <a:spLocks noChangeArrowheads="1"/>
          </p:cNvSpPr>
          <p:nvPr/>
        </p:nvSpPr>
        <p:spPr bwMode="auto">
          <a:xfrm>
            <a:off x="7787195" y="2209801"/>
            <a:ext cx="1039813" cy="304800"/>
          </a:xfrm>
          <a:prstGeom prst="leftArrow">
            <a:avLst>
              <a:gd name="adj1" fmla="val 50000"/>
              <a:gd name="adj2" fmla="val 84449"/>
            </a:avLst>
          </a:prstGeom>
          <a:solidFill>
            <a:srgbClr val="FFFF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en-US">
              <a:solidFill>
                <a:schemeClr val="lt1"/>
              </a:solidFill>
              <a:latin typeface="+mn-lt"/>
            </a:endParaRPr>
          </a:p>
        </p:txBody>
      </p:sp>
      <p:sp>
        <p:nvSpPr>
          <p:cNvPr id="11" name="TextBox 10"/>
          <p:cNvSpPr txBox="1"/>
          <p:nvPr/>
        </p:nvSpPr>
        <p:spPr>
          <a:xfrm>
            <a:off x="2281518" y="2241178"/>
            <a:ext cx="356188" cy="461665"/>
          </a:xfrm>
          <a:prstGeom prst="rect">
            <a:avLst/>
          </a:prstGeom>
          <a:solidFill>
            <a:schemeClr val="accent2">
              <a:lumMod val="20000"/>
              <a:lumOff val="80000"/>
            </a:schemeClr>
          </a:solidFill>
        </p:spPr>
        <p:txBody>
          <a:bodyPr wrap="none" rtlCol="0">
            <a:spAutoFit/>
          </a:bodyPr>
          <a:lstStyle/>
          <a:p>
            <a:r>
              <a:rPr lang="en-US" sz="2400" b="1" dirty="0" smtClean="0"/>
              <a:t>5</a:t>
            </a:r>
            <a:endParaRPr lang="es-PR" sz="2400" b="1" dirty="0"/>
          </a:p>
        </p:txBody>
      </p:sp>
      <p:sp>
        <p:nvSpPr>
          <p:cNvPr id="12" name="TextBox 11"/>
          <p:cNvSpPr txBox="1"/>
          <p:nvPr/>
        </p:nvSpPr>
        <p:spPr>
          <a:xfrm>
            <a:off x="7390619" y="2131368"/>
            <a:ext cx="356188" cy="461665"/>
          </a:xfrm>
          <a:prstGeom prst="rect">
            <a:avLst/>
          </a:prstGeom>
          <a:solidFill>
            <a:schemeClr val="bg2"/>
          </a:solidFill>
        </p:spPr>
        <p:txBody>
          <a:bodyPr wrap="none" rtlCol="0">
            <a:spAutoFit/>
          </a:bodyPr>
          <a:lstStyle/>
          <a:p>
            <a:r>
              <a:rPr lang="en-US" sz="2400" b="1" dirty="0" smtClean="0"/>
              <a:t>2</a:t>
            </a:r>
            <a:endParaRPr lang="es-PR" sz="2400" b="1" dirty="0"/>
          </a:p>
        </p:txBody>
      </p:sp>
      <p:sp>
        <p:nvSpPr>
          <p:cNvPr id="13" name="TextBox 12"/>
          <p:cNvSpPr txBox="1"/>
          <p:nvPr/>
        </p:nvSpPr>
        <p:spPr>
          <a:xfrm>
            <a:off x="4121364" y="4036365"/>
            <a:ext cx="356188" cy="461665"/>
          </a:xfrm>
          <a:prstGeom prst="rect">
            <a:avLst/>
          </a:prstGeom>
          <a:solidFill>
            <a:schemeClr val="accent5">
              <a:lumMod val="40000"/>
              <a:lumOff val="60000"/>
            </a:schemeClr>
          </a:solidFill>
        </p:spPr>
        <p:txBody>
          <a:bodyPr wrap="none" rtlCol="0">
            <a:spAutoFit/>
          </a:bodyPr>
          <a:lstStyle/>
          <a:p>
            <a:r>
              <a:rPr lang="en-US" sz="2400" b="1" dirty="0" smtClean="0"/>
              <a:t>3</a:t>
            </a:r>
            <a:endParaRPr lang="es-PR" sz="2400" b="1" dirty="0"/>
          </a:p>
        </p:txBody>
      </p:sp>
      <p:sp>
        <p:nvSpPr>
          <p:cNvPr id="14" name="TextBox 13"/>
          <p:cNvSpPr txBox="1"/>
          <p:nvPr/>
        </p:nvSpPr>
        <p:spPr>
          <a:xfrm>
            <a:off x="4837176" y="1613647"/>
            <a:ext cx="356188" cy="461665"/>
          </a:xfrm>
          <a:prstGeom prst="rect">
            <a:avLst/>
          </a:prstGeom>
          <a:noFill/>
        </p:spPr>
        <p:txBody>
          <a:bodyPr wrap="none" rtlCol="0">
            <a:spAutoFit/>
          </a:bodyPr>
          <a:lstStyle/>
          <a:p>
            <a:r>
              <a:rPr lang="en-US" sz="2400" b="1" dirty="0" smtClean="0"/>
              <a:t>1</a:t>
            </a:r>
            <a:endParaRPr lang="es-PR" sz="2400" b="1" dirty="0"/>
          </a:p>
        </p:txBody>
      </p:sp>
      <p:sp>
        <p:nvSpPr>
          <p:cNvPr id="15" name="TextBox 14"/>
          <p:cNvSpPr txBox="1"/>
          <p:nvPr/>
        </p:nvSpPr>
        <p:spPr>
          <a:xfrm>
            <a:off x="1750425" y="5062841"/>
            <a:ext cx="356188" cy="461665"/>
          </a:xfrm>
          <a:prstGeom prst="rect">
            <a:avLst/>
          </a:prstGeom>
          <a:noFill/>
        </p:spPr>
        <p:txBody>
          <a:bodyPr wrap="none" rtlCol="0">
            <a:spAutoFit/>
          </a:bodyPr>
          <a:lstStyle/>
          <a:p>
            <a:r>
              <a:rPr lang="en-US" sz="2400" b="1" dirty="0" smtClean="0"/>
              <a:t>4</a:t>
            </a:r>
            <a:endParaRPr lang="es-PR" sz="2400" b="1" dirty="0"/>
          </a:p>
        </p:txBody>
      </p:sp>
    </p:spTree>
    <p:extLst>
      <p:ext uri="{BB962C8B-B14F-4D97-AF65-F5344CB8AC3E}">
        <p14:creationId xmlns:p14="http://schemas.microsoft.com/office/powerpoint/2010/main" val="1890256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0923D714-F1C3-4798-B642-2D81A313F35E}" type="slidenum">
              <a:rPr lang="en-US" sz="1200">
                <a:solidFill>
                  <a:srgbClr val="898989"/>
                </a:solidFill>
                <a:latin typeface="Calibri" pitchFamily="34" charset="0"/>
              </a:rPr>
              <a:pPr algn="r"/>
              <a:t>22</a:t>
            </a:fld>
            <a:endParaRPr lang="en-US" sz="1200">
              <a:solidFill>
                <a:srgbClr val="898989"/>
              </a:solidFill>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60418" name="Picture 5" descr="400px-Jim_Himes_Official"/>
          <p:cNvPicPr>
            <a:picLocks noChangeArrowheads="1"/>
          </p:cNvPicPr>
          <p:nvPr/>
        </p:nvPicPr>
        <p:blipFill>
          <a:blip r:embed="rId3" cstate="print"/>
          <a:srcRect/>
          <a:stretch>
            <a:fillRect/>
          </a:stretch>
        </p:blipFill>
        <p:spPr bwMode="auto">
          <a:xfrm>
            <a:off x="5715000" y="4648200"/>
            <a:ext cx="1143000" cy="1400175"/>
          </a:xfrm>
          <a:prstGeom prst="rect">
            <a:avLst/>
          </a:prstGeom>
          <a:noFill/>
          <a:ln w="9525">
            <a:noFill/>
            <a:miter lim="800000"/>
            <a:headEnd/>
            <a:tailEnd/>
          </a:ln>
        </p:spPr>
      </p:pic>
      <p:pic>
        <p:nvPicPr>
          <p:cNvPr id="60419" name="Picture 6" descr="490px-Rosa_DeLauro_Portrait"/>
          <p:cNvPicPr>
            <a:picLocks noChangeAspect="1" noChangeArrowheads="1"/>
          </p:cNvPicPr>
          <p:nvPr/>
        </p:nvPicPr>
        <p:blipFill>
          <a:blip r:embed="rId4" cstate="print"/>
          <a:srcRect/>
          <a:stretch>
            <a:fillRect/>
          </a:stretch>
        </p:blipFill>
        <p:spPr bwMode="auto">
          <a:xfrm>
            <a:off x="4038600" y="4648200"/>
            <a:ext cx="1143000" cy="1397000"/>
          </a:xfrm>
          <a:prstGeom prst="rect">
            <a:avLst/>
          </a:prstGeom>
          <a:noFill/>
          <a:ln w="9525">
            <a:noFill/>
            <a:miter lim="800000"/>
            <a:headEnd/>
            <a:tailEnd/>
          </a:ln>
        </p:spPr>
      </p:pic>
      <p:pic>
        <p:nvPicPr>
          <p:cNvPr id="60420" name="Picture 7" descr="398px-Joe_Courtney,_official_110th_Congress_photo_portrait"/>
          <p:cNvPicPr>
            <a:picLocks noChangeArrowheads="1"/>
          </p:cNvPicPr>
          <p:nvPr/>
        </p:nvPicPr>
        <p:blipFill>
          <a:blip r:embed="rId5" cstate="print"/>
          <a:srcRect/>
          <a:stretch>
            <a:fillRect/>
          </a:stretch>
        </p:blipFill>
        <p:spPr bwMode="auto">
          <a:xfrm>
            <a:off x="2286000" y="4648200"/>
            <a:ext cx="1160463" cy="1398588"/>
          </a:xfrm>
          <a:prstGeom prst="rect">
            <a:avLst/>
          </a:prstGeom>
          <a:noFill/>
          <a:ln w="9525">
            <a:noFill/>
            <a:miter lim="800000"/>
            <a:headEnd/>
            <a:tailEnd/>
          </a:ln>
        </p:spPr>
      </p:pic>
      <p:pic>
        <p:nvPicPr>
          <p:cNvPr id="60421" name="Picture 8" descr="490px-John_B_Larson,_Official_Portrait,_circa_111_-_112th_Congress"/>
          <p:cNvPicPr>
            <a:picLocks noChangeAspect="1" noChangeArrowheads="1"/>
          </p:cNvPicPr>
          <p:nvPr/>
        </p:nvPicPr>
        <p:blipFill>
          <a:blip r:embed="rId6" cstate="print"/>
          <a:srcRect/>
          <a:stretch>
            <a:fillRect/>
          </a:stretch>
        </p:blipFill>
        <p:spPr bwMode="auto">
          <a:xfrm>
            <a:off x="609600" y="4648200"/>
            <a:ext cx="1143000" cy="1397000"/>
          </a:xfrm>
          <a:prstGeom prst="rect">
            <a:avLst/>
          </a:prstGeom>
          <a:noFill/>
          <a:ln w="9525">
            <a:noFill/>
            <a:miter lim="800000"/>
            <a:headEnd/>
            <a:tailEnd/>
          </a:ln>
        </p:spPr>
      </p:pic>
      <p:sp>
        <p:nvSpPr>
          <p:cNvPr id="6042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1AC841A-C744-4AC0-9FC6-FC0D4755C1A1}" type="slidenum">
              <a:rPr lang="en-US" sz="1200">
                <a:solidFill>
                  <a:srgbClr val="898989"/>
                </a:solidFill>
                <a:latin typeface="Calibri" pitchFamily="34" charset="0"/>
              </a:rPr>
              <a:pPr algn="r"/>
              <a:t>23</a:t>
            </a:fld>
            <a:endParaRPr lang="en-US" sz="1200">
              <a:solidFill>
                <a:srgbClr val="898989"/>
              </a:solidFill>
              <a:latin typeface="Calibri" pitchFamily="34" charset="0"/>
            </a:endParaRPr>
          </a:p>
        </p:txBody>
      </p:sp>
      <p:sp>
        <p:nvSpPr>
          <p:cNvPr id="60423" name="Text Box 13"/>
          <p:cNvSpPr txBox="1">
            <a:spLocks noChangeArrowheads="1"/>
          </p:cNvSpPr>
          <p:nvPr/>
        </p:nvSpPr>
        <p:spPr bwMode="auto">
          <a:xfrm>
            <a:off x="152400" y="4953000"/>
            <a:ext cx="184150" cy="336550"/>
          </a:xfrm>
          <a:prstGeom prst="rect">
            <a:avLst/>
          </a:prstGeom>
          <a:noFill/>
          <a:ln w="9525">
            <a:noFill/>
            <a:miter lim="800000"/>
            <a:headEnd/>
            <a:tailEnd/>
          </a:ln>
        </p:spPr>
        <p:txBody>
          <a:bodyPr wrap="none">
            <a:spAutoFit/>
          </a:bodyPr>
          <a:lstStyle/>
          <a:p>
            <a:endParaRPr lang="en-US" sz="1600" b="1">
              <a:latin typeface="Calibri" pitchFamily="34" charset="0"/>
            </a:endParaRPr>
          </a:p>
        </p:txBody>
      </p:sp>
      <p:sp>
        <p:nvSpPr>
          <p:cNvPr id="60424" name="Rectangle 16"/>
          <p:cNvSpPr>
            <a:spLocks noChangeArrowheads="1"/>
          </p:cNvSpPr>
          <p:nvPr/>
        </p:nvSpPr>
        <p:spPr bwMode="auto">
          <a:xfrm>
            <a:off x="0" y="6096000"/>
            <a:ext cx="9525000" cy="369332"/>
          </a:xfrm>
          <a:prstGeom prst="rect">
            <a:avLst/>
          </a:prstGeom>
          <a:noFill/>
          <a:ln w="9525">
            <a:noFill/>
            <a:miter lim="800000"/>
            <a:headEnd/>
            <a:tailEnd/>
          </a:ln>
        </p:spPr>
        <p:txBody>
          <a:bodyPr>
            <a:spAutoFit/>
          </a:bodyPr>
          <a:lstStyle/>
          <a:p>
            <a:r>
              <a:rPr lang="en-US" b="1" dirty="0">
                <a:solidFill>
                  <a:schemeClr val="bg1"/>
                </a:solidFill>
                <a:latin typeface="Calibri" pitchFamily="34" charset="0"/>
              </a:rPr>
              <a:t>       John Larson (1)   Joe Courtney (2)    Rosa DeLauro (3)      Jim Himes (4)  </a:t>
            </a:r>
            <a:r>
              <a:rPr lang="en-US" b="1" dirty="0" smtClean="0">
                <a:solidFill>
                  <a:schemeClr val="bg1"/>
                </a:solidFill>
                <a:latin typeface="Calibri" pitchFamily="34" charset="0"/>
              </a:rPr>
              <a:t> Elizabeth </a:t>
            </a:r>
            <a:r>
              <a:rPr lang="en-US" b="1" dirty="0" err="1" smtClean="0">
                <a:solidFill>
                  <a:schemeClr val="bg1"/>
                </a:solidFill>
                <a:latin typeface="Calibri" pitchFamily="34" charset="0"/>
              </a:rPr>
              <a:t>Esty</a:t>
            </a:r>
            <a:r>
              <a:rPr lang="en-US" b="1" dirty="0" smtClean="0">
                <a:solidFill>
                  <a:schemeClr val="bg1"/>
                </a:solidFill>
                <a:latin typeface="Calibri" pitchFamily="34" charset="0"/>
              </a:rPr>
              <a:t> </a:t>
            </a:r>
            <a:r>
              <a:rPr lang="en-US" b="1" dirty="0">
                <a:solidFill>
                  <a:schemeClr val="bg1"/>
                </a:solidFill>
                <a:latin typeface="Calibri" pitchFamily="34" charset="0"/>
              </a:rPr>
              <a:t>(5)</a:t>
            </a:r>
          </a:p>
        </p:txBody>
      </p:sp>
      <p:pic>
        <p:nvPicPr>
          <p:cNvPr id="60425" name="Picture 17" descr="Congressional Districts-red"/>
          <p:cNvPicPr>
            <a:picLocks noChangeAspect="1" noChangeArrowheads="1"/>
          </p:cNvPicPr>
          <p:nvPr/>
        </p:nvPicPr>
        <p:blipFill>
          <a:blip r:embed="rId7" cstate="print"/>
          <a:srcRect/>
          <a:stretch>
            <a:fillRect/>
          </a:stretch>
        </p:blipFill>
        <p:spPr bwMode="auto">
          <a:xfrm>
            <a:off x="1752600" y="304800"/>
            <a:ext cx="5538788" cy="4111625"/>
          </a:xfrm>
          <a:prstGeom prst="rect">
            <a:avLst/>
          </a:prstGeom>
          <a:noFill/>
          <a:ln w="9525">
            <a:noFill/>
            <a:miter lim="800000"/>
            <a:headEnd/>
            <a:tailEnd/>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4248" y="4649343"/>
            <a:ext cx="1119226" cy="1399032"/>
          </a:xfrm>
          <a:prstGeom prst="rect">
            <a:avLst/>
          </a:prstGeom>
        </p:spPr>
      </p:pic>
    </p:spTree>
    <p:extLst>
      <p:ext uri="{BB962C8B-B14F-4D97-AF65-F5344CB8AC3E}">
        <p14:creationId xmlns:p14="http://schemas.microsoft.com/office/powerpoint/2010/main" val="96633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246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67A2F6A-C85E-4D62-93B4-A13A8918627C}" type="slidenum">
              <a:rPr lang="en-US" sz="1200">
                <a:solidFill>
                  <a:srgbClr val="898989"/>
                </a:solidFill>
                <a:latin typeface="Calibri" pitchFamily="34" charset="0"/>
              </a:rPr>
              <a:pPr algn="r"/>
              <a:t>24</a:t>
            </a:fld>
            <a:endParaRPr lang="en-US" sz="1200">
              <a:solidFill>
                <a:srgbClr val="898989"/>
              </a:solidFill>
              <a:latin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 y="30480"/>
            <a:ext cx="7795260" cy="679704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451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A712FD7-3564-4D9E-8CAD-CE88C4B0E057}" type="slidenum">
              <a:rPr lang="en-US" sz="1200">
                <a:solidFill>
                  <a:srgbClr val="898989"/>
                </a:solidFill>
                <a:latin typeface="Calibri" pitchFamily="34" charset="0"/>
              </a:rPr>
              <a:pPr algn="r"/>
              <a:t>25</a:t>
            </a:fld>
            <a:endParaRPr lang="en-US" sz="1200">
              <a:solidFill>
                <a:srgbClr val="898989"/>
              </a:solidFill>
              <a:latin typeface="Calibri"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134" y="0"/>
            <a:ext cx="7277732" cy="68580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4BB7586-34E4-40CD-AF5D-5F9DE648F6ED}" type="slidenum">
              <a:rPr lang="en-US" sz="1200">
                <a:solidFill>
                  <a:srgbClr val="898989"/>
                </a:solidFill>
                <a:latin typeface="Calibri" pitchFamily="34" charset="0"/>
                <a:cs typeface="Arial" charset="0"/>
              </a:rPr>
              <a:pPr algn="r"/>
              <a:t>26</a:t>
            </a:fld>
            <a:endParaRPr lang="en-US" sz="1200">
              <a:solidFill>
                <a:srgbClr val="898989"/>
              </a:solidFill>
              <a:latin typeface="Calibri" pitchFamily="34" charset="0"/>
              <a:cs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02" y="289560"/>
            <a:ext cx="8901595" cy="6126480"/>
          </a:xfrm>
          <a:prstGeom prst="rect">
            <a:avLst/>
          </a:prstGeom>
        </p:spPr>
      </p:pic>
      <p:sp>
        <p:nvSpPr>
          <p:cNvPr id="5" name="Title 1"/>
          <p:cNvSpPr txBox="1">
            <a:spLocks/>
          </p:cNvSpPr>
          <p:nvPr/>
        </p:nvSpPr>
        <p:spPr>
          <a:xfrm>
            <a:off x="121202" y="152400"/>
            <a:ext cx="8901595" cy="731838"/>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b="1" dirty="0" smtClean="0"/>
              <a:t>100 Senators</a:t>
            </a:r>
          </a:p>
        </p:txBody>
      </p:sp>
    </p:spTree>
    <p:extLst>
      <p:ext uri="{BB962C8B-B14F-4D97-AF65-F5344CB8AC3E}">
        <p14:creationId xmlns:p14="http://schemas.microsoft.com/office/powerpoint/2010/main" val="13953175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4BA9E54-0AD4-4B9B-AB8A-E68017C6F88B}" type="slidenum">
              <a:rPr lang="en-US" sz="1200">
                <a:solidFill>
                  <a:schemeClr val="tx1">
                    <a:tint val="75000"/>
                  </a:schemeClr>
                </a:solidFill>
                <a:latin typeface="+mn-lt"/>
              </a:rPr>
              <a:pPr algn="r" fontAlgn="auto">
                <a:spcBef>
                  <a:spcPts val="0"/>
                </a:spcBef>
                <a:spcAft>
                  <a:spcPts val="0"/>
                </a:spcAft>
                <a:defRPr/>
              </a:pPr>
              <a:t>27</a:t>
            </a:fld>
            <a:endParaRPr lang="en-US" sz="1200">
              <a:solidFill>
                <a:schemeClr val="tx1">
                  <a:tint val="75000"/>
                </a:schemeClr>
              </a:solidFill>
              <a:latin typeface="+mn-lt"/>
            </a:endParaRPr>
          </a:p>
        </p:txBody>
      </p:sp>
      <p:sp>
        <p:nvSpPr>
          <p:cNvPr id="8" name="Rectangle 7"/>
          <p:cNvSpPr/>
          <p:nvPr/>
        </p:nvSpPr>
        <p:spPr>
          <a:xfrm>
            <a:off x="1219199" y="381000"/>
            <a:ext cx="6840983" cy="769441"/>
          </a:xfrm>
          <a:prstGeom prst="rect">
            <a:avLst/>
          </a:prstGeom>
        </p:spPr>
        <p:txBody>
          <a:bodyPr wrap="square">
            <a:spAutoFit/>
          </a:bodyPr>
          <a:lstStyle/>
          <a:p>
            <a:pPr algn="ctr"/>
            <a:r>
              <a:rPr lang="en-US" sz="4400" b="1" dirty="0" smtClean="0">
                <a:latin typeface="Calibri" pitchFamily="34" charset="0"/>
                <a:cs typeface="Arial" charset="0"/>
              </a:rPr>
              <a:t>Connecticut's Two Senators</a:t>
            </a:r>
            <a:endParaRPr lang="en-US" sz="4400" b="1" dirty="0">
              <a:latin typeface="Calibri" pitchFamily="34" charset="0"/>
              <a:cs typeface="Arial" charset="0"/>
            </a:endParaRPr>
          </a:p>
        </p:txBody>
      </p:sp>
      <p:pic>
        <p:nvPicPr>
          <p:cNvPr id="9" name="Picture 10" descr="Blumenthal"/>
          <p:cNvPicPr>
            <a:picLocks noChangeAspect="1" noChangeArrowheads="1"/>
          </p:cNvPicPr>
          <p:nvPr/>
        </p:nvPicPr>
        <p:blipFill>
          <a:blip r:embed="rId3" cstate="print"/>
          <a:srcRect/>
          <a:stretch>
            <a:fillRect/>
          </a:stretch>
        </p:blipFill>
        <p:spPr bwMode="auto">
          <a:xfrm>
            <a:off x="4869625" y="1367464"/>
            <a:ext cx="3291840" cy="4019224"/>
          </a:xfrm>
          <a:prstGeom prst="rect">
            <a:avLst/>
          </a:prstGeom>
          <a:noFill/>
          <a:ln w="9525">
            <a:noFill/>
            <a:miter lim="800000"/>
            <a:headEnd/>
            <a:tailEnd/>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075" y="1367464"/>
            <a:ext cx="3281745" cy="4023360"/>
          </a:xfrm>
          <a:prstGeom prst="rect">
            <a:avLst/>
          </a:prstGeom>
        </p:spPr>
      </p:pic>
      <p:sp>
        <p:nvSpPr>
          <p:cNvPr id="13" name="Rectangle 12"/>
          <p:cNvSpPr/>
          <p:nvPr/>
        </p:nvSpPr>
        <p:spPr>
          <a:xfrm>
            <a:off x="975075" y="381000"/>
            <a:ext cx="718639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p:spPr>
        <p:txBody>
          <a:bodyPr wrap="square">
            <a:spAutoFit/>
          </a:bodyPr>
          <a:lstStyle/>
          <a:p>
            <a:pPr algn="ctr"/>
            <a:r>
              <a:rPr lang="en-US" sz="4400" b="1" dirty="0" smtClean="0">
                <a:latin typeface="Calibri" pitchFamily="34" charset="0"/>
                <a:cs typeface="Arial" charset="0"/>
              </a:rPr>
              <a:t>Connecticut's Two Senators</a:t>
            </a:r>
            <a:endParaRPr lang="en-US" sz="4400" b="1" dirty="0">
              <a:latin typeface="Calibri" pitchFamily="34" charset="0"/>
              <a:cs typeface="Arial" charset="0"/>
            </a:endParaRPr>
          </a:p>
        </p:txBody>
      </p:sp>
      <p:sp>
        <p:nvSpPr>
          <p:cNvPr id="14" name="Text Box 11"/>
          <p:cNvSpPr txBox="1">
            <a:spLocks noChangeArrowheads="1"/>
          </p:cNvSpPr>
          <p:nvPr/>
        </p:nvSpPr>
        <p:spPr bwMode="auto">
          <a:xfrm>
            <a:off x="975075" y="5604433"/>
            <a:ext cx="3281746" cy="461665"/>
          </a:xfrm>
          <a:prstGeom prst="rect">
            <a:avLst/>
          </a:prstGeom>
          <a:solidFill>
            <a:schemeClr val="bg2"/>
          </a:solidFill>
          <a:ln w="9525">
            <a:noFill/>
            <a:miter lim="800000"/>
            <a:headEnd/>
            <a:tailEnd/>
          </a:ln>
        </p:spPr>
        <p:txBody>
          <a:bodyPr wrap="square">
            <a:spAutoFit/>
          </a:bodyPr>
          <a:lstStyle/>
          <a:p>
            <a:pPr algn="ctr"/>
            <a:r>
              <a:rPr lang="en-US" sz="2400" b="1" dirty="0" smtClean="0">
                <a:latin typeface="Calibri" pitchFamily="34" charset="0"/>
              </a:rPr>
              <a:t>(Christopher) Murphy</a:t>
            </a:r>
            <a:endParaRPr lang="en-US" sz="2400" dirty="0">
              <a:latin typeface="Calibri" pitchFamily="34" charset="0"/>
            </a:endParaRPr>
          </a:p>
        </p:txBody>
      </p:sp>
      <p:sp>
        <p:nvSpPr>
          <p:cNvPr id="15" name="Text Box 11"/>
          <p:cNvSpPr txBox="1">
            <a:spLocks noChangeArrowheads="1"/>
          </p:cNvSpPr>
          <p:nvPr/>
        </p:nvSpPr>
        <p:spPr bwMode="auto">
          <a:xfrm>
            <a:off x="4869626" y="5604433"/>
            <a:ext cx="3291840" cy="461665"/>
          </a:xfrm>
          <a:prstGeom prst="rect">
            <a:avLst/>
          </a:prstGeom>
          <a:solidFill>
            <a:schemeClr val="bg2"/>
          </a:solidFill>
          <a:ln w="9525">
            <a:noFill/>
            <a:miter lim="800000"/>
            <a:headEnd/>
            <a:tailEnd/>
          </a:ln>
        </p:spPr>
        <p:txBody>
          <a:bodyPr wrap="square">
            <a:spAutoFit/>
          </a:bodyPr>
          <a:lstStyle/>
          <a:p>
            <a:pPr algn="ctr"/>
            <a:r>
              <a:rPr lang="en-US" sz="2400" b="1" dirty="0" smtClean="0">
                <a:latin typeface="Calibri" pitchFamily="34" charset="0"/>
              </a:rPr>
              <a:t>(Richard) Blumenthal</a:t>
            </a:r>
            <a:endParaRPr lang="en-US" sz="2400" dirty="0">
              <a:latin typeface="Calibri" pitchFamily="34" charset="0"/>
            </a:endParaRPr>
          </a:p>
        </p:txBody>
      </p:sp>
    </p:spTree>
    <p:extLst>
      <p:ext uri="{BB962C8B-B14F-4D97-AF65-F5344CB8AC3E}">
        <p14:creationId xmlns:p14="http://schemas.microsoft.com/office/powerpoint/2010/main" val="801582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065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B42CC5-E9E1-4D40-AC28-D939313B2EBB}" type="slidenum">
              <a:rPr lang="en-US" sz="1200">
                <a:solidFill>
                  <a:srgbClr val="898989"/>
                </a:solidFill>
                <a:latin typeface="Calibri" pitchFamily="34" charset="0"/>
              </a:rPr>
              <a:pPr algn="r"/>
              <a:t>28</a:t>
            </a:fld>
            <a:endParaRPr lang="en-US" sz="1200">
              <a:solidFill>
                <a:srgbClr val="898989"/>
              </a:solidFill>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270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#18</a:t>
            </a:r>
            <a:endParaRPr lang="en-US" b="1" dirty="0"/>
          </a:p>
        </p:txBody>
      </p:sp>
      <p:sp>
        <p:nvSpPr>
          <p:cNvPr id="7270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15FC486-72B9-47CE-A08F-78D152B804B1}" type="slidenum">
              <a:rPr lang="en-US" sz="1200">
                <a:solidFill>
                  <a:srgbClr val="898989"/>
                </a:solidFill>
                <a:latin typeface="Calibri" pitchFamily="34" charset="0"/>
              </a:rPr>
              <a:pPr algn="r"/>
              <a:t>29</a:t>
            </a:fld>
            <a:endParaRPr lang="en-US" sz="1200">
              <a:solidFill>
                <a:srgbClr val="898989"/>
              </a:solidFill>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8DA5280C-1211-4488-B7F6-B9C0E4AAD964}" type="slidenum">
              <a:rPr lang="en-US" sz="1200">
                <a:solidFill>
                  <a:schemeClr val="tx1">
                    <a:tint val="75000"/>
                  </a:schemeClr>
                </a:solidFill>
                <a:latin typeface="+mn-lt"/>
              </a:rPr>
              <a:pPr algn="r" fontAlgn="auto">
                <a:spcBef>
                  <a:spcPts val="0"/>
                </a:spcBef>
                <a:spcAft>
                  <a:spcPts val="0"/>
                </a:spcAft>
                <a:defRPr/>
              </a:pPr>
              <a:t>3</a:t>
            </a:fld>
            <a:endParaRPr lang="en-US" sz="1200">
              <a:solidFill>
                <a:schemeClr val="tx1">
                  <a:tint val="75000"/>
                </a:schemeClr>
              </a:solidFill>
              <a:latin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33400" y="435292"/>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30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2692412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680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#19</a:t>
            </a:r>
            <a:endParaRPr lang="en-US" b="1" dirty="0"/>
          </a:p>
        </p:txBody>
      </p:sp>
      <p:sp>
        <p:nvSpPr>
          <p:cNvPr id="7680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085ACD4-59FA-4121-AA34-ECE92F3F3A8B}" type="slidenum">
              <a:rPr lang="en-US" sz="1200">
                <a:solidFill>
                  <a:srgbClr val="898989"/>
                </a:solidFill>
                <a:latin typeface="Calibri" pitchFamily="34" charset="0"/>
              </a:rPr>
              <a:pPr algn="r"/>
              <a:t>31</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7885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89370EC-79F0-4FAB-B1E7-89A196CA31BD}" type="slidenum">
              <a:rPr lang="en-US" sz="1200">
                <a:solidFill>
                  <a:srgbClr val="898989"/>
                </a:solidFill>
                <a:latin typeface="Calibri" pitchFamily="34" charset="0"/>
              </a:rPr>
              <a:pPr algn="r"/>
              <a:t>32</a:t>
            </a:fld>
            <a:endParaRPr lang="en-US" sz="1200">
              <a:solidFill>
                <a:srgbClr val="898989"/>
              </a:solidFill>
              <a:latin typeface="Calibri"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8"/>
          <p:cNvGrpSpPr>
            <a:grpSpLocks/>
          </p:cNvGrpSpPr>
          <p:nvPr/>
        </p:nvGrpSpPr>
        <p:grpSpPr bwMode="auto">
          <a:xfrm>
            <a:off x="533400" y="457200"/>
            <a:ext cx="8126413" cy="6097588"/>
            <a:chOff x="144" y="288"/>
            <a:chExt cx="5472" cy="3870"/>
          </a:xfrm>
        </p:grpSpPr>
        <p:grpSp>
          <p:nvGrpSpPr>
            <p:cNvPr id="80904" name="Group 17"/>
            <p:cNvGrpSpPr>
              <a:grpSpLocks/>
            </p:cNvGrpSpPr>
            <p:nvPr/>
          </p:nvGrpSpPr>
          <p:grpSpPr bwMode="auto">
            <a:xfrm>
              <a:off x="144" y="288"/>
              <a:ext cx="5472" cy="3870"/>
              <a:chOff x="144" y="243"/>
              <a:chExt cx="5472" cy="3984"/>
            </a:xfrm>
          </p:grpSpPr>
          <p:sp>
            <p:nvSpPr>
              <p:cNvPr id="80906" name="Text Box 11"/>
              <p:cNvSpPr txBox="1">
                <a:spLocks noChangeArrowheads="1"/>
              </p:cNvSpPr>
              <p:nvPr/>
            </p:nvSpPr>
            <p:spPr bwMode="auto">
              <a:xfrm>
                <a:off x="144" y="243"/>
                <a:ext cx="5472" cy="3984"/>
              </a:xfrm>
              <a:prstGeom prst="rect">
                <a:avLst/>
              </a:prstGeom>
              <a:solidFill>
                <a:schemeClr val="tx1"/>
              </a:solidFill>
              <a:ln w="9525">
                <a:noFill/>
                <a:miter lim="800000"/>
                <a:headEnd/>
                <a:tailEnd/>
              </a:ln>
            </p:spPr>
            <p:txBody>
              <a:bodyPr/>
              <a:lstStyle/>
              <a:p>
                <a:pPr>
                  <a:spcBef>
                    <a:spcPct val="50000"/>
                  </a:spcBef>
                </a:pPr>
                <a:endParaRPr lang="en-US"/>
              </a:p>
            </p:txBody>
          </p:sp>
          <p:sp>
            <p:nvSpPr>
              <p:cNvPr id="80907" name="Text Box 10"/>
              <p:cNvSpPr txBox="1">
                <a:spLocks noChangeArrowheads="1"/>
              </p:cNvSpPr>
              <p:nvPr/>
            </p:nvSpPr>
            <p:spPr bwMode="auto">
              <a:xfrm>
                <a:off x="144" y="624"/>
                <a:ext cx="5472" cy="3248"/>
              </a:xfrm>
              <a:prstGeom prst="rect">
                <a:avLst/>
              </a:prstGeom>
              <a:solidFill>
                <a:srgbClr val="A50021"/>
              </a:solidFill>
              <a:ln w="9525">
                <a:noFill/>
                <a:miter lim="800000"/>
                <a:headEnd/>
                <a:tailEnd/>
              </a:ln>
            </p:spPr>
            <p:txBody>
              <a:bodyPr/>
              <a:lstStyle/>
              <a:p>
                <a:pPr>
                  <a:spcBef>
                    <a:spcPct val="50000"/>
                  </a:spcBef>
                </a:pPr>
                <a:endParaRPr lang="en-US"/>
              </a:p>
            </p:txBody>
          </p:sp>
        </p:grpSp>
        <p:sp>
          <p:nvSpPr>
            <p:cNvPr id="80905" name="Text Box 10"/>
            <p:cNvSpPr txBox="1">
              <a:spLocks noChangeArrowheads="1"/>
            </p:cNvSpPr>
            <p:nvPr/>
          </p:nvSpPr>
          <p:spPr bwMode="auto">
            <a:xfrm>
              <a:off x="144" y="609"/>
              <a:ext cx="5472" cy="3248"/>
            </a:xfrm>
            <a:prstGeom prst="rect">
              <a:avLst/>
            </a:prstGeom>
            <a:solidFill>
              <a:srgbClr val="A50021"/>
            </a:solidFill>
            <a:ln w="9525">
              <a:noFill/>
              <a:miter lim="800000"/>
              <a:headEnd/>
              <a:tailEnd/>
            </a:ln>
          </p:spPr>
          <p:txBody>
            <a:bodyPr/>
            <a:lstStyle/>
            <a:p>
              <a:pPr>
                <a:spcBef>
                  <a:spcPct val="50000"/>
                </a:spcBef>
              </a:pPr>
              <a:endParaRPr lang="en-US"/>
            </a:p>
          </p:txBody>
        </p:sp>
      </p:grpSp>
      <p:sp>
        <p:nvSpPr>
          <p:cNvPr id="80898"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smtClean="0"/>
              <a:t>Question </a:t>
            </a:r>
            <a:r>
              <a:rPr lang="en-US" b="1" dirty="0" smtClean="0"/>
              <a:t>#20</a:t>
            </a:r>
            <a:endParaRPr lang="en-US" b="1" dirty="0"/>
          </a:p>
        </p:txBody>
      </p:sp>
      <p:sp>
        <p:nvSpPr>
          <p:cNvPr id="8089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7BA871B-929D-4B38-AEB8-196712170FE3}" type="slidenum">
              <a:rPr lang="en-US" sz="1200">
                <a:solidFill>
                  <a:srgbClr val="898989"/>
                </a:solidFill>
                <a:latin typeface="Calibri" pitchFamily="34" charset="0"/>
              </a:rPr>
              <a:pPr algn="r"/>
              <a:t>33</a:t>
            </a:fld>
            <a:endParaRPr lang="en-US" sz="1200">
              <a:solidFill>
                <a:srgbClr val="898989"/>
              </a:solidFill>
              <a:latin typeface="Calibri" pitchFamily="34" charset="0"/>
            </a:endParaRPr>
          </a:p>
        </p:txBody>
      </p:sp>
      <p:sp>
        <p:nvSpPr>
          <p:cNvPr id="80900" name="Text Box 9"/>
          <p:cNvSpPr txBox="1">
            <a:spLocks noChangeArrowheads="1"/>
          </p:cNvSpPr>
          <p:nvPr/>
        </p:nvSpPr>
        <p:spPr bwMode="auto">
          <a:xfrm>
            <a:off x="975075" y="5410200"/>
            <a:ext cx="3281745" cy="461665"/>
          </a:xfrm>
          <a:prstGeom prst="rect">
            <a:avLst/>
          </a:prstGeom>
          <a:noFill/>
          <a:ln w="9525">
            <a:noFill/>
            <a:miter lim="800000"/>
            <a:headEnd/>
            <a:tailEnd/>
          </a:ln>
        </p:spPr>
        <p:txBody>
          <a:bodyPr wrap="square">
            <a:spAutoFit/>
          </a:bodyPr>
          <a:lstStyle/>
          <a:p>
            <a:pPr algn="ctr"/>
            <a:r>
              <a:rPr lang="en-US" sz="2400" b="1" dirty="0" smtClean="0">
                <a:solidFill>
                  <a:schemeClr val="bg1"/>
                </a:solidFill>
                <a:latin typeface="Calibri" pitchFamily="34" charset="0"/>
              </a:rPr>
              <a:t>(Christopher) Murphy</a:t>
            </a:r>
            <a:endParaRPr lang="en-US" sz="2400" b="1" dirty="0">
              <a:solidFill>
                <a:schemeClr val="bg1"/>
              </a:solidFill>
              <a:latin typeface="Calibri" pitchFamily="34" charset="0"/>
            </a:endParaRPr>
          </a:p>
        </p:txBody>
      </p:sp>
      <p:sp>
        <p:nvSpPr>
          <p:cNvPr id="80902" name="Text Box 11"/>
          <p:cNvSpPr txBox="1">
            <a:spLocks noChangeArrowheads="1"/>
          </p:cNvSpPr>
          <p:nvPr/>
        </p:nvSpPr>
        <p:spPr bwMode="auto">
          <a:xfrm>
            <a:off x="4869624" y="5410200"/>
            <a:ext cx="3291841" cy="461665"/>
          </a:xfrm>
          <a:prstGeom prst="rect">
            <a:avLst/>
          </a:prstGeom>
          <a:noFill/>
          <a:ln w="9525">
            <a:noFill/>
            <a:miter lim="800000"/>
            <a:headEnd/>
            <a:tailEnd/>
          </a:ln>
        </p:spPr>
        <p:txBody>
          <a:bodyPr wrap="square">
            <a:spAutoFit/>
          </a:bodyPr>
          <a:lstStyle/>
          <a:p>
            <a:pPr algn="ctr"/>
            <a:r>
              <a:rPr lang="en-US" sz="2400" b="1" dirty="0" smtClean="0">
                <a:solidFill>
                  <a:schemeClr val="bg1"/>
                </a:solidFill>
                <a:latin typeface="Calibri" pitchFamily="34" charset="0"/>
              </a:rPr>
              <a:t>(Richard) </a:t>
            </a:r>
            <a:r>
              <a:rPr lang="en-US" sz="2400" b="1" dirty="0">
                <a:solidFill>
                  <a:schemeClr val="bg1"/>
                </a:solidFill>
                <a:latin typeface="Calibri" pitchFamily="34" charset="0"/>
              </a:rPr>
              <a:t>Blumenthal</a:t>
            </a:r>
            <a:endParaRPr lang="en-US" sz="2400" dirty="0">
              <a:solidFill>
                <a:schemeClr val="bg1"/>
              </a:solidFill>
              <a:latin typeface="Calibri"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75" y="1295400"/>
            <a:ext cx="3281745" cy="4023360"/>
          </a:xfrm>
          <a:prstGeom prst="rect">
            <a:avLst/>
          </a:prstGeom>
        </p:spPr>
      </p:pic>
      <p:pic>
        <p:nvPicPr>
          <p:cNvPr id="15" name="Picture 10" descr="Blumenthal"/>
          <p:cNvPicPr>
            <a:picLocks noChangeAspect="1" noChangeArrowheads="1"/>
          </p:cNvPicPr>
          <p:nvPr/>
        </p:nvPicPr>
        <p:blipFill>
          <a:blip r:embed="rId4" cstate="print"/>
          <a:srcRect/>
          <a:stretch>
            <a:fillRect/>
          </a:stretch>
        </p:blipFill>
        <p:spPr bwMode="auto">
          <a:xfrm>
            <a:off x="4869624" y="1295400"/>
            <a:ext cx="3291840" cy="4019224"/>
          </a:xfrm>
          <a:prstGeom prst="rect">
            <a:avLst/>
          </a:prstGeom>
          <a:noFill/>
          <a:ln w="9525">
            <a:noFill/>
            <a:miter lim="800000"/>
            <a:headEnd/>
            <a:tailEnd/>
          </a:ln>
        </p:spPr>
      </p:pic>
    </p:spTree>
    <p:extLst>
      <p:ext uri="{BB962C8B-B14F-4D97-AF65-F5344CB8AC3E}">
        <p14:creationId xmlns:p14="http://schemas.microsoft.com/office/powerpoint/2010/main" val="3510894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08000" y="457200"/>
            <a:ext cx="8128000" cy="6096000"/>
          </a:xfrm>
          <a:prstGeom prst="rect">
            <a:avLst/>
          </a:prstGeom>
          <a:noFill/>
          <a:ln w="9525">
            <a:noFill/>
            <a:miter lim="800000"/>
            <a:headEnd/>
            <a:tailEnd/>
          </a:ln>
        </p:spPr>
      </p:pic>
      <p:sp>
        <p:nvSpPr>
          <p:cNvPr id="8294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FB901D5-BA7A-432D-8370-FC76C93C9B06}" type="slidenum">
              <a:rPr lang="en-US" sz="1200">
                <a:solidFill>
                  <a:srgbClr val="898989"/>
                </a:solidFill>
                <a:latin typeface="Calibri" pitchFamily="34" charset="0"/>
              </a:rPr>
              <a:pPr algn="r"/>
              <a:t>34</a:t>
            </a:fld>
            <a:endParaRPr lang="en-US" sz="1200">
              <a:solidFill>
                <a:srgbClr val="898989"/>
              </a:solidFill>
              <a:latin typeface="Calibri"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3" name="Group 2"/>
          <p:cNvGrpSpPr>
            <a:grpSpLocks/>
          </p:cNvGrpSpPr>
          <p:nvPr/>
        </p:nvGrpSpPr>
        <p:grpSpPr bwMode="auto">
          <a:xfrm>
            <a:off x="533400" y="457200"/>
            <a:ext cx="8126413" cy="6097588"/>
            <a:chOff x="144" y="192"/>
            <a:chExt cx="5472" cy="3984"/>
          </a:xfrm>
        </p:grpSpPr>
        <p:sp>
          <p:nvSpPr>
            <p:cNvPr id="84998" name="Text Box 11"/>
            <p:cNvSpPr txBox="1">
              <a:spLocks noChangeArrowheads="1"/>
            </p:cNvSpPr>
            <p:nvPr/>
          </p:nvSpPr>
          <p:spPr bwMode="auto">
            <a:xfrm>
              <a:off x="144" y="192"/>
              <a:ext cx="5472" cy="3984"/>
            </a:xfrm>
            <a:prstGeom prst="rect">
              <a:avLst/>
            </a:prstGeom>
            <a:solidFill>
              <a:schemeClr val="tx1"/>
            </a:solidFill>
            <a:ln w="9525">
              <a:noFill/>
              <a:miter lim="800000"/>
              <a:headEnd/>
              <a:tailEnd/>
            </a:ln>
          </p:spPr>
          <p:txBody>
            <a:bodyPr/>
            <a:lstStyle/>
            <a:p>
              <a:pPr>
                <a:spcBef>
                  <a:spcPct val="50000"/>
                </a:spcBef>
              </a:pPr>
              <a:endParaRPr lang="en-US"/>
            </a:p>
          </p:txBody>
        </p:sp>
        <p:sp>
          <p:nvSpPr>
            <p:cNvPr id="84999" name="Text Box 10"/>
            <p:cNvSpPr txBox="1">
              <a:spLocks noChangeArrowheads="1"/>
            </p:cNvSpPr>
            <p:nvPr/>
          </p:nvSpPr>
          <p:spPr bwMode="auto">
            <a:xfrm>
              <a:off x="144" y="546"/>
              <a:ext cx="5472" cy="3248"/>
            </a:xfrm>
            <a:prstGeom prst="rect">
              <a:avLst/>
            </a:prstGeom>
            <a:solidFill>
              <a:srgbClr val="A50021"/>
            </a:solidFill>
            <a:ln w="9525">
              <a:noFill/>
              <a:miter lim="800000"/>
              <a:headEnd/>
              <a:tailEnd/>
            </a:ln>
          </p:spPr>
          <p:txBody>
            <a:bodyPr/>
            <a:lstStyle/>
            <a:p>
              <a:pPr>
                <a:spcBef>
                  <a:spcPct val="50000"/>
                </a:spcBef>
              </a:pPr>
              <a:endParaRPr lang="en-US"/>
            </a:p>
          </p:txBody>
        </p:sp>
      </p:grpSp>
      <p:pic>
        <p:nvPicPr>
          <p:cNvPr id="84994" name="Picture 2" descr="http://www.affiliatetip.com/images/linkshare-map-ct.jpg"/>
          <p:cNvPicPr>
            <a:picLocks noChangeAspect="1" noChangeArrowheads="1"/>
          </p:cNvPicPr>
          <p:nvPr/>
        </p:nvPicPr>
        <p:blipFill>
          <a:blip r:embed="rId3" cstate="print"/>
          <a:srcRect/>
          <a:stretch>
            <a:fillRect/>
          </a:stretch>
        </p:blipFill>
        <p:spPr bwMode="auto">
          <a:xfrm>
            <a:off x="1600200" y="1143000"/>
            <a:ext cx="6078538" cy="3987800"/>
          </a:xfrm>
          <a:prstGeom prst="rect">
            <a:avLst/>
          </a:prstGeom>
          <a:noFill/>
          <a:ln w="9525">
            <a:noFill/>
            <a:miter lim="800000"/>
            <a:headEnd/>
            <a:tailEnd/>
          </a:ln>
        </p:spPr>
      </p:pic>
      <p:sp>
        <p:nvSpPr>
          <p:cNvPr id="84995" name="TextBox 1"/>
          <p:cNvSpPr txBox="1">
            <a:spLocks noChangeArrowheads="1"/>
          </p:cNvSpPr>
          <p:nvPr/>
        </p:nvSpPr>
        <p:spPr bwMode="auto">
          <a:xfrm>
            <a:off x="609600" y="5257800"/>
            <a:ext cx="7924800" cy="579438"/>
          </a:xfrm>
          <a:prstGeom prst="rect">
            <a:avLst/>
          </a:prstGeom>
          <a:noFill/>
          <a:ln w="9525">
            <a:noFill/>
            <a:miter lim="800000"/>
            <a:headEnd/>
            <a:tailEnd/>
          </a:ln>
        </p:spPr>
        <p:txBody>
          <a:bodyPr>
            <a:spAutoFit/>
          </a:bodyPr>
          <a:lstStyle/>
          <a:p>
            <a:pPr algn="ctr"/>
            <a:r>
              <a:rPr lang="en-US" sz="3200" b="1">
                <a:solidFill>
                  <a:schemeClr val="bg1"/>
                </a:solidFill>
                <a:latin typeface="Calibri" pitchFamily="34" charset="0"/>
              </a:rPr>
              <a:t>all the people of the state</a:t>
            </a:r>
          </a:p>
        </p:txBody>
      </p:sp>
      <p:sp>
        <p:nvSpPr>
          <p:cNvPr id="8499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#24</a:t>
            </a:r>
            <a:endParaRPr lang="en-US" b="1" dirty="0"/>
          </a:p>
        </p:txBody>
      </p:sp>
      <p:sp>
        <p:nvSpPr>
          <p:cNvPr id="8499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A055940-066A-4F7B-BD0F-D979B43627F9}" type="slidenum">
              <a:rPr lang="en-US" sz="1200">
                <a:solidFill>
                  <a:srgbClr val="898989"/>
                </a:solidFill>
                <a:latin typeface="Calibri" pitchFamily="34" charset="0"/>
              </a:rPr>
              <a:pPr algn="r"/>
              <a:t>35</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D385BB6-C106-4E64-8936-462715C33342}" type="slidenum">
              <a:rPr lang="en-US" sz="1200">
                <a:solidFill>
                  <a:srgbClr val="898989"/>
                </a:solidFill>
                <a:latin typeface="Calibri" pitchFamily="34" charset="0"/>
              </a:rPr>
              <a:pPr algn="r"/>
              <a:t>36</a:t>
            </a:fld>
            <a:endParaRPr lang="en-US" sz="1200">
              <a:solidFill>
                <a:srgbClr val="898989"/>
              </a:solidFill>
              <a:latin typeface="Calibri" pitchFamily="34" charset="0"/>
            </a:endParaRPr>
          </a:p>
        </p:txBody>
      </p:sp>
      <p:pic>
        <p:nvPicPr>
          <p:cNvPr id="87042" name="Picture 8" descr="congress in session-crop"/>
          <p:cNvPicPr>
            <a:picLocks noChangeAspect="1" noChangeArrowheads="1"/>
          </p:cNvPicPr>
          <p:nvPr/>
        </p:nvPicPr>
        <p:blipFill>
          <a:blip r:embed="rId3" cstate="print"/>
          <a:srcRect/>
          <a:stretch>
            <a:fillRect/>
          </a:stretch>
        </p:blipFill>
        <p:spPr bwMode="auto">
          <a:xfrm>
            <a:off x="304800" y="381000"/>
            <a:ext cx="8534400" cy="6015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E548815-951D-46C3-BD33-663D082D01C5}" type="slidenum">
              <a:rPr lang="en-US" sz="1200">
                <a:solidFill>
                  <a:srgbClr val="898989"/>
                </a:solidFill>
                <a:latin typeface="Calibri" pitchFamily="34" charset="0"/>
                <a:cs typeface="Arial" charset="0"/>
              </a:rPr>
              <a:pPr algn="r"/>
              <a:t>37</a:t>
            </a:fld>
            <a:endParaRPr lang="en-US" sz="1200" dirty="0">
              <a:solidFill>
                <a:srgbClr val="898989"/>
              </a:solidFill>
              <a:latin typeface="Calibri" pitchFamily="34" charset="0"/>
              <a:cs typeface="Arial" charset="0"/>
            </a:endParaRPr>
          </a:p>
        </p:txBody>
      </p:sp>
      <p:sp>
        <p:nvSpPr>
          <p:cNvPr id="89090" name="Text Box 5"/>
          <p:cNvSpPr txBox="1">
            <a:spLocks noChangeArrowheads="1"/>
          </p:cNvSpPr>
          <p:nvPr/>
        </p:nvSpPr>
        <p:spPr bwMode="auto">
          <a:xfrm>
            <a:off x="0" y="76200"/>
            <a:ext cx="91440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a:spAutoFit/>
          </a:bodyPr>
          <a:lstStyle/>
          <a:p>
            <a:pPr algn="ctr"/>
            <a:r>
              <a:rPr lang="en-US" sz="4400" b="1" dirty="0">
                <a:latin typeface="Calibri" pitchFamily="34" charset="0"/>
              </a:rPr>
              <a:t>How a Law is Made</a:t>
            </a:r>
          </a:p>
        </p:txBody>
      </p:sp>
      <p:sp>
        <p:nvSpPr>
          <p:cNvPr id="14" name="Oval 13"/>
          <p:cNvSpPr/>
          <p:nvPr/>
        </p:nvSpPr>
        <p:spPr>
          <a:xfrm>
            <a:off x="304800" y="1293810"/>
            <a:ext cx="2498725" cy="1219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Bill introduced in House of </a:t>
            </a:r>
          </a:p>
          <a:p>
            <a:pPr algn="ctr">
              <a:defRPr/>
            </a:pPr>
            <a:r>
              <a:rPr lang="en-US" dirty="0">
                <a:solidFill>
                  <a:schemeClr val="tx1"/>
                </a:solidFill>
                <a:cs typeface="Calibri" pitchFamily="34" charset="0"/>
              </a:rPr>
              <a:t>Representatives</a:t>
            </a:r>
          </a:p>
        </p:txBody>
      </p:sp>
      <p:sp>
        <p:nvSpPr>
          <p:cNvPr id="23" name="Oval 22"/>
          <p:cNvSpPr/>
          <p:nvPr/>
        </p:nvSpPr>
        <p:spPr>
          <a:xfrm>
            <a:off x="3118802" y="3069528"/>
            <a:ext cx="2895600" cy="111125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Both houses vote on final bill; Bill is sent to President </a:t>
            </a:r>
          </a:p>
        </p:txBody>
      </p:sp>
      <p:sp>
        <p:nvSpPr>
          <p:cNvPr id="24" name="Oval 23"/>
          <p:cNvSpPr/>
          <p:nvPr/>
        </p:nvSpPr>
        <p:spPr>
          <a:xfrm>
            <a:off x="330200" y="3028373"/>
            <a:ext cx="2395537" cy="109458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cs typeface="Calibri" pitchFamily="34" charset="0"/>
              </a:rPr>
              <a:t>House makes their own version of bill</a:t>
            </a:r>
            <a:endParaRPr lang="en-US" dirty="0">
              <a:solidFill>
                <a:schemeClr val="tx1"/>
              </a:solidFill>
              <a:cs typeface="Calibri" pitchFamily="34" charset="0"/>
            </a:endParaRPr>
          </a:p>
        </p:txBody>
      </p:sp>
      <p:sp>
        <p:nvSpPr>
          <p:cNvPr id="26" name="Oval 25"/>
          <p:cNvSpPr/>
          <p:nvPr/>
        </p:nvSpPr>
        <p:spPr>
          <a:xfrm>
            <a:off x="6338090" y="1227930"/>
            <a:ext cx="2446337" cy="12192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Bill introduced in Senate</a:t>
            </a:r>
          </a:p>
        </p:txBody>
      </p:sp>
      <p:sp>
        <p:nvSpPr>
          <p:cNvPr id="27" name="Oval 26"/>
          <p:cNvSpPr/>
          <p:nvPr/>
        </p:nvSpPr>
        <p:spPr>
          <a:xfrm>
            <a:off x="6361903" y="3010692"/>
            <a:ext cx="2395537" cy="109458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cs typeface="Calibri" pitchFamily="34" charset="0"/>
              </a:rPr>
              <a:t>Senate makes </a:t>
            </a:r>
            <a:r>
              <a:rPr lang="en-US" dirty="0">
                <a:solidFill>
                  <a:schemeClr val="tx1"/>
                </a:solidFill>
                <a:cs typeface="Calibri" pitchFamily="34" charset="0"/>
              </a:rPr>
              <a:t>their </a:t>
            </a:r>
            <a:r>
              <a:rPr lang="en-US" dirty="0" smtClean="0">
                <a:solidFill>
                  <a:schemeClr val="tx1"/>
                </a:solidFill>
                <a:cs typeface="Calibri" pitchFamily="34" charset="0"/>
              </a:rPr>
              <a:t>own version of bill</a:t>
            </a:r>
            <a:endParaRPr lang="en-US" dirty="0">
              <a:solidFill>
                <a:schemeClr val="tx1"/>
              </a:solidFill>
              <a:cs typeface="Calibri" pitchFamily="34" charset="0"/>
            </a:endParaRPr>
          </a:p>
        </p:txBody>
      </p:sp>
      <p:sp>
        <p:nvSpPr>
          <p:cNvPr id="31" name="Oval 30"/>
          <p:cNvSpPr/>
          <p:nvPr/>
        </p:nvSpPr>
        <p:spPr>
          <a:xfrm>
            <a:off x="330200" y="4710770"/>
            <a:ext cx="2395537" cy="110093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House debates and votes on bill</a:t>
            </a:r>
          </a:p>
        </p:txBody>
      </p:sp>
      <p:sp>
        <p:nvSpPr>
          <p:cNvPr id="32" name="Oval 31"/>
          <p:cNvSpPr/>
          <p:nvPr/>
        </p:nvSpPr>
        <p:spPr>
          <a:xfrm>
            <a:off x="6422231" y="4669031"/>
            <a:ext cx="2395537" cy="1100931"/>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Senate debates and votes on bill</a:t>
            </a:r>
          </a:p>
        </p:txBody>
      </p:sp>
      <p:cxnSp>
        <p:nvCxnSpPr>
          <p:cNvPr id="16" name="Straight Arrow Connector 15"/>
          <p:cNvCxnSpPr/>
          <p:nvPr/>
        </p:nvCxnSpPr>
        <p:spPr>
          <a:xfrm>
            <a:off x="1533524" y="2539205"/>
            <a:ext cx="1588" cy="471487"/>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34" name="Oval 33"/>
          <p:cNvSpPr/>
          <p:nvPr/>
        </p:nvSpPr>
        <p:spPr>
          <a:xfrm>
            <a:off x="3124200" y="1548605"/>
            <a:ext cx="2895600" cy="99060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House-Senate committee writes </a:t>
            </a:r>
          </a:p>
          <a:p>
            <a:pPr algn="ctr">
              <a:defRPr/>
            </a:pPr>
            <a:r>
              <a:rPr lang="en-US" dirty="0">
                <a:solidFill>
                  <a:schemeClr val="tx1"/>
                </a:solidFill>
                <a:cs typeface="Calibri" pitchFamily="34" charset="0"/>
              </a:rPr>
              <a:t>final bill</a:t>
            </a:r>
          </a:p>
        </p:txBody>
      </p:sp>
      <p:cxnSp>
        <p:nvCxnSpPr>
          <p:cNvPr id="38" name="Straight Arrow Connector 37"/>
          <p:cNvCxnSpPr/>
          <p:nvPr/>
        </p:nvCxnSpPr>
        <p:spPr>
          <a:xfrm>
            <a:off x="7559671" y="2513118"/>
            <a:ext cx="1588" cy="471488"/>
          </a:xfrm>
          <a:prstGeom prst="straightConnector1">
            <a:avLst/>
          </a:prstGeom>
          <a:ln w="101600">
            <a:solidFill>
              <a:schemeClr val="tx2">
                <a:lumMod val="50000"/>
              </a:schemeClr>
            </a:solidFill>
            <a:tailEnd type="arrow"/>
          </a:ln>
        </p:spPr>
        <p:style>
          <a:lnRef idx="3">
            <a:schemeClr val="accent6"/>
          </a:lnRef>
          <a:fillRef idx="0">
            <a:schemeClr val="accent6"/>
          </a:fillRef>
          <a:effectRef idx="2">
            <a:schemeClr val="accent6"/>
          </a:effectRef>
          <a:fontRef idx="minor">
            <a:schemeClr val="tx1"/>
          </a:fontRef>
        </p:style>
      </p:cxnSp>
      <p:cxnSp>
        <p:nvCxnSpPr>
          <p:cNvPr id="41" name="Straight Arrow Connector 40"/>
          <p:cNvCxnSpPr/>
          <p:nvPr/>
        </p:nvCxnSpPr>
        <p:spPr>
          <a:xfrm>
            <a:off x="4565015" y="2555298"/>
            <a:ext cx="1587" cy="47307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4" name="Straight Arrow Connector 43"/>
          <p:cNvCxnSpPr>
            <a:stCxn id="31" idx="7"/>
            <a:endCxn id="34" idx="3"/>
          </p:cNvCxnSpPr>
          <p:nvPr/>
        </p:nvCxnSpPr>
        <p:spPr>
          <a:xfrm flipV="1">
            <a:off x="2374919" y="2394135"/>
            <a:ext cx="1173332" cy="2477863"/>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58" name="Oval 57"/>
          <p:cNvSpPr/>
          <p:nvPr/>
        </p:nvSpPr>
        <p:spPr>
          <a:xfrm>
            <a:off x="2981905" y="5672137"/>
            <a:ext cx="3213528" cy="866775"/>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cs typeface="Calibri" pitchFamily="34" charset="0"/>
              </a:rPr>
              <a:t>President signs bill into law or vetoes it</a:t>
            </a:r>
          </a:p>
        </p:txBody>
      </p:sp>
      <p:sp>
        <p:nvSpPr>
          <p:cNvPr id="89110" name="TextBox 107532"/>
          <p:cNvSpPr txBox="1">
            <a:spLocks noChangeArrowheads="1"/>
          </p:cNvSpPr>
          <p:nvPr/>
        </p:nvSpPr>
        <p:spPr bwMode="auto">
          <a:xfrm>
            <a:off x="3468688" y="855066"/>
            <a:ext cx="2239962" cy="641350"/>
          </a:xfrm>
          <a:prstGeom prst="rect">
            <a:avLst/>
          </a:prstGeom>
          <a:noFill/>
          <a:ln w="9525">
            <a:noFill/>
            <a:miter lim="800000"/>
            <a:headEnd/>
            <a:tailEnd/>
          </a:ln>
        </p:spPr>
        <p:txBody>
          <a:bodyPr wrap="none">
            <a:spAutoFit/>
          </a:bodyPr>
          <a:lstStyle/>
          <a:p>
            <a:pPr algn="ctr"/>
            <a:r>
              <a:rPr lang="en-US" sz="3600" b="1" dirty="0">
                <a:solidFill>
                  <a:srgbClr val="F2F2F2"/>
                </a:solidFill>
                <a:latin typeface="Calibri" pitchFamily="34" charset="0"/>
              </a:rPr>
              <a:t>CONGRESS</a:t>
            </a:r>
          </a:p>
        </p:txBody>
      </p:sp>
      <p:sp>
        <p:nvSpPr>
          <p:cNvPr id="89111" name="TextBox 61"/>
          <p:cNvSpPr txBox="1">
            <a:spLocks noChangeArrowheads="1"/>
          </p:cNvSpPr>
          <p:nvPr/>
        </p:nvSpPr>
        <p:spPr bwMode="auto">
          <a:xfrm>
            <a:off x="3445669" y="4571206"/>
            <a:ext cx="2286000" cy="641350"/>
          </a:xfrm>
          <a:prstGeom prst="rect">
            <a:avLst/>
          </a:prstGeom>
          <a:noFill/>
          <a:ln w="9525">
            <a:noFill/>
            <a:miter lim="800000"/>
            <a:headEnd/>
            <a:tailEnd/>
          </a:ln>
        </p:spPr>
        <p:txBody>
          <a:bodyPr>
            <a:spAutoFit/>
          </a:bodyPr>
          <a:lstStyle/>
          <a:p>
            <a:pPr algn="ctr"/>
            <a:r>
              <a:rPr lang="en-US" sz="3600" b="1" dirty="0" smtClean="0">
                <a:solidFill>
                  <a:srgbClr val="F2F2F2"/>
                </a:solidFill>
                <a:latin typeface="Calibri" pitchFamily="34" charset="0"/>
              </a:rPr>
              <a:t>PRESIDENT</a:t>
            </a:r>
            <a:endParaRPr lang="en-US" sz="3600" b="1" dirty="0">
              <a:solidFill>
                <a:srgbClr val="F2F2F2"/>
              </a:solidFill>
              <a:latin typeface="Calibri" pitchFamily="34" charset="0"/>
            </a:endParaRPr>
          </a:p>
        </p:txBody>
      </p:sp>
      <p:cxnSp>
        <p:nvCxnSpPr>
          <p:cNvPr id="63" name="Straight Arrow Connector 62"/>
          <p:cNvCxnSpPr/>
          <p:nvPr/>
        </p:nvCxnSpPr>
        <p:spPr>
          <a:xfrm>
            <a:off x="4572000" y="4239282"/>
            <a:ext cx="1588" cy="471488"/>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64" name="Straight Arrow Connector 63"/>
          <p:cNvCxnSpPr/>
          <p:nvPr/>
        </p:nvCxnSpPr>
        <p:spPr>
          <a:xfrm>
            <a:off x="4600733" y="5170187"/>
            <a:ext cx="1587" cy="471488"/>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66" name="Straight Arrow Connector 65"/>
          <p:cNvCxnSpPr/>
          <p:nvPr/>
        </p:nvCxnSpPr>
        <p:spPr>
          <a:xfrm flipH="1">
            <a:off x="2803525" y="1227930"/>
            <a:ext cx="700246" cy="434366"/>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6" name="Straight Arrow Connector 45"/>
          <p:cNvCxnSpPr>
            <a:stCxn id="32" idx="1"/>
            <a:endCxn id="34" idx="5"/>
          </p:cNvCxnSpPr>
          <p:nvPr/>
        </p:nvCxnSpPr>
        <p:spPr>
          <a:xfrm flipH="1" flipV="1">
            <a:off x="5595749" y="2394135"/>
            <a:ext cx="1177300" cy="2436124"/>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37" name="Straight Arrow Connector 36"/>
          <p:cNvCxnSpPr/>
          <p:nvPr/>
        </p:nvCxnSpPr>
        <p:spPr>
          <a:xfrm>
            <a:off x="1527968" y="4195956"/>
            <a:ext cx="1588" cy="47307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40" name="Straight Arrow Connector 39"/>
          <p:cNvCxnSpPr/>
          <p:nvPr/>
        </p:nvCxnSpPr>
        <p:spPr>
          <a:xfrm>
            <a:off x="7554118" y="4180778"/>
            <a:ext cx="1588" cy="471487"/>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51" name="Straight Arrow Connector 50"/>
          <p:cNvCxnSpPr/>
          <p:nvPr/>
        </p:nvCxnSpPr>
        <p:spPr>
          <a:xfrm>
            <a:off x="5669943" y="1175741"/>
            <a:ext cx="663194" cy="448925"/>
          </a:xfrm>
          <a:prstGeom prst="straightConnector1">
            <a:avLst/>
          </a:prstGeom>
          <a:ln w="101600">
            <a:solidFill>
              <a:schemeClr val="tx1"/>
            </a:solidFill>
            <a:tailEnd type="arrow"/>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14497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11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A06DF62-1C2D-477A-81F7-87FBE1596911}" type="slidenum">
              <a:rPr lang="en-US" sz="1200">
                <a:solidFill>
                  <a:srgbClr val="898989"/>
                </a:solidFill>
                <a:latin typeface="Calibri" pitchFamily="34" charset="0"/>
              </a:rPr>
              <a:pPr algn="r"/>
              <a:t>38</a:t>
            </a:fld>
            <a:endParaRPr lang="en-US" sz="1200">
              <a:solidFill>
                <a:srgbClr val="898989"/>
              </a:solidFill>
              <a:latin typeface="Calibri"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p:cNvPicPr>
            <a:picLocks noGrp="1" noChangeArrowheads="1"/>
          </p:cNvPicPr>
          <p:nvPr>
            <p:ph idx="4294967295"/>
          </p:nvPr>
        </p:nvPicPr>
        <p:blipFill>
          <a:blip r:embed="rId3" cstate="print"/>
          <a:srcRect/>
          <a:stretch>
            <a:fillRect/>
          </a:stretch>
        </p:blipFill>
        <p:spPr>
          <a:xfrm>
            <a:off x="533400" y="457200"/>
            <a:ext cx="8126413" cy="6097588"/>
          </a:xfrm>
        </p:spPr>
      </p:pic>
      <p:sp>
        <p:nvSpPr>
          <p:cNvPr id="9318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#16</a:t>
            </a:r>
            <a:endParaRPr lang="en-US" b="1" dirty="0"/>
          </a:p>
        </p:txBody>
      </p:sp>
      <p:sp>
        <p:nvSpPr>
          <p:cNvPr id="9318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F54D246-AA64-470D-B22F-C16E75367023}" type="slidenum">
              <a:rPr lang="en-US" sz="1200">
                <a:solidFill>
                  <a:srgbClr val="898989"/>
                </a:solidFill>
                <a:latin typeface="Calibri" pitchFamily="34" charset="0"/>
              </a:rPr>
              <a:pPr algn="r"/>
              <a:t>39</a:t>
            </a:fld>
            <a:endParaRPr lang="en-US" sz="1200">
              <a:solidFill>
                <a:srgbClr val="898989"/>
              </a:solidFill>
              <a:latin typeface="Calibri"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21506"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21507"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2150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C6ABE76-9B75-40DF-AB7F-834AEC819918}" type="slidenum">
              <a:rPr lang="en-US" sz="1200">
                <a:solidFill>
                  <a:srgbClr val="898989"/>
                </a:solidFill>
                <a:latin typeface="Calibri" pitchFamily="34" charset="0"/>
                <a:cs typeface="Arial" charset="0"/>
              </a:rPr>
              <a:pPr algn="r"/>
              <a:t>4</a:t>
            </a:fld>
            <a:endParaRPr lang="en-US" sz="1200">
              <a:solidFill>
                <a:srgbClr val="898989"/>
              </a:solidFill>
              <a:latin typeface="Calibri" pitchFamily="34" charset="0"/>
              <a:cs typeface="Arial" charset="0"/>
            </a:endParaRPr>
          </a:p>
        </p:txBody>
      </p:sp>
      <p:sp>
        <p:nvSpPr>
          <p:cNvPr id="2150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cs typeface="Arial" charset="0"/>
              </a:rPr>
              <a:t>Question </a:t>
            </a:r>
            <a:r>
              <a:rPr lang="en-US" b="1" dirty="0" smtClean="0">
                <a:cs typeface="Arial" charset="0"/>
              </a:rPr>
              <a:t>#2</a:t>
            </a:r>
            <a:endParaRPr lang="en-US" b="1" dirty="0">
              <a:cs typeface="Arial"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7282" name="Text Box 4"/>
          <p:cNvSpPr txBox="1">
            <a:spLocks noChangeArrowheads="1"/>
          </p:cNvSpPr>
          <p:nvPr/>
        </p:nvSpPr>
        <p:spPr bwMode="auto">
          <a:xfrm>
            <a:off x="609600" y="90488"/>
            <a:ext cx="2819400" cy="366712"/>
          </a:xfrm>
          <a:prstGeom prst="rect">
            <a:avLst/>
          </a:prstGeom>
          <a:noFill/>
          <a:ln w="9525">
            <a:noFill/>
            <a:miter lim="800000"/>
            <a:headEnd/>
            <a:tailEnd/>
          </a:ln>
        </p:spPr>
        <p:txBody>
          <a:bodyPr>
            <a:spAutoFit/>
          </a:bodyPr>
          <a:lstStyle/>
          <a:p>
            <a:pPr>
              <a:spcBef>
                <a:spcPct val="50000"/>
              </a:spcBef>
            </a:pPr>
            <a:r>
              <a:rPr lang="en-US" b="1" dirty="0">
                <a:cs typeface="Arial" charset="0"/>
              </a:rPr>
              <a:t>Question </a:t>
            </a:r>
            <a:r>
              <a:rPr lang="en-US" b="1" dirty="0" smtClean="0">
                <a:cs typeface="Arial" charset="0"/>
              </a:rPr>
              <a:t>#33</a:t>
            </a:r>
            <a:endParaRPr lang="en-US" b="1" dirty="0">
              <a:cs typeface="Arial" charset="0"/>
            </a:endParaRPr>
          </a:p>
        </p:txBody>
      </p:sp>
      <p:sp>
        <p:nvSpPr>
          <p:cNvPr id="97283" name="Text Box 4"/>
          <p:cNvSpPr txBox="1">
            <a:spLocks noChangeArrowheads="1"/>
          </p:cNvSpPr>
          <p:nvPr/>
        </p:nvSpPr>
        <p:spPr bwMode="auto">
          <a:xfrm>
            <a:off x="609600" y="6019800"/>
            <a:ext cx="184150" cy="366713"/>
          </a:xfrm>
          <a:prstGeom prst="rect">
            <a:avLst/>
          </a:prstGeom>
          <a:noFill/>
          <a:ln w="9525">
            <a:noFill/>
            <a:miter lim="800000"/>
            <a:headEnd/>
            <a:tailEnd/>
          </a:ln>
        </p:spPr>
        <p:txBody>
          <a:bodyPr wrap="none">
            <a:spAutoFit/>
          </a:bodyPr>
          <a:lstStyle/>
          <a:p>
            <a:endParaRPr lang="en-US">
              <a:solidFill>
                <a:schemeClr val="bg1"/>
              </a:solidFill>
              <a:cs typeface="Arial" charset="0"/>
            </a:endParaRPr>
          </a:p>
        </p:txBody>
      </p:sp>
      <p:sp>
        <p:nvSpPr>
          <p:cNvPr id="9728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AB9CE3B-3D4C-42DD-BC1E-CCF758FF9BD2}" type="slidenum">
              <a:rPr lang="en-US" sz="1200">
                <a:solidFill>
                  <a:srgbClr val="898989"/>
                </a:solidFill>
                <a:latin typeface="Calibri" pitchFamily="34" charset="0"/>
                <a:cs typeface="Arial" charset="0"/>
              </a:rPr>
              <a:pPr algn="r"/>
              <a:t>41</a:t>
            </a:fld>
            <a:endParaRPr lang="en-US" sz="1200">
              <a:solidFill>
                <a:srgbClr val="898989"/>
              </a:solidFill>
              <a:latin typeface="Calibri" pitchFamily="34" charset="0"/>
              <a:cs typeface="Arial"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9933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FB54F6E8-AB9F-4F8D-91A2-686653139C2C}" type="slidenum">
              <a:rPr lang="en-US" sz="1200">
                <a:solidFill>
                  <a:srgbClr val="898989"/>
                </a:solidFill>
                <a:latin typeface="Calibri" pitchFamily="34" charset="0"/>
              </a:rPr>
              <a:pPr algn="r"/>
              <a:t>42</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101378" name="Picture 4" descr="President - white house"/>
          <p:cNvPicPr>
            <a:picLocks noChangeArrowheads="1"/>
          </p:cNvPicPr>
          <p:nvPr/>
        </p:nvPicPr>
        <p:blipFill>
          <a:blip r:embed="rId4" cstate="print"/>
          <a:srcRect/>
          <a:stretch>
            <a:fillRect/>
          </a:stretch>
        </p:blipFill>
        <p:spPr bwMode="auto">
          <a:xfrm>
            <a:off x="533400" y="990600"/>
            <a:ext cx="8116888" cy="5010150"/>
          </a:xfrm>
          <a:prstGeom prst="rect">
            <a:avLst/>
          </a:prstGeom>
          <a:noFill/>
          <a:ln w="9525">
            <a:noFill/>
            <a:miter lim="800000"/>
            <a:headEnd/>
            <a:tailEnd/>
          </a:ln>
        </p:spPr>
      </p:pic>
      <p:sp>
        <p:nvSpPr>
          <p:cNvPr id="101379" name="Text Box 4"/>
          <p:cNvSpPr txBox="1">
            <a:spLocks noChangeArrowheads="1"/>
          </p:cNvSpPr>
          <p:nvPr/>
        </p:nvSpPr>
        <p:spPr bwMode="auto">
          <a:xfrm>
            <a:off x="609600" y="90488"/>
            <a:ext cx="23622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#34</a:t>
            </a:r>
            <a:endParaRPr lang="en-US" b="1" dirty="0"/>
          </a:p>
        </p:txBody>
      </p:sp>
      <p:sp>
        <p:nvSpPr>
          <p:cNvPr id="10138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E67C13B-E666-4432-83F2-6D188F7F11D3}" type="slidenum">
              <a:rPr lang="en-US" sz="1200">
                <a:solidFill>
                  <a:srgbClr val="898989"/>
                </a:solidFill>
                <a:latin typeface="Calibri" pitchFamily="34" charset="0"/>
              </a:rPr>
              <a:pPr algn="r"/>
              <a:t>43</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E54F906-7DD9-4DDA-A168-4A8EFE9311A0}" type="slidenum">
              <a:rPr lang="en-US" sz="1200">
                <a:solidFill>
                  <a:srgbClr val="898989"/>
                </a:solidFill>
                <a:latin typeface="Calibri" pitchFamily="34" charset="0"/>
                <a:cs typeface="Arial" charset="0"/>
              </a:rPr>
              <a:pPr algn="r"/>
              <a:t>44</a:t>
            </a:fld>
            <a:endParaRPr lang="en-US" sz="1200">
              <a:solidFill>
                <a:srgbClr val="898989"/>
              </a:solidFill>
              <a:latin typeface="Calibri" pitchFamily="34" charset="0"/>
              <a:cs typeface="Arial" charset="0"/>
            </a:endParaRPr>
          </a:p>
        </p:txBody>
      </p:sp>
      <p:sp>
        <p:nvSpPr>
          <p:cNvPr id="7" name="Text Box 5"/>
          <p:cNvSpPr txBox="1">
            <a:spLocks noChangeArrowheads="1"/>
          </p:cNvSpPr>
          <p:nvPr/>
        </p:nvSpPr>
        <p:spPr bwMode="auto">
          <a:xfrm>
            <a:off x="236855" y="242203"/>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latin typeface="Calibri" pitchFamily="34" charset="0"/>
              </a:rPr>
              <a:t>The Two Major Political Parties</a:t>
            </a:r>
          </a:p>
        </p:txBody>
      </p:sp>
      <p:sp>
        <p:nvSpPr>
          <p:cNvPr id="5" name="Text Box 5"/>
          <p:cNvSpPr txBox="1">
            <a:spLocks noChangeArrowheads="1"/>
          </p:cNvSpPr>
          <p:nvPr/>
        </p:nvSpPr>
        <p:spPr bwMode="auto">
          <a:xfrm>
            <a:off x="228600" y="5769471"/>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latin typeface="Calibri" pitchFamily="34" charset="0"/>
              </a:rPr>
              <a:t> Republican			Democratic</a:t>
            </a:r>
            <a:endParaRPr lang="en-US" sz="4400" b="1" dirty="0">
              <a:latin typeface="Calibri" pitchFamily="34" charset="0"/>
            </a:endParaRPr>
          </a:p>
        </p:txBody>
      </p:sp>
      <p:pic>
        <p:nvPicPr>
          <p:cNvPr id="1026" name="Picture 2" descr="X:\HPL\Citizenship Lessons 1-11 - CoG\Lesson 06 American Government - Rights and Responsibilities (CoG)\images\6261650491_0cd6c701bb_z-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2163"/>
            <a:ext cx="8695055" cy="478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768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5474"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E786FDA-720D-470E-A590-754967C599EA}" type="slidenum">
              <a:rPr lang="en-US" sz="1200">
                <a:solidFill>
                  <a:srgbClr val="898989"/>
                </a:solidFill>
                <a:latin typeface="Calibri" pitchFamily="34" charset="0"/>
              </a:rPr>
              <a:pPr algn="r"/>
              <a:t>45</a:t>
            </a:fld>
            <a:endParaRPr lang="en-US" sz="1200">
              <a:solidFill>
                <a:srgbClr val="898989"/>
              </a:solidFill>
              <a:latin typeface="Calibri"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0752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#45</a:t>
            </a:r>
            <a:endParaRPr lang="en-US" b="1" dirty="0"/>
          </a:p>
        </p:txBody>
      </p:sp>
      <p:sp>
        <p:nvSpPr>
          <p:cNvPr id="10752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8776AED-FAD0-44C6-B577-A6F876958FF9}" type="slidenum">
              <a:rPr lang="en-US" sz="1200">
                <a:solidFill>
                  <a:srgbClr val="898989"/>
                </a:solidFill>
                <a:latin typeface="Calibri" pitchFamily="34" charset="0"/>
              </a:rPr>
              <a:pPr algn="r"/>
              <a:t>46</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AC79BF1-4E54-4A2C-9F03-2613BB911F46}" type="slidenum">
              <a:rPr lang="en-US" sz="1200">
                <a:solidFill>
                  <a:srgbClr val="898989"/>
                </a:solidFill>
                <a:latin typeface="Calibri" pitchFamily="34" charset="0"/>
                <a:cs typeface="Arial" charset="0"/>
              </a:rPr>
              <a:pPr algn="r"/>
              <a:t>47</a:t>
            </a:fld>
            <a:endParaRPr lang="en-US" sz="1200">
              <a:solidFill>
                <a:srgbClr val="898989"/>
              </a:solidFill>
              <a:latin typeface="Calibri" pitchFamily="34" charset="0"/>
              <a:cs typeface="Arial" charset="0"/>
            </a:endParaRPr>
          </a:p>
        </p:txBody>
      </p:sp>
      <p:pic>
        <p:nvPicPr>
          <p:cNvPr id="48130" name="Picture 6" descr="Constitution_Party_Logo"/>
          <p:cNvPicPr>
            <a:picLocks noChangeAspect="1" noChangeArrowheads="1"/>
          </p:cNvPicPr>
          <p:nvPr/>
        </p:nvPicPr>
        <p:blipFill>
          <a:blip r:embed="rId3" cstate="print"/>
          <a:srcRect/>
          <a:stretch>
            <a:fillRect/>
          </a:stretch>
        </p:blipFill>
        <p:spPr bwMode="auto">
          <a:xfrm>
            <a:off x="3733800" y="5334000"/>
            <a:ext cx="4914900" cy="876300"/>
          </a:xfrm>
          <a:prstGeom prst="rect">
            <a:avLst/>
          </a:prstGeom>
          <a:noFill/>
          <a:ln w="9525">
            <a:noFill/>
            <a:miter lim="800000"/>
            <a:headEnd/>
            <a:tailEnd/>
          </a:ln>
        </p:spPr>
      </p:pic>
      <p:pic>
        <p:nvPicPr>
          <p:cNvPr id="48131" name="Picture 7" descr="Green_Party_(United_States)_logo"/>
          <p:cNvPicPr>
            <a:picLocks noChangeAspect="1" noChangeArrowheads="1"/>
          </p:cNvPicPr>
          <p:nvPr/>
        </p:nvPicPr>
        <p:blipFill>
          <a:blip r:embed="rId4" cstate="print"/>
          <a:srcRect/>
          <a:stretch>
            <a:fillRect/>
          </a:stretch>
        </p:blipFill>
        <p:spPr bwMode="auto">
          <a:xfrm>
            <a:off x="685800" y="5105400"/>
            <a:ext cx="2230438" cy="1098550"/>
          </a:xfrm>
          <a:prstGeom prst="rect">
            <a:avLst/>
          </a:prstGeom>
          <a:solidFill>
            <a:schemeClr val="bg2"/>
          </a:solidFill>
          <a:ln w="9525">
            <a:noFill/>
            <a:miter lim="800000"/>
            <a:headEnd/>
            <a:tailEnd/>
          </a:ln>
        </p:spPr>
      </p:pic>
      <p:pic>
        <p:nvPicPr>
          <p:cNvPr id="48132" name="Picture 8" descr="252px-Libertarian_Party"/>
          <p:cNvPicPr>
            <a:picLocks noChangeAspect="1" noChangeArrowheads="1"/>
          </p:cNvPicPr>
          <p:nvPr/>
        </p:nvPicPr>
        <p:blipFill>
          <a:blip r:embed="rId5" cstate="print"/>
          <a:srcRect/>
          <a:stretch>
            <a:fillRect/>
          </a:stretch>
        </p:blipFill>
        <p:spPr bwMode="auto">
          <a:xfrm>
            <a:off x="381000" y="762000"/>
            <a:ext cx="1984375" cy="2063750"/>
          </a:xfrm>
          <a:prstGeom prst="rect">
            <a:avLst/>
          </a:prstGeom>
          <a:noFill/>
          <a:ln w="9525">
            <a:noFill/>
            <a:miter lim="800000"/>
            <a:headEnd/>
            <a:tailEnd/>
          </a:ln>
        </p:spPr>
      </p:pic>
      <p:pic>
        <p:nvPicPr>
          <p:cNvPr id="48133" name="Picture 9" descr="Working_Families_Party"/>
          <p:cNvPicPr>
            <a:picLocks noChangeAspect="1" noChangeArrowheads="1"/>
          </p:cNvPicPr>
          <p:nvPr/>
        </p:nvPicPr>
        <p:blipFill>
          <a:blip r:embed="rId6" cstate="print"/>
          <a:srcRect/>
          <a:stretch>
            <a:fillRect/>
          </a:stretch>
        </p:blipFill>
        <p:spPr bwMode="auto">
          <a:xfrm>
            <a:off x="7315200" y="4038600"/>
            <a:ext cx="1279525" cy="1112838"/>
          </a:xfrm>
          <a:prstGeom prst="rect">
            <a:avLst/>
          </a:prstGeom>
          <a:noFill/>
          <a:ln w="9525">
            <a:noFill/>
            <a:miter lim="800000"/>
            <a:headEnd/>
            <a:tailEnd/>
          </a:ln>
        </p:spPr>
      </p:pic>
      <p:pic>
        <p:nvPicPr>
          <p:cNvPr id="48134" name="Picture 11" descr="CitizensPartylogo"/>
          <p:cNvPicPr>
            <a:picLocks noChangeAspect="1" noChangeArrowheads="1"/>
          </p:cNvPicPr>
          <p:nvPr/>
        </p:nvPicPr>
        <p:blipFill>
          <a:blip r:embed="rId7" cstate="print"/>
          <a:srcRect/>
          <a:stretch>
            <a:fillRect/>
          </a:stretch>
        </p:blipFill>
        <p:spPr bwMode="auto">
          <a:xfrm>
            <a:off x="457200" y="3810000"/>
            <a:ext cx="3200400" cy="1085850"/>
          </a:xfrm>
          <a:prstGeom prst="rect">
            <a:avLst/>
          </a:prstGeom>
          <a:noFill/>
          <a:ln w="9525">
            <a:noFill/>
            <a:miter lim="800000"/>
            <a:headEnd/>
            <a:tailEnd/>
          </a:ln>
        </p:spPr>
      </p:pic>
      <p:pic>
        <p:nvPicPr>
          <p:cNvPr id="48135" name="Picture 15" descr="arp_header03-crop"/>
          <p:cNvPicPr>
            <a:picLocks noChangeAspect="1" noChangeArrowheads="1"/>
          </p:cNvPicPr>
          <p:nvPr/>
        </p:nvPicPr>
        <p:blipFill>
          <a:blip r:embed="rId8" cstate="print"/>
          <a:srcRect/>
          <a:stretch>
            <a:fillRect/>
          </a:stretch>
        </p:blipFill>
        <p:spPr bwMode="auto">
          <a:xfrm>
            <a:off x="533400" y="2895600"/>
            <a:ext cx="3089275" cy="703263"/>
          </a:xfrm>
          <a:prstGeom prst="rect">
            <a:avLst/>
          </a:prstGeom>
          <a:noFill/>
          <a:ln w="9525">
            <a:noFill/>
            <a:miter lim="800000"/>
            <a:headEnd/>
            <a:tailEnd/>
          </a:ln>
        </p:spPr>
      </p:pic>
      <p:pic>
        <p:nvPicPr>
          <p:cNvPr id="48136" name="Picture 16" descr="SPUSA_logo"/>
          <p:cNvPicPr>
            <a:picLocks noChangeAspect="1" noChangeArrowheads="1"/>
          </p:cNvPicPr>
          <p:nvPr/>
        </p:nvPicPr>
        <p:blipFill>
          <a:blip r:embed="rId9" cstate="print"/>
          <a:srcRect/>
          <a:stretch>
            <a:fillRect/>
          </a:stretch>
        </p:blipFill>
        <p:spPr bwMode="auto">
          <a:xfrm>
            <a:off x="6781800" y="838200"/>
            <a:ext cx="1865313" cy="1865313"/>
          </a:xfrm>
          <a:prstGeom prst="rect">
            <a:avLst/>
          </a:prstGeom>
          <a:noFill/>
          <a:ln w="9525">
            <a:noFill/>
            <a:miter lim="800000"/>
            <a:headEnd/>
            <a:tailEnd/>
          </a:ln>
        </p:spPr>
      </p:pic>
      <p:pic>
        <p:nvPicPr>
          <p:cNvPr id="48137" name="Picture 17" descr="America's_Independent_Party_logo"/>
          <p:cNvPicPr>
            <a:picLocks noChangeAspect="1" noChangeArrowheads="1"/>
          </p:cNvPicPr>
          <p:nvPr/>
        </p:nvPicPr>
        <p:blipFill>
          <a:blip r:embed="rId10" cstate="print"/>
          <a:srcRect/>
          <a:stretch>
            <a:fillRect/>
          </a:stretch>
        </p:blipFill>
        <p:spPr bwMode="auto">
          <a:xfrm>
            <a:off x="3733800" y="4495800"/>
            <a:ext cx="3300413" cy="649288"/>
          </a:xfrm>
          <a:prstGeom prst="rect">
            <a:avLst/>
          </a:prstGeom>
          <a:noFill/>
          <a:ln w="9525">
            <a:noFill/>
            <a:miter lim="800000"/>
            <a:headEnd/>
            <a:tailEnd/>
          </a:ln>
        </p:spPr>
      </p:pic>
      <p:pic>
        <p:nvPicPr>
          <p:cNvPr id="48138" name="Picture 18" descr="Modern Whig Party"/>
          <p:cNvPicPr>
            <a:picLocks noChangeAspect="1" noChangeArrowheads="1"/>
          </p:cNvPicPr>
          <p:nvPr/>
        </p:nvPicPr>
        <p:blipFill>
          <a:blip r:embed="rId11" cstate="print"/>
          <a:srcRect/>
          <a:stretch>
            <a:fillRect/>
          </a:stretch>
        </p:blipFill>
        <p:spPr bwMode="auto">
          <a:xfrm>
            <a:off x="2667000" y="1066800"/>
            <a:ext cx="3838575" cy="1050925"/>
          </a:xfrm>
          <a:prstGeom prst="rect">
            <a:avLst/>
          </a:prstGeom>
          <a:noFill/>
          <a:ln w="9525">
            <a:noFill/>
            <a:miter lim="800000"/>
            <a:headEnd/>
            <a:tailEnd/>
          </a:ln>
        </p:spPr>
      </p:pic>
      <p:sp>
        <p:nvSpPr>
          <p:cNvPr id="48139" name="Text Box 19"/>
          <p:cNvSpPr txBox="1">
            <a:spLocks noChangeArrowheads="1"/>
          </p:cNvSpPr>
          <p:nvPr/>
        </p:nvSpPr>
        <p:spPr bwMode="auto">
          <a:xfrm>
            <a:off x="3413125" y="163513"/>
            <a:ext cx="184150" cy="701675"/>
          </a:xfrm>
          <a:prstGeom prst="rect">
            <a:avLst/>
          </a:prstGeom>
          <a:noFill/>
          <a:ln w="9525">
            <a:noFill/>
            <a:miter lim="800000"/>
            <a:headEnd/>
            <a:tailEnd/>
          </a:ln>
        </p:spPr>
        <p:txBody>
          <a:bodyPr wrap="none">
            <a:spAutoFit/>
          </a:bodyPr>
          <a:lstStyle/>
          <a:p>
            <a:endParaRPr lang="en-US" sz="4000" b="1">
              <a:latin typeface="Calibri" pitchFamily="34" charset="0"/>
              <a:cs typeface="Arial" charset="0"/>
            </a:endParaRPr>
          </a:p>
        </p:txBody>
      </p:sp>
      <p:pic>
        <p:nvPicPr>
          <p:cNvPr id="48141" name="Picture 14" descr="BTPlogo"/>
          <p:cNvPicPr>
            <a:picLocks noChangeAspect="1" noChangeArrowheads="1"/>
          </p:cNvPicPr>
          <p:nvPr/>
        </p:nvPicPr>
        <p:blipFill>
          <a:blip r:embed="rId12" cstate="print"/>
          <a:srcRect/>
          <a:stretch>
            <a:fillRect/>
          </a:stretch>
        </p:blipFill>
        <p:spPr bwMode="auto">
          <a:xfrm>
            <a:off x="3810000" y="2362200"/>
            <a:ext cx="1901825" cy="1974850"/>
          </a:xfrm>
          <a:prstGeom prst="rect">
            <a:avLst/>
          </a:prstGeom>
          <a:noFill/>
          <a:ln w="9525">
            <a:noFill/>
            <a:miter lim="800000"/>
            <a:headEnd/>
            <a:tailEnd/>
          </a:ln>
        </p:spPr>
      </p:pic>
      <p:pic>
        <p:nvPicPr>
          <p:cNvPr id="48142" name="Picture 15" descr="justicelogo-21-"/>
          <p:cNvPicPr>
            <a:picLocks noChangeAspect="1" noChangeArrowheads="1"/>
          </p:cNvPicPr>
          <p:nvPr/>
        </p:nvPicPr>
        <p:blipFill>
          <a:blip r:embed="rId13" cstate="print"/>
          <a:srcRect/>
          <a:stretch>
            <a:fillRect/>
          </a:stretch>
        </p:blipFill>
        <p:spPr bwMode="auto">
          <a:xfrm>
            <a:off x="6096000" y="2819400"/>
            <a:ext cx="2171700" cy="1098550"/>
          </a:xfrm>
          <a:prstGeom prst="rect">
            <a:avLst/>
          </a:prstGeom>
          <a:noFill/>
          <a:ln w="9525">
            <a:noFill/>
            <a:miter lim="800000"/>
            <a:headEnd/>
            <a:tailEnd/>
          </a:ln>
        </p:spPr>
      </p:pic>
      <p:sp>
        <p:nvSpPr>
          <p:cNvPr id="16" name="Text Box 5"/>
          <p:cNvSpPr txBox="1">
            <a:spLocks noChangeArrowheads="1"/>
          </p:cNvSpPr>
          <p:nvPr/>
        </p:nvSpPr>
        <p:spPr bwMode="auto">
          <a:xfrm>
            <a:off x="228600" y="76200"/>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smtClean="0">
                <a:latin typeface="Calibri" pitchFamily="34" charset="0"/>
              </a:rPr>
              <a:t>Third Parties Bring New Ideas</a:t>
            </a:r>
            <a:endParaRPr lang="en-US" sz="4400" b="1" dirty="0">
              <a:latin typeface="Calibri" pitchFamily="34" charset="0"/>
            </a:endParaRPr>
          </a:p>
        </p:txBody>
      </p:sp>
    </p:spTree>
    <p:extLst>
      <p:ext uri="{BB962C8B-B14F-4D97-AF65-F5344CB8AC3E}">
        <p14:creationId xmlns:p14="http://schemas.microsoft.com/office/powerpoint/2010/main" val="7169931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podium130105fasces8"/>
          <p:cNvPicPr>
            <a:picLocks noChangeAspect="1" noChangeArrowheads="1"/>
          </p:cNvPicPr>
          <p:nvPr/>
        </p:nvPicPr>
        <p:blipFill>
          <a:blip r:embed="rId3" cstate="print"/>
          <a:srcRect/>
          <a:stretch>
            <a:fillRect/>
          </a:stretch>
        </p:blipFill>
        <p:spPr bwMode="auto">
          <a:xfrm>
            <a:off x="569259" y="228600"/>
            <a:ext cx="8050576" cy="6400800"/>
          </a:xfrm>
          <a:prstGeom prst="rect">
            <a:avLst/>
          </a:prstGeom>
          <a:noFill/>
          <a:ln w="9525">
            <a:noFill/>
            <a:miter lim="800000"/>
            <a:headEnd/>
            <a:tailEnd/>
          </a:ln>
        </p:spPr>
      </p:pic>
      <p:sp>
        <p:nvSpPr>
          <p:cNvPr id="11161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E67F6DB-6399-426F-86D8-77CAEA6F6C55}" type="slidenum">
              <a:rPr lang="en-US" sz="1200">
                <a:solidFill>
                  <a:srgbClr val="898989"/>
                </a:solidFill>
                <a:latin typeface="Calibri" pitchFamily="34" charset="0"/>
              </a:rPr>
              <a:pPr algn="r"/>
              <a:t>48</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19165425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36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7B028C3-EFDB-4F79-A23C-FE1743658BAC}" type="slidenum">
              <a:rPr lang="en-US" sz="1200">
                <a:solidFill>
                  <a:srgbClr val="898989"/>
                </a:solidFill>
                <a:latin typeface="Calibri" pitchFamily="34" charset="0"/>
                <a:cs typeface="Arial" charset="0"/>
              </a:rPr>
              <a:pPr algn="r"/>
              <a:t>49</a:t>
            </a:fld>
            <a:endParaRPr lang="en-US" sz="1200">
              <a:solidFill>
                <a:srgbClr val="898989"/>
              </a:solidFill>
              <a:latin typeface="Calibri" pitchFamily="34" charset="0"/>
              <a:cs typeface="Arial" charset="0"/>
            </a:endParaRPr>
          </a:p>
        </p:txBody>
      </p:sp>
      <p:pic>
        <p:nvPicPr>
          <p:cNvPr id="113667" name="Picture 5" descr="#31"/>
          <p:cNvPicPr>
            <a:picLocks noChangeArrowheads="1"/>
          </p:cNvPicPr>
          <p:nvPr/>
        </p:nvPicPr>
        <p:blipFill>
          <a:blip r:embed="rId4" cstate="print"/>
          <a:srcRect/>
          <a:stretch>
            <a:fillRect/>
          </a:stretch>
        </p:blipFill>
        <p:spPr bwMode="auto">
          <a:xfrm>
            <a:off x="533400" y="1066800"/>
            <a:ext cx="8108950"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61B88F9-D66B-41C1-90E5-5D353E008CC2}" type="slidenum">
              <a:rPr lang="en-US" sz="1200">
                <a:solidFill>
                  <a:schemeClr val="tx1">
                    <a:tint val="75000"/>
                  </a:schemeClr>
                </a:solidFill>
                <a:latin typeface="+mn-lt"/>
              </a:rPr>
              <a:pPr algn="r" fontAlgn="auto">
                <a:spcBef>
                  <a:spcPts val="0"/>
                </a:spcBef>
                <a:spcAft>
                  <a:spcPts val="0"/>
                </a:spcAft>
                <a:defRPr/>
              </a:pPr>
              <a:t>5</a:t>
            </a:fld>
            <a:endParaRPr lang="en-US" sz="1200">
              <a:solidFill>
                <a:schemeClr val="tx1">
                  <a:tint val="75000"/>
                </a:schemeClr>
              </a:solidFill>
              <a:latin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5714"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cs typeface="Arial" charset="0"/>
              </a:rPr>
              <a:t>Question </a:t>
            </a:r>
            <a:r>
              <a:rPr lang="en-US" b="1" dirty="0" smtClean="0">
                <a:cs typeface="Arial" charset="0"/>
              </a:rPr>
              <a:t>#31</a:t>
            </a:r>
            <a:endParaRPr lang="en-US" b="1" dirty="0">
              <a:cs typeface="Arial" charset="0"/>
            </a:endParaRPr>
          </a:p>
        </p:txBody>
      </p:sp>
      <p:sp>
        <p:nvSpPr>
          <p:cNvPr id="11571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03D1A97-ACCA-45F4-835B-DD6C51EBF22D}" type="slidenum">
              <a:rPr lang="en-US" sz="1200">
                <a:solidFill>
                  <a:srgbClr val="898989"/>
                </a:solidFill>
                <a:latin typeface="Calibri" pitchFamily="34" charset="0"/>
                <a:cs typeface="Arial" charset="0"/>
              </a:rPr>
              <a:pPr algn="r"/>
              <a:t>50</a:t>
            </a:fld>
            <a:endParaRPr lang="en-US" sz="1200">
              <a:solidFill>
                <a:srgbClr val="898989"/>
              </a:solidFill>
              <a:latin typeface="Calibri" pitchFamily="34" charset="0"/>
              <a:cs typeface="Arial"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0B55B76-CE27-4D83-959C-97D46955C39D}" type="slidenum">
              <a:rPr lang="en-US" sz="1200">
                <a:solidFill>
                  <a:srgbClr val="898989"/>
                </a:solidFill>
                <a:latin typeface="Calibri" pitchFamily="34" charset="0"/>
              </a:rPr>
              <a:pPr algn="r"/>
              <a:t>51</a:t>
            </a:fld>
            <a:endParaRPr lang="en-US" sz="1200">
              <a:solidFill>
                <a:srgbClr val="898989"/>
              </a:solidFill>
              <a:latin typeface="Calibri" pitchFamily="34" charset="0"/>
            </a:endParaRPr>
          </a:p>
        </p:txBody>
      </p:sp>
      <p:pic>
        <p:nvPicPr>
          <p:cNvPr id="7" name="Picture 4" descr="pelosi_boehner_gavel_shinkle_328"/>
          <p:cNvPicPr>
            <a:picLocks noChangeAspect="1" noChangeArrowheads="1"/>
          </p:cNvPicPr>
          <p:nvPr/>
        </p:nvPicPr>
        <p:blipFill>
          <a:blip r:embed="rId3" cstate="print"/>
          <a:srcRect/>
          <a:stretch>
            <a:fillRect/>
          </a:stretch>
        </p:blipFill>
        <p:spPr bwMode="auto">
          <a:xfrm>
            <a:off x="0" y="936486"/>
            <a:ext cx="9144000" cy="5219714"/>
          </a:xfrm>
          <a:prstGeom prst="rect">
            <a:avLst/>
          </a:prstGeom>
          <a:noFill/>
          <a:ln w="9525">
            <a:noFill/>
            <a:miter lim="800000"/>
            <a:headEnd/>
            <a:tailEnd/>
          </a:ln>
        </p:spPr>
      </p:pic>
      <p:sp>
        <p:nvSpPr>
          <p:cNvPr id="2" name="Rectangle 1"/>
          <p:cNvSpPr/>
          <p:nvPr/>
        </p:nvSpPr>
        <p:spPr>
          <a:xfrm>
            <a:off x="0" y="6156200"/>
            <a:ext cx="9144000" cy="369332"/>
          </a:xfrm>
          <a:prstGeom prst="rect">
            <a:avLst/>
          </a:prstGeom>
          <a:solidFill>
            <a:schemeClr val="bg2"/>
          </a:solidFill>
        </p:spPr>
        <p:txBody>
          <a:bodyPr wrap="square">
            <a:spAutoFit/>
          </a:bodyPr>
          <a:lstStyle/>
          <a:p>
            <a:pPr algn="ctr"/>
            <a:r>
              <a:rPr lang="en-US" b="1" dirty="0">
                <a:latin typeface="Calibri" pitchFamily="34" charset="0"/>
              </a:rPr>
              <a:t>Outgoing Speaker Nancy Pelosi hands </a:t>
            </a:r>
            <a:r>
              <a:rPr lang="en-US" b="1" dirty="0" smtClean="0">
                <a:latin typeface="Calibri" pitchFamily="34" charset="0"/>
              </a:rPr>
              <a:t>the </a:t>
            </a:r>
            <a:r>
              <a:rPr lang="en-US" b="1" dirty="0">
                <a:latin typeface="Calibri" pitchFamily="34" charset="0"/>
              </a:rPr>
              <a:t>speaker's gavel to John </a:t>
            </a:r>
            <a:r>
              <a:rPr lang="en-US" b="1" dirty="0" smtClean="0">
                <a:latin typeface="Calibri" pitchFamily="34" charset="0"/>
              </a:rPr>
              <a:t>Boehner in 2011. </a:t>
            </a:r>
            <a:endParaRPr lang="en-US" b="1" dirty="0">
              <a:latin typeface="Calibri" pitchFamily="34" charset="0"/>
            </a:endParaRPr>
          </a:p>
        </p:txBody>
      </p:sp>
      <p:sp>
        <p:nvSpPr>
          <p:cNvPr id="6" name="Text Box 5"/>
          <p:cNvSpPr txBox="1">
            <a:spLocks noChangeArrowheads="1"/>
          </p:cNvSpPr>
          <p:nvPr/>
        </p:nvSpPr>
        <p:spPr bwMode="auto">
          <a:xfrm>
            <a:off x="0" y="228600"/>
            <a:ext cx="9144000" cy="707886"/>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smtClean="0">
                <a:latin typeface="Calibri" pitchFamily="34" charset="0"/>
              </a:rPr>
              <a:t>Speaker of the House of Representatives</a:t>
            </a:r>
            <a:endParaRPr lang="en-US" sz="4000" b="1" dirty="0">
              <a:latin typeface="Calibri" pitchFamily="34" charset="0"/>
            </a:endParaRPr>
          </a:p>
        </p:txBody>
      </p:sp>
    </p:spTree>
    <p:extLst>
      <p:ext uri="{BB962C8B-B14F-4D97-AF65-F5344CB8AC3E}">
        <p14:creationId xmlns:p14="http://schemas.microsoft.com/office/powerpoint/2010/main" val="2229534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EE67F6DB-6399-426F-86D8-77CAEA6F6C55}" type="slidenum">
              <a:rPr lang="en-US" sz="1200">
                <a:solidFill>
                  <a:srgbClr val="898989"/>
                </a:solidFill>
                <a:latin typeface="Calibri" pitchFamily="34" charset="0"/>
              </a:rPr>
              <a:pPr algn="r"/>
              <a:t>52</a:t>
            </a:fld>
            <a:endParaRPr lang="en-US" sz="1200">
              <a:solidFill>
                <a:srgbClr val="898989"/>
              </a:solidFill>
              <a:latin typeface="Calibri" pitchFamily="34" charset="0"/>
            </a:endParaRPr>
          </a:p>
        </p:txBody>
      </p:sp>
      <p:sp>
        <p:nvSpPr>
          <p:cNvPr id="4" name="Text Box 5"/>
          <p:cNvSpPr txBox="1">
            <a:spLocks noChangeArrowheads="1"/>
          </p:cNvSpPr>
          <p:nvPr/>
        </p:nvSpPr>
        <p:spPr bwMode="auto">
          <a:xfrm>
            <a:off x="0" y="228600"/>
            <a:ext cx="9144000" cy="707886"/>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smtClean="0">
                <a:solidFill>
                  <a:schemeClr val="tx1"/>
                </a:solidFill>
                <a:latin typeface="Calibri" pitchFamily="34" charset="0"/>
              </a:rPr>
              <a:t>Speaker of the House of Representatives</a:t>
            </a:r>
            <a:endParaRPr lang="en-US" sz="4000" b="1" dirty="0">
              <a:solidFill>
                <a:schemeClr val="tx1"/>
              </a:solidFill>
              <a:latin typeface="Calibri" pitchFamily="34" charset="0"/>
            </a:endParaRPr>
          </a:p>
        </p:txBody>
      </p:sp>
      <p:sp>
        <p:nvSpPr>
          <p:cNvPr id="5" name="Text Box 5"/>
          <p:cNvSpPr txBox="1">
            <a:spLocks noChangeArrowheads="1"/>
          </p:cNvSpPr>
          <p:nvPr/>
        </p:nvSpPr>
        <p:spPr bwMode="auto">
          <a:xfrm>
            <a:off x="2266633" y="6273225"/>
            <a:ext cx="4619625" cy="58477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3200" b="1" dirty="0" smtClean="0">
                <a:solidFill>
                  <a:schemeClr val="tx1"/>
                </a:solidFill>
                <a:latin typeface="Calibri" pitchFamily="34" charset="0"/>
              </a:rPr>
              <a:t>Paul Ryan</a:t>
            </a:r>
            <a:endParaRPr lang="en-US" sz="3200" b="1" dirty="0">
              <a:solidFill>
                <a:schemeClr val="tx1"/>
              </a:solidFill>
              <a:latin typeface="Calibri" pitchFamily="34" charset="0"/>
            </a:endParaRPr>
          </a:p>
        </p:txBody>
      </p:sp>
      <p:pic>
        <p:nvPicPr>
          <p:cNvPr id="1026" name="Picture 2" descr="https://qph.is.quoracdn.net/main-qimg-cbe03bd8e6625968e0ed71d66dd5eab2?convert_to_webp=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633" y="936486"/>
            <a:ext cx="4619625" cy="533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1352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B11FC7-3F68-46D4-BDD5-DBD0F26A2955}" type="slidenum">
              <a:rPr lang="en-US" sz="1200">
                <a:solidFill>
                  <a:srgbClr val="898989"/>
                </a:solidFill>
                <a:latin typeface="Calibri" pitchFamily="34" charset="0"/>
              </a:rPr>
              <a:pPr algn="r"/>
              <a:t>53</a:t>
            </a:fld>
            <a:endParaRPr lang="en-US" sz="1200">
              <a:solidFill>
                <a:srgbClr val="898989"/>
              </a:solidFill>
              <a:latin typeface="Calibri"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p:cNvPicPr>
            <a:picLocks noChangeAspect="1" noChangeArrowheads="1"/>
          </p:cNvPicPr>
          <p:nvPr/>
        </p:nvPicPr>
        <p:blipFill>
          <a:blip r:embed="rId3"/>
          <a:srcRect/>
          <a:stretch>
            <a:fillRect/>
          </a:stretch>
        </p:blipFill>
        <p:spPr bwMode="auto">
          <a:xfrm>
            <a:off x="533400" y="457200"/>
            <a:ext cx="8128000" cy="6096000"/>
          </a:xfrm>
          <a:prstGeom prst="rect">
            <a:avLst/>
          </a:prstGeom>
          <a:noFill/>
          <a:ln w="9525">
            <a:noFill/>
            <a:miter lim="800000"/>
            <a:headEnd/>
            <a:tailEnd/>
          </a:ln>
        </p:spPr>
      </p:pic>
      <p:sp>
        <p:nvSpPr>
          <p:cNvPr id="1433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21778F2-87BD-42A6-82DE-46EBBC1BA425}" type="slidenum">
              <a:rPr lang="en-US" sz="1200">
                <a:solidFill>
                  <a:srgbClr val="898989"/>
                </a:solidFill>
                <a:latin typeface="Calibri" pitchFamily="34" charset="0"/>
              </a:rPr>
              <a:pPr algn="r"/>
              <a:t>54</a:t>
            </a:fld>
            <a:endParaRPr lang="en-US" sz="1200">
              <a:solidFill>
                <a:srgbClr val="898989"/>
              </a:solidFill>
              <a:latin typeface="Calibri" pitchFamily="34" charset="0"/>
            </a:endParaRPr>
          </a:p>
        </p:txBody>
      </p:sp>
      <p:pic>
        <p:nvPicPr>
          <p:cNvPr id="14339" name="Picture 4" descr="Red blank"/>
          <p:cNvPicPr>
            <a:picLocks noChangeAspect="1" noChangeArrowheads="1"/>
          </p:cNvPicPr>
          <p:nvPr/>
        </p:nvPicPr>
        <p:blipFill>
          <a:blip r:embed="rId4"/>
          <a:srcRect/>
          <a:stretch>
            <a:fillRect/>
          </a:stretch>
        </p:blipFill>
        <p:spPr bwMode="auto">
          <a:xfrm>
            <a:off x="685800" y="990600"/>
            <a:ext cx="7934325" cy="5029200"/>
          </a:xfrm>
          <a:prstGeom prst="rect">
            <a:avLst/>
          </a:prstGeom>
          <a:noFill/>
          <a:ln w="9525">
            <a:noFill/>
            <a:miter lim="800000"/>
            <a:headEnd/>
            <a:tailEnd/>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813" y="990600"/>
            <a:ext cx="4048506" cy="5029200"/>
          </a:xfrm>
          <a:prstGeom prst="rect">
            <a:avLst/>
          </a:prstGeom>
        </p:spPr>
      </p:pic>
      <p:sp>
        <p:nvSpPr>
          <p:cNvPr id="7" name="TextBox 6"/>
          <p:cNvSpPr txBox="1"/>
          <p:nvPr/>
        </p:nvSpPr>
        <p:spPr>
          <a:xfrm>
            <a:off x="4750193" y="2209800"/>
            <a:ext cx="2621230" cy="523220"/>
          </a:xfrm>
          <a:prstGeom prst="rect">
            <a:avLst/>
          </a:prstGeom>
          <a:noFill/>
        </p:spPr>
        <p:txBody>
          <a:bodyPr wrap="none" rtlCol="0">
            <a:spAutoFit/>
          </a:bodyPr>
          <a:lstStyle/>
          <a:p>
            <a:r>
              <a:rPr lang="en-US" sz="2800" b="1" dirty="0" smtClean="0">
                <a:solidFill>
                  <a:schemeClr val="bg1"/>
                </a:solidFill>
              </a:rPr>
              <a:t>(Paul D.) Ryan</a:t>
            </a:r>
            <a:endParaRPr lang="en-US" sz="2800" b="1" dirty="0">
              <a:solidFill>
                <a:schemeClr val="bg1"/>
              </a:solidFill>
            </a:endParaRPr>
          </a:p>
        </p:txBody>
      </p:sp>
      <p:sp>
        <p:nvSpPr>
          <p:cNvPr id="3" name="TextBox 2"/>
          <p:cNvSpPr txBox="1"/>
          <p:nvPr/>
        </p:nvSpPr>
        <p:spPr>
          <a:xfrm>
            <a:off x="4728909" y="5334000"/>
            <a:ext cx="3676006" cy="246221"/>
          </a:xfrm>
          <a:prstGeom prst="rect">
            <a:avLst/>
          </a:prstGeom>
          <a:noFill/>
        </p:spPr>
        <p:txBody>
          <a:bodyPr wrap="none" rtlCol="0">
            <a:spAutoFit/>
          </a:bodyPr>
          <a:lstStyle/>
          <a:p>
            <a:r>
              <a:rPr lang="en-US" sz="1000" b="1" dirty="0" smtClean="0">
                <a:solidFill>
                  <a:schemeClr val="bg1"/>
                </a:solidFill>
              </a:rPr>
              <a:t>Paul Ryan, Speaker of the U.S. House of Representatives.</a:t>
            </a:r>
            <a:endParaRPr lang="en-US" sz="1000" b="1" dirty="0">
              <a:solidFill>
                <a:schemeClr val="bg1"/>
              </a:solidFill>
            </a:endParaRPr>
          </a:p>
        </p:txBody>
      </p:sp>
      <p:sp>
        <p:nvSpPr>
          <p:cNvPr id="1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solidFill>
                  <a:schemeClr val="tx1"/>
                </a:solidFill>
              </a:rPr>
              <a:t>Question </a:t>
            </a:r>
            <a:r>
              <a:rPr lang="en-US" b="1" dirty="0" smtClean="0">
                <a:solidFill>
                  <a:schemeClr val="tx1"/>
                </a:solidFill>
              </a:rPr>
              <a:t>#47</a:t>
            </a:r>
            <a:endParaRPr lang="en-US" b="1" dirty="0">
              <a:solidFill>
                <a:schemeClr val="tx1"/>
              </a:solidFill>
            </a:endParaRPr>
          </a:p>
        </p:txBody>
      </p:sp>
    </p:spTree>
    <p:extLst>
      <p:ext uri="{BB962C8B-B14F-4D97-AF65-F5344CB8AC3E}">
        <p14:creationId xmlns:p14="http://schemas.microsoft.com/office/powerpoint/2010/main" val="38136805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5"/>
          <p:cNvPicPr>
            <a:picLocks noGrp="1" noChangeAspect="1" noChangeArrowheads="1"/>
          </p:cNvPicPr>
          <p:nvPr>
            <p:ph idx="4294967295"/>
          </p:nvPr>
        </p:nvPicPr>
        <p:blipFill>
          <a:blip r:embed="rId3" cstate="print"/>
          <a:srcRect/>
          <a:stretch>
            <a:fillRect/>
          </a:stretch>
        </p:blipFill>
        <p:spPr>
          <a:xfrm>
            <a:off x="533400" y="533400"/>
            <a:ext cx="8153400" cy="6003925"/>
          </a:xfrm>
        </p:spPr>
      </p:pic>
      <p:sp>
        <p:nvSpPr>
          <p:cNvPr id="2560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#13</a:t>
            </a:r>
            <a:endParaRPr lang="en-US" b="1" dirty="0"/>
          </a:p>
        </p:txBody>
      </p:sp>
      <p:sp>
        <p:nvSpPr>
          <p:cNvPr id="2560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46AEBD0-2710-44E7-8343-C85F5108D31A}" type="slidenum">
              <a:rPr lang="en-US" sz="1200">
                <a:solidFill>
                  <a:srgbClr val="898989"/>
                </a:solidFill>
                <a:latin typeface="Calibri" pitchFamily="34" charset="0"/>
              </a:rPr>
              <a:pPr algn="r"/>
              <a:t>6</a:t>
            </a:fld>
            <a:endParaRPr lang="en-US" sz="1200">
              <a:solidFill>
                <a:srgbClr val="898989"/>
              </a:solidFill>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2AB5204-6700-4A5E-8516-F685147EEC39}" type="slidenum">
              <a:rPr lang="en-US" sz="1000">
                <a:solidFill>
                  <a:srgbClr val="898989"/>
                </a:solidFill>
                <a:latin typeface="Calibri" pitchFamily="34" charset="0"/>
                <a:cs typeface="Arial" charset="0"/>
              </a:rPr>
              <a:pPr algn="r"/>
              <a:t>7</a:t>
            </a:fld>
            <a:endParaRPr lang="en-US" sz="1000">
              <a:solidFill>
                <a:srgbClr val="898989"/>
              </a:solidFill>
              <a:latin typeface="Calibri" pitchFamily="34" charset="0"/>
              <a:cs typeface="Arial" charset="0"/>
            </a:endParaRPr>
          </a:p>
        </p:txBody>
      </p:sp>
      <p:cxnSp>
        <p:nvCxnSpPr>
          <p:cNvPr id="13" name="Straight Arrow Connector 12"/>
          <p:cNvCxnSpPr/>
          <p:nvPr/>
        </p:nvCxnSpPr>
        <p:spPr>
          <a:xfrm rot="11700000" flipV="1">
            <a:off x="3886200" y="5047488"/>
            <a:ext cx="1600200" cy="439738"/>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rot="-6720000" flipH="1">
            <a:off x="5684521" y="3472406"/>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 name="Straight Arrow Connector 12"/>
          <p:cNvCxnSpPr/>
          <p:nvPr/>
        </p:nvCxnSpPr>
        <p:spPr>
          <a:xfrm rot="14880000" flipV="1">
            <a:off x="5799481" y="3351217"/>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 name="Straight Arrow Connector 12"/>
          <p:cNvCxnSpPr/>
          <p:nvPr/>
        </p:nvCxnSpPr>
        <p:spPr>
          <a:xfrm rot="8820000" flipV="1">
            <a:off x="1600201" y="3267869"/>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 name="Straight Arrow Connector 16"/>
          <p:cNvCxnSpPr/>
          <p:nvPr/>
        </p:nvCxnSpPr>
        <p:spPr>
          <a:xfrm rot="8820000" flipH="1">
            <a:off x="1752600" y="3375601"/>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Straight Arrow Connector 16"/>
          <p:cNvCxnSpPr/>
          <p:nvPr/>
        </p:nvCxnSpPr>
        <p:spPr>
          <a:xfrm rot="11700000" flipH="1">
            <a:off x="3867912" y="5294376"/>
            <a:ext cx="1600200" cy="438150"/>
          </a:xfrm>
          <a:prstGeom prst="straightConnector1">
            <a:avLst/>
          </a:prstGeom>
          <a:ln>
            <a:solidFill>
              <a:schemeClr val="accent6"/>
            </a:solidFill>
            <a:tailEnd type="arrow"/>
          </a:ln>
        </p:spPr>
        <p:style>
          <a:lnRef idx="3">
            <a:schemeClr val="dk1"/>
          </a:lnRef>
          <a:fillRef idx="0">
            <a:schemeClr val="dk1"/>
          </a:fillRef>
          <a:effectRef idx="2">
            <a:schemeClr val="dk1"/>
          </a:effectRef>
          <a:fontRef idx="minor">
            <a:schemeClr val="tx1"/>
          </a:fontRef>
        </p:style>
      </p:cxnSp>
      <p:sp>
        <p:nvSpPr>
          <p:cNvPr id="29711" name="Rectangle 15"/>
          <p:cNvSpPr>
            <a:spLocks noChangeArrowheads="1"/>
          </p:cNvSpPr>
          <p:nvPr/>
        </p:nvSpPr>
        <p:spPr bwMode="auto">
          <a:xfrm rot="-2880000">
            <a:off x="1325357" y="3122838"/>
            <a:ext cx="1660525" cy="336550"/>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veto a bill</a:t>
            </a:r>
            <a:endParaRPr lang="en-US" sz="1600" b="1" dirty="0">
              <a:solidFill>
                <a:schemeClr val="bg1"/>
              </a:solidFill>
              <a:latin typeface="Calibri" pitchFamily="34" charset="0"/>
              <a:cs typeface="Arial" charset="0"/>
            </a:endParaRPr>
          </a:p>
        </p:txBody>
      </p:sp>
      <p:sp>
        <p:nvSpPr>
          <p:cNvPr id="29712" name="Text Box 16"/>
          <p:cNvSpPr txBox="1">
            <a:spLocks noChangeArrowheads="1"/>
          </p:cNvSpPr>
          <p:nvPr/>
        </p:nvSpPr>
        <p:spPr bwMode="auto">
          <a:xfrm>
            <a:off x="3474721" y="5620096"/>
            <a:ext cx="2507054" cy="338554"/>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Approves federal judges</a:t>
            </a:r>
          </a:p>
        </p:txBody>
      </p:sp>
      <p:sp>
        <p:nvSpPr>
          <p:cNvPr id="29713" name="Rectangle 17"/>
          <p:cNvSpPr>
            <a:spLocks noChangeArrowheads="1"/>
          </p:cNvSpPr>
          <p:nvPr/>
        </p:nvSpPr>
        <p:spPr bwMode="auto">
          <a:xfrm rot="3180000">
            <a:off x="5161348" y="3638883"/>
            <a:ext cx="2197100" cy="338137"/>
          </a:xfrm>
          <a:prstGeom prst="rect">
            <a:avLst/>
          </a:prstGeom>
          <a:noFill/>
          <a:ln w="38100" algn="ctr">
            <a:noFill/>
            <a:miter lim="800000"/>
            <a:headEnd/>
            <a:tailEnd/>
          </a:ln>
          <a:effectLst>
            <a:outerShdw dist="23000" dir="5400000" rotWithShape="0">
              <a:srgbClr val="000000">
                <a:alpha val="34999"/>
              </a:srgbClr>
            </a:outerShdw>
          </a:effectLst>
        </p:spPr>
        <p:txBody>
          <a:bodyPr wrap="none">
            <a:spAutoFit/>
          </a:bodyPr>
          <a:lstStyle/>
          <a:p>
            <a:pPr algn="ctr">
              <a:defRPr/>
            </a:pPr>
            <a:r>
              <a:rPr lang="en-US" sz="1600" b="1" dirty="0">
                <a:solidFill>
                  <a:schemeClr val="bg1"/>
                </a:solidFill>
                <a:latin typeface="Calibri" pitchFamily="34" charset="0"/>
                <a:cs typeface="Arial" charset="0"/>
              </a:rPr>
              <a:t>Appoints federal judges</a:t>
            </a:r>
          </a:p>
        </p:txBody>
      </p:sp>
      <p:sp>
        <p:nvSpPr>
          <p:cNvPr id="29714" name="Rectangle 18"/>
          <p:cNvSpPr>
            <a:spLocks noChangeArrowheads="1"/>
          </p:cNvSpPr>
          <p:nvPr/>
        </p:nvSpPr>
        <p:spPr bwMode="auto">
          <a:xfrm>
            <a:off x="3451934" y="4557385"/>
            <a:ext cx="2537460" cy="581025"/>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Can declare </a:t>
            </a:r>
            <a:r>
              <a:rPr lang="en-US" sz="1600" b="1" dirty="0" smtClean="0">
                <a:solidFill>
                  <a:schemeClr val="bg1"/>
                </a:solidFill>
                <a:latin typeface="Calibri" pitchFamily="34" charset="0"/>
                <a:cs typeface="Arial" charset="0"/>
              </a:rPr>
              <a:t>a law </a:t>
            </a:r>
            <a:endParaRPr lang="en-US" sz="1600" b="1" dirty="0">
              <a:solidFill>
                <a:schemeClr val="bg1"/>
              </a:solidFill>
              <a:latin typeface="Calibri" pitchFamily="34" charset="0"/>
              <a:cs typeface="Arial" charset="0"/>
            </a:endParaRPr>
          </a:p>
          <a:p>
            <a:pPr algn="ctr">
              <a:defRPr/>
            </a:pPr>
            <a:r>
              <a:rPr lang="en-US" sz="1600" b="1" dirty="0">
                <a:solidFill>
                  <a:schemeClr val="bg1"/>
                </a:solidFill>
                <a:latin typeface="Calibri" pitchFamily="34" charset="0"/>
                <a:cs typeface="Arial" charset="0"/>
              </a:rPr>
              <a:t>unconstitutional</a:t>
            </a:r>
          </a:p>
        </p:txBody>
      </p:sp>
      <p:sp>
        <p:nvSpPr>
          <p:cNvPr id="18" name="Text Box 16"/>
          <p:cNvSpPr txBox="1">
            <a:spLocks noChangeArrowheads="1"/>
          </p:cNvSpPr>
          <p:nvPr/>
        </p:nvSpPr>
        <p:spPr bwMode="auto">
          <a:xfrm rot="18720000">
            <a:off x="1716770" y="3566421"/>
            <a:ext cx="2176686" cy="584775"/>
          </a:xfrm>
          <a:prstGeom prst="rect">
            <a:avLst/>
          </a:prstGeom>
          <a:noFill/>
          <a:ln w="38100" algn="ctr">
            <a:noFill/>
            <a:miter lim="800000"/>
            <a:headEnd/>
            <a:tailEnd/>
          </a:ln>
          <a:effectLst>
            <a:outerShdw dist="23000" dir="5400000" rotWithShape="0">
              <a:srgbClr val="000000">
                <a:alpha val="34998"/>
              </a:srgbClr>
            </a:outerShdw>
          </a:effectLst>
        </p:spPr>
        <p:txBody>
          <a:bodyPr wrap="none">
            <a:spAutoFit/>
          </a:bodyPr>
          <a:lstStyle/>
          <a:p>
            <a:pPr algn="ctr">
              <a:defRPr/>
            </a:pP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reject a treaty</a:t>
            </a:r>
            <a:endParaRPr lang="en-US" sz="1600" b="1" dirty="0">
              <a:solidFill>
                <a:schemeClr val="bg1"/>
              </a:solidFill>
              <a:latin typeface="Calibri" pitchFamily="34" charset="0"/>
              <a:cs typeface="Arial" charset="0"/>
            </a:endParaRPr>
          </a:p>
          <a:p>
            <a:pPr algn="ctr">
              <a:defRPr/>
            </a:pPr>
            <a:r>
              <a:rPr lang="en-US" sz="1600" b="1" dirty="0" smtClean="0">
                <a:solidFill>
                  <a:schemeClr val="bg1"/>
                </a:solidFill>
                <a:latin typeface="Calibri" pitchFamily="34" charset="0"/>
                <a:cs typeface="Arial" charset="0"/>
              </a:rPr>
              <a:t>signed by the president</a:t>
            </a:r>
            <a:endParaRPr lang="en-US" sz="1600" b="1" dirty="0">
              <a:solidFill>
                <a:schemeClr val="bg1"/>
              </a:solidFill>
              <a:latin typeface="Calibri" pitchFamily="34" charset="0"/>
              <a:cs typeface="Arial" charset="0"/>
            </a:endParaRPr>
          </a:p>
        </p:txBody>
      </p:sp>
      <p:sp>
        <p:nvSpPr>
          <p:cNvPr id="19" name="Rectangle 18"/>
          <p:cNvSpPr>
            <a:spLocks noChangeArrowheads="1"/>
          </p:cNvSpPr>
          <p:nvPr/>
        </p:nvSpPr>
        <p:spPr bwMode="auto">
          <a:xfrm rot="3180000">
            <a:off x="5693887" y="3122656"/>
            <a:ext cx="2578100" cy="585787"/>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defRPr/>
            </a:pPr>
            <a:r>
              <a:rPr lang="en-US" sz="1600" b="1" dirty="0">
                <a:solidFill>
                  <a:schemeClr val="bg1"/>
                </a:solidFill>
                <a:latin typeface="Calibri" pitchFamily="34" charset="0"/>
                <a:cs typeface="Arial" charset="0"/>
              </a:rPr>
              <a:t>Can declare an executive </a:t>
            </a:r>
          </a:p>
          <a:p>
            <a:pPr algn="ctr">
              <a:defRPr/>
            </a:pPr>
            <a:r>
              <a:rPr lang="en-US" sz="1600" b="1" dirty="0">
                <a:solidFill>
                  <a:schemeClr val="bg1"/>
                </a:solidFill>
                <a:latin typeface="Calibri" pitchFamily="34" charset="0"/>
                <a:cs typeface="Arial" charset="0"/>
              </a:rPr>
              <a:t>action unconstitutional</a:t>
            </a:r>
          </a:p>
        </p:txBody>
      </p:sp>
      <p:sp>
        <p:nvSpPr>
          <p:cNvPr id="128017" name="TextBox 5"/>
          <p:cNvSpPr txBox="1">
            <a:spLocks noChangeArrowheads="1"/>
          </p:cNvSpPr>
          <p:nvPr/>
        </p:nvSpPr>
        <p:spPr bwMode="auto">
          <a:xfrm>
            <a:off x="358140" y="5000625"/>
            <a:ext cx="3124200" cy="822325"/>
          </a:xfrm>
          <a:prstGeom prst="rect">
            <a:avLst/>
          </a:prstGeom>
          <a:solidFill>
            <a:schemeClr val="bg2"/>
          </a:solidFill>
          <a:ln w="9525">
            <a:noFill/>
            <a:miter lim="800000"/>
            <a:headEnd/>
            <a:tailEnd/>
          </a:ln>
        </p:spPr>
        <p:txBody>
          <a:bodyPr>
            <a:spAutoFit/>
          </a:bodyPr>
          <a:lstStyle/>
          <a:p>
            <a:pPr algn="ctr"/>
            <a:r>
              <a:rPr lang="en-US" sz="2400" b="1" dirty="0">
                <a:cs typeface="Arial" charset="0"/>
              </a:rPr>
              <a:t>CONGRESS</a:t>
            </a:r>
          </a:p>
          <a:p>
            <a:pPr algn="ctr"/>
            <a:r>
              <a:rPr lang="en-US" sz="2400" b="1" dirty="0">
                <a:cs typeface="Arial" charset="0"/>
              </a:rPr>
              <a:t>(Legislative Branch)</a:t>
            </a:r>
          </a:p>
        </p:txBody>
      </p:sp>
      <p:sp>
        <p:nvSpPr>
          <p:cNvPr id="128018" name="TextBox 19"/>
          <p:cNvSpPr txBox="1">
            <a:spLocks noChangeArrowheads="1"/>
          </p:cNvSpPr>
          <p:nvPr/>
        </p:nvSpPr>
        <p:spPr bwMode="auto">
          <a:xfrm>
            <a:off x="3040454" y="1851342"/>
            <a:ext cx="2971800" cy="822325"/>
          </a:xfrm>
          <a:prstGeom prst="rect">
            <a:avLst/>
          </a:prstGeom>
          <a:solidFill>
            <a:schemeClr val="bg2"/>
          </a:solidFill>
          <a:ln w="9525">
            <a:noFill/>
            <a:miter lim="800000"/>
            <a:headEnd/>
            <a:tailEnd/>
          </a:ln>
        </p:spPr>
        <p:txBody>
          <a:bodyPr>
            <a:spAutoFit/>
          </a:bodyPr>
          <a:lstStyle/>
          <a:p>
            <a:pPr algn="ctr"/>
            <a:r>
              <a:rPr lang="en-US" sz="2400" b="1" dirty="0">
                <a:cs typeface="Arial" charset="0"/>
              </a:rPr>
              <a:t>PRESIDENT</a:t>
            </a:r>
          </a:p>
          <a:p>
            <a:pPr algn="ctr"/>
            <a:r>
              <a:rPr lang="en-US" sz="2400" b="1" dirty="0">
                <a:cs typeface="Arial" charset="0"/>
              </a:rPr>
              <a:t>(Executive Branch)</a:t>
            </a:r>
          </a:p>
        </p:txBody>
      </p:sp>
      <p:sp>
        <p:nvSpPr>
          <p:cNvPr id="128019" name="TextBox 20"/>
          <p:cNvSpPr txBox="1">
            <a:spLocks noChangeArrowheads="1"/>
          </p:cNvSpPr>
          <p:nvPr/>
        </p:nvSpPr>
        <p:spPr bwMode="auto">
          <a:xfrm>
            <a:off x="5973252" y="5000624"/>
            <a:ext cx="2865948" cy="830997"/>
          </a:xfrm>
          <a:prstGeom prst="rect">
            <a:avLst/>
          </a:prstGeom>
          <a:solidFill>
            <a:schemeClr val="bg2"/>
          </a:solidFill>
          <a:ln w="9525">
            <a:noFill/>
            <a:miter lim="800000"/>
            <a:headEnd/>
            <a:tailEnd/>
          </a:ln>
        </p:spPr>
        <p:txBody>
          <a:bodyPr wrap="square">
            <a:spAutoFit/>
          </a:bodyPr>
          <a:lstStyle/>
          <a:p>
            <a:pPr algn="ctr"/>
            <a:r>
              <a:rPr lang="en-US" sz="2400" b="1" dirty="0" smtClean="0">
                <a:cs typeface="Arial" charset="0"/>
              </a:rPr>
              <a:t>THE COURTS</a:t>
            </a:r>
            <a:endParaRPr lang="en-US" sz="2400" b="1" dirty="0">
              <a:cs typeface="Arial" charset="0"/>
            </a:endParaRPr>
          </a:p>
          <a:p>
            <a:pPr algn="ctr"/>
            <a:r>
              <a:rPr lang="en-US" sz="2400" b="1" dirty="0">
                <a:cs typeface="Arial" charset="0"/>
              </a:rPr>
              <a:t>(Judicial Branch)</a:t>
            </a:r>
          </a:p>
        </p:txBody>
      </p:sp>
      <p:sp>
        <p:nvSpPr>
          <p:cNvPr id="20" name="Text Box 6"/>
          <p:cNvSpPr txBox="1">
            <a:spLocks noChangeAspect="1" noChangeArrowheads="1"/>
          </p:cNvSpPr>
          <p:nvPr/>
        </p:nvSpPr>
        <p:spPr bwMode="auto">
          <a:xfrm>
            <a:off x="0" y="0"/>
            <a:ext cx="9144000" cy="1323439"/>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000" b="1" dirty="0" smtClean="0">
                <a:latin typeface="Calibri" pitchFamily="34" charset="0"/>
                <a:cs typeface="Arial" charset="0"/>
              </a:rPr>
              <a:t>Separation of Powers / </a:t>
            </a:r>
          </a:p>
          <a:p>
            <a:pPr algn="ctr"/>
            <a:r>
              <a:rPr lang="en-US" sz="4000" b="1" dirty="0" smtClean="0">
                <a:latin typeface="Calibri" pitchFamily="34" charset="0"/>
                <a:cs typeface="Arial" charset="0"/>
              </a:rPr>
              <a:t>Checks and Balances</a:t>
            </a:r>
            <a:endParaRPr lang="en-US" sz="4000" b="1" dirty="0">
              <a:latin typeface="Calibri" pitchFamily="34" charset="0"/>
              <a:cs typeface="Arial" charset="0"/>
            </a:endParaRPr>
          </a:p>
        </p:txBody>
      </p:sp>
    </p:spTree>
    <p:extLst>
      <p:ext uri="{BB962C8B-B14F-4D97-AF65-F5344CB8AC3E}">
        <p14:creationId xmlns:p14="http://schemas.microsoft.com/office/powerpoint/2010/main" val="2312806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969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DBD3A3E3-DA76-44D9-A675-DDA681B800FB}" type="slidenum">
              <a:rPr lang="en-US" sz="1200">
                <a:solidFill>
                  <a:srgbClr val="898989"/>
                </a:solidFill>
                <a:latin typeface="Calibri" pitchFamily="34" charset="0"/>
                <a:cs typeface="Arial" charset="0"/>
              </a:rPr>
              <a:pPr algn="r"/>
              <a:t>8</a:t>
            </a:fld>
            <a:endParaRPr lang="en-US" sz="1200">
              <a:solidFill>
                <a:srgbClr val="898989"/>
              </a:solidFill>
              <a:latin typeface="Calibri" pitchFamily="34" charset="0"/>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174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cs typeface="Arial" charset="0"/>
              </a:rPr>
              <a:t>Question </a:t>
            </a:r>
            <a:r>
              <a:rPr lang="en-US" b="1" dirty="0" smtClean="0">
                <a:cs typeface="Arial" charset="0"/>
              </a:rPr>
              <a:t>#14</a:t>
            </a:r>
            <a:endParaRPr lang="en-US" b="1" dirty="0">
              <a:cs typeface="Arial" charset="0"/>
            </a:endParaRPr>
          </a:p>
        </p:txBody>
      </p:sp>
      <p:sp>
        <p:nvSpPr>
          <p:cNvPr id="3174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6B18B8A-E89F-4037-B662-10ED524835A6}" type="slidenum">
              <a:rPr lang="en-US" sz="1200">
                <a:solidFill>
                  <a:srgbClr val="898989"/>
                </a:solidFill>
                <a:latin typeface="Calibri" pitchFamily="34" charset="0"/>
                <a:cs typeface="Arial" charset="0"/>
              </a:rPr>
              <a:pPr algn="r"/>
              <a:t>9</a:t>
            </a:fld>
            <a:endParaRPr lang="en-US" sz="1200">
              <a:solidFill>
                <a:srgbClr val="898989"/>
              </a:solidFill>
              <a:latin typeface="Calibri" pitchFamily="34" charset="0"/>
              <a:cs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12275</TotalTime>
  <Words>2678</Words>
  <Application>Microsoft Office PowerPoint</Application>
  <PresentationFormat>On-screen Show (4:3)</PresentationFormat>
  <Paragraphs>210</Paragraphs>
  <Slides>54</Slides>
  <Notes>54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Lesson 7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dc:title>
  <dc:creator>j</dc:creator>
  <cp:lastModifiedBy>Greg Lanza</cp:lastModifiedBy>
  <cp:revision>456</cp:revision>
  <dcterms:created xsi:type="dcterms:W3CDTF">2010-10-24T13:05:55Z</dcterms:created>
  <dcterms:modified xsi:type="dcterms:W3CDTF">2017-01-06T02:19:05Z</dcterms:modified>
</cp:coreProperties>
</file>