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604" r:id="rId2"/>
    <p:sldId id="627" r:id="rId3"/>
    <p:sldId id="530" r:id="rId4"/>
    <p:sldId id="524" r:id="rId5"/>
    <p:sldId id="529" r:id="rId6"/>
    <p:sldId id="600" r:id="rId7"/>
    <p:sldId id="611" r:id="rId8"/>
    <p:sldId id="531" r:id="rId9"/>
    <p:sldId id="532" r:id="rId10"/>
    <p:sldId id="348" r:id="rId11"/>
    <p:sldId id="539" r:id="rId12"/>
    <p:sldId id="612" r:id="rId13"/>
    <p:sldId id="541" r:id="rId14"/>
    <p:sldId id="557" r:id="rId15"/>
    <p:sldId id="542" r:id="rId16"/>
    <p:sldId id="558" r:id="rId17"/>
    <p:sldId id="575" r:id="rId18"/>
    <p:sldId id="576" r:id="rId19"/>
    <p:sldId id="613" r:id="rId20"/>
    <p:sldId id="583" r:id="rId21"/>
    <p:sldId id="584" r:id="rId22"/>
    <p:sldId id="585" r:id="rId23"/>
    <p:sldId id="586" r:id="rId24"/>
    <p:sldId id="621" r:id="rId25"/>
    <p:sldId id="578" r:id="rId26"/>
    <p:sldId id="579" r:id="rId27"/>
    <p:sldId id="580" r:id="rId28"/>
    <p:sldId id="581" r:id="rId29"/>
    <p:sldId id="606" r:id="rId30"/>
    <p:sldId id="548" r:id="rId31"/>
    <p:sldId id="527" r:id="rId32"/>
    <p:sldId id="549" r:id="rId33"/>
    <p:sldId id="561" r:id="rId34"/>
    <p:sldId id="622" r:id="rId35"/>
    <p:sldId id="590" r:id="rId36"/>
    <p:sldId id="591" r:id="rId37"/>
    <p:sldId id="544" r:id="rId38"/>
    <p:sldId id="560" r:id="rId39"/>
    <p:sldId id="614" r:id="rId40"/>
    <p:sldId id="615" r:id="rId41"/>
    <p:sldId id="547" r:id="rId42"/>
    <p:sldId id="503" r:id="rId43"/>
    <p:sldId id="545" r:id="rId44"/>
    <p:sldId id="504" r:id="rId45"/>
    <p:sldId id="595" r:id="rId46"/>
    <p:sldId id="596" r:id="rId47"/>
    <p:sldId id="607" r:id="rId48"/>
    <p:sldId id="610" r:id="rId49"/>
    <p:sldId id="616" r:id="rId50"/>
    <p:sldId id="617" r:id="rId51"/>
    <p:sldId id="443" r:id="rId52"/>
    <p:sldId id="628" r:id="rId53"/>
    <p:sldId id="623" r:id="rId54"/>
    <p:sldId id="626" r:id="rId55"/>
    <p:sldId id="598" r:id="rId56"/>
    <p:sldId id="562" r:id="rId57"/>
    <p:sldId id="551" r:id="rId58"/>
    <p:sldId id="625" r:id="rId59"/>
  </p:sldIdLst>
  <p:sldSz cx="9144000" cy="6858000" type="screen4x3"/>
  <p:notesSz cx="6858000" cy="9144000"/>
  <p:defaultTextStyle>
    <a:defPPr>
      <a:defRPr lang="en-US"/>
    </a:defPPr>
    <a:lvl1pPr algn="l" rtl="0" fontAlgn="base">
      <a:spcBef>
        <a:spcPct val="0"/>
      </a:spcBef>
      <a:spcAft>
        <a:spcPct val="0"/>
      </a:spcAft>
      <a:defRPr b="1" kern="1200">
        <a:solidFill>
          <a:schemeClr val="bg1"/>
        </a:solidFill>
        <a:latin typeface="Arial" charset="0"/>
        <a:ea typeface="+mn-ea"/>
        <a:cs typeface="Arial" charset="0"/>
      </a:defRPr>
    </a:lvl1pPr>
    <a:lvl2pPr marL="457200" algn="l" rtl="0" fontAlgn="base">
      <a:spcBef>
        <a:spcPct val="0"/>
      </a:spcBef>
      <a:spcAft>
        <a:spcPct val="0"/>
      </a:spcAft>
      <a:defRPr b="1" kern="1200">
        <a:solidFill>
          <a:schemeClr val="bg1"/>
        </a:solidFill>
        <a:latin typeface="Arial" charset="0"/>
        <a:ea typeface="+mn-ea"/>
        <a:cs typeface="Arial" charset="0"/>
      </a:defRPr>
    </a:lvl2pPr>
    <a:lvl3pPr marL="914400" algn="l" rtl="0" fontAlgn="base">
      <a:spcBef>
        <a:spcPct val="0"/>
      </a:spcBef>
      <a:spcAft>
        <a:spcPct val="0"/>
      </a:spcAft>
      <a:defRPr b="1" kern="1200">
        <a:solidFill>
          <a:schemeClr val="bg1"/>
        </a:solidFill>
        <a:latin typeface="Arial" charset="0"/>
        <a:ea typeface="+mn-ea"/>
        <a:cs typeface="Arial" charset="0"/>
      </a:defRPr>
    </a:lvl3pPr>
    <a:lvl4pPr marL="1371600" algn="l" rtl="0" fontAlgn="base">
      <a:spcBef>
        <a:spcPct val="0"/>
      </a:spcBef>
      <a:spcAft>
        <a:spcPct val="0"/>
      </a:spcAft>
      <a:defRPr b="1" kern="1200">
        <a:solidFill>
          <a:schemeClr val="bg1"/>
        </a:solidFill>
        <a:latin typeface="Arial" charset="0"/>
        <a:ea typeface="+mn-ea"/>
        <a:cs typeface="Arial" charset="0"/>
      </a:defRPr>
    </a:lvl4pPr>
    <a:lvl5pPr marL="1828800" algn="l" rtl="0" fontAlgn="base">
      <a:spcBef>
        <a:spcPct val="0"/>
      </a:spcBef>
      <a:spcAft>
        <a:spcPct val="0"/>
      </a:spcAft>
      <a:defRPr b="1" kern="1200">
        <a:solidFill>
          <a:schemeClr val="bg1"/>
        </a:solidFill>
        <a:latin typeface="Arial" charset="0"/>
        <a:ea typeface="+mn-ea"/>
        <a:cs typeface="Arial" charset="0"/>
      </a:defRPr>
    </a:lvl5pPr>
    <a:lvl6pPr marL="2286000" algn="l" defTabSz="914400" rtl="0" eaLnBrk="1" latinLnBrk="0" hangingPunct="1">
      <a:defRPr b="1" kern="1200">
        <a:solidFill>
          <a:schemeClr val="bg1"/>
        </a:solidFill>
        <a:latin typeface="Arial" charset="0"/>
        <a:ea typeface="+mn-ea"/>
        <a:cs typeface="Arial" charset="0"/>
      </a:defRPr>
    </a:lvl6pPr>
    <a:lvl7pPr marL="2743200" algn="l" defTabSz="914400" rtl="0" eaLnBrk="1" latinLnBrk="0" hangingPunct="1">
      <a:defRPr b="1" kern="1200">
        <a:solidFill>
          <a:schemeClr val="bg1"/>
        </a:solidFill>
        <a:latin typeface="Arial" charset="0"/>
        <a:ea typeface="+mn-ea"/>
        <a:cs typeface="Arial" charset="0"/>
      </a:defRPr>
    </a:lvl7pPr>
    <a:lvl8pPr marL="3200400" algn="l" defTabSz="914400" rtl="0" eaLnBrk="1" latinLnBrk="0" hangingPunct="1">
      <a:defRPr b="1" kern="1200">
        <a:solidFill>
          <a:schemeClr val="bg1"/>
        </a:solidFill>
        <a:latin typeface="Arial" charset="0"/>
        <a:ea typeface="+mn-ea"/>
        <a:cs typeface="Arial" charset="0"/>
      </a:defRPr>
    </a:lvl8pPr>
    <a:lvl9pPr marL="3657600" algn="l" defTabSz="914400" rtl="0" eaLnBrk="1" latinLnBrk="0" hangingPunct="1">
      <a:defRPr b="1" kern="1200">
        <a:solidFill>
          <a:schemeClr val="bg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0000"/>
    <a:srgbClr val="C82D07"/>
    <a:srgbClr val="B42800"/>
    <a:srgbClr val="D22D07"/>
    <a:srgbClr val="B42807"/>
    <a:srgbClr val="D23707"/>
    <a:srgbClr val="BE3707"/>
    <a:srgbClr val="B43707"/>
    <a:srgbClr val="B43207"/>
    <a:srgbClr val="8C3C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autoAdjust="0"/>
    <p:restoredTop sz="73673" autoAdjust="0"/>
  </p:normalViewPr>
  <p:slideViewPr>
    <p:cSldViewPr>
      <p:cViewPr varScale="1">
        <p:scale>
          <a:sx n="74" d="100"/>
          <a:sy n="74" d="100"/>
        </p:scale>
        <p:origin x="-1531" y="-62"/>
      </p:cViewPr>
      <p:guideLst>
        <p:guide orient="horz" pos="2160"/>
        <p:guide pos="2880"/>
      </p:guideLst>
    </p:cSldViewPr>
  </p:slideViewPr>
  <p:notesTextViewPr>
    <p:cViewPr>
      <p:scale>
        <a:sx n="1" d="1"/>
        <a:sy n="1" d="1"/>
      </p:scale>
      <p:origin x="0" y="0"/>
    </p:cViewPr>
  </p:notesTextViewPr>
  <p:sorterViewPr>
    <p:cViewPr>
      <p:scale>
        <a:sx n="100" d="100"/>
        <a:sy n="100" d="100"/>
      </p:scale>
      <p:origin x="0" y="16698"/>
    </p:cViewPr>
  </p:sorterViewPr>
  <p:notesViewPr>
    <p:cSldViewPr>
      <p:cViewPr varScale="1">
        <p:scale>
          <a:sx n="57" d="100"/>
          <a:sy n="57" d="100"/>
        </p:scale>
        <p:origin x="-1848"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b="0">
                <a:solidFill>
                  <a:schemeClr val="tx1"/>
                </a:solidFill>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b="0">
                <a:solidFill>
                  <a:schemeClr val="tx1"/>
                </a:solidFill>
                <a:latin typeface="+mn-lt"/>
                <a:cs typeface="+mn-cs"/>
              </a:defRPr>
            </a:lvl1pPr>
          </a:lstStyle>
          <a:p>
            <a:pPr>
              <a:defRPr/>
            </a:pPr>
            <a:fld id="{E963BC46-1618-4667-B129-48C927BE8B14}" type="datetimeFigureOut">
              <a:rPr lang="en-US"/>
              <a:pPr>
                <a:defRPr/>
              </a:pPr>
              <a:t>2/17/2017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b="0">
                <a:solidFill>
                  <a:schemeClr val="tx1"/>
                </a:solidFill>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b="0">
                <a:solidFill>
                  <a:schemeClr val="tx1"/>
                </a:solidFill>
                <a:latin typeface="+mn-lt"/>
                <a:cs typeface="+mn-cs"/>
              </a:defRPr>
            </a:lvl1pPr>
          </a:lstStyle>
          <a:p>
            <a:pPr>
              <a:defRPr/>
            </a:pPr>
            <a:fld id="{CE0821F6-BDEA-4FDF-92BE-CA80B285832A}" type="slidenum">
              <a:rPr lang="en-US"/>
              <a:pPr>
                <a:defRPr/>
              </a:pPr>
              <a:t>‹#›</a:t>
            </a:fld>
            <a:endParaRPr lang="en-US"/>
          </a:p>
        </p:txBody>
      </p:sp>
    </p:spTree>
    <p:extLst>
      <p:ext uri="{BB962C8B-B14F-4D97-AF65-F5344CB8AC3E}">
        <p14:creationId xmlns:p14="http://schemas.microsoft.com/office/powerpoint/2010/main" val="19429525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b="0">
                <a:solidFill>
                  <a:schemeClr val="tx1"/>
                </a:solidFill>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b="0">
                <a:solidFill>
                  <a:schemeClr val="tx1"/>
                </a:solidFill>
                <a:latin typeface="+mn-lt"/>
                <a:cs typeface="+mn-cs"/>
              </a:defRPr>
            </a:lvl1pPr>
          </a:lstStyle>
          <a:p>
            <a:pPr>
              <a:defRPr/>
            </a:pPr>
            <a:fld id="{DB9E09BC-79C1-4CF4-988D-FDC72F42994E}" type="datetimeFigureOut">
              <a:rPr lang="en-US"/>
              <a:pPr>
                <a:defRPr/>
              </a:pPr>
              <a:t>2/17/2017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b="0">
                <a:solidFill>
                  <a:schemeClr val="tx1"/>
                </a:solidFill>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b="0">
                <a:solidFill>
                  <a:schemeClr val="tx1"/>
                </a:solidFill>
                <a:latin typeface="+mn-lt"/>
                <a:cs typeface="+mn-cs"/>
              </a:defRPr>
            </a:lvl1pPr>
          </a:lstStyle>
          <a:p>
            <a:pPr>
              <a:defRPr/>
            </a:pPr>
            <a:fld id="{AECC7317-22F3-459D-AF6E-3B9559C126E2}" type="slidenum">
              <a:rPr lang="en-US"/>
              <a:pPr>
                <a:defRPr/>
              </a:pPr>
              <a:t>‹#›</a:t>
            </a:fld>
            <a:endParaRPr lang="en-US"/>
          </a:p>
        </p:txBody>
      </p:sp>
    </p:spTree>
    <p:extLst>
      <p:ext uri="{BB962C8B-B14F-4D97-AF65-F5344CB8AC3E}">
        <p14:creationId xmlns:p14="http://schemas.microsoft.com/office/powerpoint/2010/main" val="12624573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b="1" dirty="0" smtClean="0"/>
              <a:t>Lesson 8. American Government: The Executive Branch. </a:t>
            </a:r>
            <a:endParaRPr lang="en-US" dirty="0" smtClean="0"/>
          </a:p>
          <a:p>
            <a:r>
              <a:rPr lang="en-US" dirty="0" smtClean="0"/>
              <a:t>This lesson explains the structure and function of the second branch of American government, the executive branch. </a:t>
            </a:r>
            <a:r>
              <a:rPr lang="en-US" sz="1200" kern="1200" dirty="0" smtClean="0">
                <a:solidFill>
                  <a:schemeClr val="tx1"/>
                </a:solidFill>
                <a:latin typeface="+mn-lt"/>
                <a:ea typeface="+mn-ea"/>
                <a:cs typeface="+mn-cs"/>
              </a:rPr>
              <a:t>This lesson covers civics </a:t>
            </a:r>
            <a:r>
              <a:rPr lang="en-US" sz="1200" b="0" kern="1200" dirty="0" smtClean="0">
                <a:solidFill>
                  <a:schemeClr val="tx1"/>
                </a:solidFill>
                <a:latin typeface="+mn-lt"/>
                <a:ea typeface="+mn-ea"/>
                <a:cs typeface="+mn-cs"/>
              </a:rPr>
              <a:t>questions </a:t>
            </a:r>
            <a:r>
              <a:rPr lang="en-US" sz="1200" dirty="0" smtClean="0">
                <a:solidFill>
                  <a:schemeClr val="tx1"/>
                </a:solidFill>
                <a:latin typeface="Calibri" pitchFamily="34" charset="0"/>
              </a:rPr>
              <a:t>2, 13, 14, 15, 26, 27, 28, 29, 30, 31, 32, 33, 34, 35, 36, 45, 46</a:t>
            </a:r>
            <a:r>
              <a:rPr lang="en-US" sz="1200" smtClean="0">
                <a:solidFill>
                  <a:schemeClr val="tx1"/>
                </a:solidFill>
                <a:latin typeface="Calibri" pitchFamily="34" charset="0"/>
              </a:rPr>
              <a:t>, </a:t>
            </a:r>
            <a:r>
              <a:rPr lang="en-US" sz="1200" smtClean="0">
                <a:solidFill>
                  <a:schemeClr val="tx1"/>
                </a:solidFill>
                <a:latin typeface="Calibri" pitchFamily="34" charset="0"/>
              </a:rPr>
              <a:t>47 and 54. </a:t>
            </a:r>
            <a:endParaRPr lang="en-US" dirty="0" smtClean="0"/>
          </a:p>
        </p:txBody>
      </p:sp>
      <p:sp>
        <p:nvSpPr>
          <p:cNvPr id="2" name="Footer Placeholder 1"/>
          <p:cNvSpPr>
            <a:spLocks noGrp="1"/>
          </p:cNvSpPr>
          <p:nvPr>
            <p:ph type="ftr" sz="quarter" idx="10"/>
          </p:nvPr>
        </p:nvSpPr>
        <p:spPr/>
        <p:txBody>
          <a:bodyPr/>
          <a:lstStyle/>
          <a:p>
            <a:pPr>
              <a:defRPr/>
            </a:pPr>
            <a:r>
              <a:rPr lang="en-US" smtClean="0"/>
              <a:t>Revised 10/01/12</a:t>
            </a:r>
            <a:endParaRPr lang="en-US"/>
          </a:p>
        </p:txBody>
      </p:sp>
      <p:sp>
        <p:nvSpPr>
          <p:cNvPr id="3" name="Slide Number Placeholder 2"/>
          <p:cNvSpPr>
            <a:spLocks noGrp="1"/>
          </p:cNvSpPr>
          <p:nvPr>
            <p:ph type="sldNum" sz="quarter" idx="11"/>
          </p:nvPr>
        </p:nvSpPr>
        <p:spPr/>
        <p:txBody>
          <a:bodyPr/>
          <a:lstStyle/>
          <a:p>
            <a:pPr>
              <a:defRPr/>
            </a:pPr>
            <a:fld id="{F1BAFE69-3269-4E92-8E5B-77CF2E541B63}" type="slidenum">
              <a:rPr lang="en-US" smtClean="0"/>
              <a:pPr>
                <a:defRPr/>
              </a:pPr>
              <a:t>1</a:t>
            </a:fld>
            <a:endParaRPr lang="en-US"/>
          </a:p>
        </p:txBody>
      </p:sp>
    </p:spTree>
    <p:extLst>
      <p:ext uri="{BB962C8B-B14F-4D97-AF65-F5344CB8AC3E}">
        <p14:creationId xmlns:p14="http://schemas.microsoft.com/office/powerpoint/2010/main" val="1702528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TextEdit="1"/>
          </p:cNvSpPr>
          <p:nvPr>
            <p:ph type="sldImg"/>
          </p:nvPr>
        </p:nvSpPr>
        <p:spPr bwMode="auto">
          <a:noFill/>
          <a:ln>
            <a:solidFill>
              <a:srgbClr val="000000"/>
            </a:solidFill>
            <a:miter lim="800000"/>
            <a:headEnd/>
            <a:tailEnd/>
          </a:ln>
        </p:spPr>
      </p:sp>
      <p:sp>
        <p:nvSpPr>
          <p:cNvPr id="3584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executive branch is comprised of the President and the cabinet. The Constitution states the executive's job is to carry out and enforce the nation's laws, and "preserve, protect and defend the Constitution." </a:t>
            </a:r>
          </a:p>
        </p:txBody>
      </p:sp>
    </p:spTree>
    <p:extLst>
      <p:ext uri="{BB962C8B-B14F-4D97-AF65-F5344CB8AC3E}">
        <p14:creationId xmlns:p14="http://schemas.microsoft.com/office/powerpoint/2010/main" val="2846137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TextEdit="1"/>
          </p:cNvSpPr>
          <p:nvPr>
            <p:ph type="sldImg"/>
          </p:nvPr>
        </p:nvSpPr>
        <p:spPr bwMode="auto">
          <a:noFill/>
          <a:ln>
            <a:solidFill>
              <a:srgbClr val="000000"/>
            </a:solidFill>
            <a:miter lim="800000"/>
            <a:headEnd/>
            <a:tailEnd/>
          </a:ln>
        </p:spPr>
      </p:sp>
      <p:sp>
        <p:nvSpPr>
          <p:cNvPr id="37890"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President is both the head of state and the head of the government. As the head of state, the President is the symbolic face of the nation and government and its top diplomat. As the head of the government, the President is in charge of the executive branch, Commander in Chief of the military, sets national policy, proposes legislation to Congress, and nominates Supreme Court justices and federal judges. </a:t>
            </a:r>
          </a:p>
        </p:txBody>
      </p:sp>
    </p:spTree>
    <p:extLst>
      <p:ext uri="{BB962C8B-B14F-4D97-AF65-F5344CB8AC3E}">
        <p14:creationId xmlns:p14="http://schemas.microsoft.com/office/powerpoint/2010/main" val="933508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TextEdit="1"/>
          </p:cNvSpPr>
          <p:nvPr>
            <p:ph type="sldImg"/>
          </p:nvPr>
        </p:nvSpPr>
        <p:spPr bwMode="auto">
          <a:noFill/>
          <a:ln>
            <a:solidFill>
              <a:srgbClr val="000000"/>
            </a:solidFill>
            <a:miter lim="800000"/>
            <a:headEnd/>
            <a:tailEnd/>
          </a:ln>
        </p:spPr>
      </p:sp>
      <p:sp>
        <p:nvSpPr>
          <p:cNvPr id="3993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The current president is Donald Trump. He was elected in 2016. </a:t>
            </a:r>
          </a:p>
        </p:txBody>
      </p:sp>
    </p:spTree>
    <p:extLst>
      <p:ext uri="{BB962C8B-B14F-4D97-AF65-F5344CB8AC3E}">
        <p14:creationId xmlns:p14="http://schemas.microsoft.com/office/powerpoint/2010/main" val="2682047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TextEdit="1"/>
          </p:cNvSpPr>
          <p:nvPr>
            <p:ph type="sldImg"/>
          </p:nvPr>
        </p:nvSpPr>
        <p:spPr bwMode="auto">
          <a:noFill/>
          <a:ln>
            <a:solidFill>
              <a:srgbClr val="000000"/>
            </a:solidFill>
            <a:miter lim="800000"/>
            <a:headEnd/>
            <a:tailEnd/>
          </a:ln>
        </p:spPr>
      </p:sp>
      <p:sp>
        <p:nvSpPr>
          <p:cNvPr id="4198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15. </a:t>
            </a:r>
            <a:r>
              <a:rPr lang="en-US" b="1" smtClean="0">
                <a:solidFill>
                  <a:schemeClr val="bg1"/>
                </a:solidFill>
              </a:rPr>
              <a:t>Who is in charge of the executive branch?</a:t>
            </a:r>
            <a:endParaRPr lang="en-US" smtClean="0"/>
          </a:p>
        </p:txBody>
      </p:sp>
    </p:spTree>
    <p:extLst>
      <p:ext uri="{BB962C8B-B14F-4D97-AF65-F5344CB8AC3E}">
        <p14:creationId xmlns:p14="http://schemas.microsoft.com/office/powerpoint/2010/main" val="501368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TextEdit="1"/>
          </p:cNvSpPr>
          <p:nvPr>
            <p:ph type="sldImg"/>
          </p:nvPr>
        </p:nvSpPr>
        <p:spPr bwMode="auto">
          <a:noFill/>
          <a:ln>
            <a:solidFill>
              <a:srgbClr val="000000"/>
            </a:solidFill>
            <a:miter lim="800000"/>
            <a:headEnd/>
            <a:tailEnd/>
          </a:ln>
        </p:spPr>
      </p:sp>
      <p:sp>
        <p:nvSpPr>
          <p:cNvPr id="4403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President is in charge of the executive branch. </a:t>
            </a:r>
          </a:p>
        </p:txBody>
      </p:sp>
    </p:spTree>
    <p:extLst>
      <p:ext uri="{BB962C8B-B14F-4D97-AF65-F5344CB8AC3E}">
        <p14:creationId xmlns:p14="http://schemas.microsoft.com/office/powerpoint/2010/main" val="1404124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TextEdit="1"/>
          </p:cNvSpPr>
          <p:nvPr>
            <p:ph type="sldImg"/>
          </p:nvPr>
        </p:nvSpPr>
        <p:spPr bwMode="auto">
          <a:noFill/>
          <a:ln>
            <a:solidFill>
              <a:srgbClr val="000000"/>
            </a:solidFill>
            <a:miter lim="800000"/>
            <a:headEnd/>
            <a:tailEnd/>
          </a:ln>
        </p:spPr>
      </p:sp>
      <p:sp>
        <p:nvSpPr>
          <p:cNvPr id="4608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28. </a:t>
            </a:r>
            <a:r>
              <a:rPr lang="en-US" b="1" smtClean="0">
                <a:solidFill>
                  <a:schemeClr val="bg1"/>
                </a:solidFill>
              </a:rPr>
              <a:t>What is the name of the President of the United States now?</a:t>
            </a:r>
          </a:p>
          <a:p>
            <a:endParaRPr lang="en-US" smtClean="0"/>
          </a:p>
        </p:txBody>
      </p:sp>
    </p:spTree>
    <p:extLst>
      <p:ext uri="{BB962C8B-B14F-4D97-AF65-F5344CB8AC3E}">
        <p14:creationId xmlns:p14="http://schemas.microsoft.com/office/powerpoint/2010/main" val="195983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TextEdit="1"/>
          </p:cNvSpPr>
          <p:nvPr>
            <p:ph type="sldImg"/>
          </p:nvPr>
        </p:nvSpPr>
        <p:spPr bwMode="auto">
          <a:noFill/>
          <a:ln>
            <a:solidFill>
              <a:srgbClr val="000000"/>
            </a:solidFill>
            <a:miter lim="800000"/>
            <a:headEnd/>
            <a:tailEnd/>
          </a:ln>
        </p:spPr>
      </p:sp>
      <p:sp>
        <p:nvSpPr>
          <p:cNvPr id="48130"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Barack Obama is the President of the United States now. </a:t>
            </a:r>
          </a:p>
        </p:txBody>
      </p:sp>
    </p:spTree>
    <p:extLst>
      <p:ext uri="{BB962C8B-B14F-4D97-AF65-F5344CB8AC3E}">
        <p14:creationId xmlns:p14="http://schemas.microsoft.com/office/powerpoint/2010/main" val="3242579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TextEdit="1"/>
          </p:cNvSpPr>
          <p:nvPr>
            <p:ph type="sldImg"/>
          </p:nvPr>
        </p:nvSpPr>
        <p:spPr bwMode="auto">
          <a:noFill/>
          <a:ln>
            <a:solidFill>
              <a:srgbClr val="000000"/>
            </a:solidFill>
            <a:miter lim="800000"/>
            <a:headEnd/>
            <a:tailEnd/>
          </a:ln>
        </p:spPr>
      </p:sp>
      <p:sp>
        <p:nvSpPr>
          <p:cNvPr id="5017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32. Who is the Commander in Chief of the military?</a:t>
            </a:r>
            <a:r>
              <a:rPr lang="en-US" smtClean="0"/>
              <a:t> </a:t>
            </a:r>
          </a:p>
        </p:txBody>
      </p:sp>
    </p:spTree>
    <p:extLst>
      <p:ext uri="{BB962C8B-B14F-4D97-AF65-F5344CB8AC3E}">
        <p14:creationId xmlns:p14="http://schemas.microsoft.com/office/powerpoint/2010/main" val="1352339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TextEdit="1"/>
          </p:cNvSpPr>
          <p:nvPr>
            <p:ph type="sldImg"/>
          </p:nvPr>
        </p:nvSpPr>
        <p:spPr bwMode="auto">
          <a:noFill/>
          <a:ln>
            <a:solidFill>
              <a:srgbClr val="000000"/>
            </a:solidFill>
            <a:miter lim="800000"/>
            <a:headEnd/>
            <a:tailEnd/>
          </a:ln>
        </p:spPr>
      </p:sp>
      <p:sp>
        <p:nvSpPr>
          <p:cNvPr id="5222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President is Commander in Chief of the military. The military consists of the Army, Navy, Air Force, Marines, Coast Guard, and National Guard.  </a:t>
            </a:r>
          </a:p>
        </p:txBody>
      </p:sp>
    </p:spTree>
    <p:extLst>
      <p:ext uri="{BB962C8B-B14F-4D97-AF65-F5344CB8AC3E}">
        <p14:creationId xmlns:p14="http://schemas.microsoft.com/office/powerpoint/2010/main" val="605633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TextEdit="1"/>
          </p:cNvSpPr>
          <p:nvPr>
            <p:ph type="sldImg"/>
          </p:nvPr>
        </p:nvSpPr>
        <p:spPr bwMode="auto">
          <a:noFill/>
          <a:ln>
            <a:solidFill>
              <a:srgbClr val="000000"/>
            </a:solidFill>
            <a:miter lim="800000"/>
            <a:headEnd/>
            <a:tailEnd/>
          </a:ln>
        </p:spPr>
      </p:sp>
      <p:sp>
        <p:nvSpPr>
          <p:cNvPr id="9011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A new law first starts as an idea. Since the First Amendment gives people the right to petition the government, the idea can come from almost any person, group or organization - a citizen, the president, a lobbyist, even a state legislature. If the idea is accepted by a U.S. Representative, the proposed law is introduced to both the House of Representatives and the Senate. Such a proposal is called a bill. Both houses of Congress then make their own version of the bill. Once each house has accepted its own version, Congress works together to make a final version. This final bill is sent to the President to either sign into law or veto. A veto means the President has rejected the bill. If a bill is vetoed, the President must explain why and send the bill back to Congress. Congress can then change the bill and send it back to the President or try to vote the bill into law with a two-thirds majority in both houses of Congress.</a:t>
            </a:r>
          </a:p>
        </p:txBody>
      </p:sp>
    </p:spTree>
    <p:extLst>
      <p:ext uri="{BB962C8B-B14F-4D97-AF65-F5344CB8AC3E}">
        <p14:creationId xmlns:p14="http://schemas.microsoft.com/office/powerpoint/2010/main" val="4086564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a:ln/>
        </p:spPr>
      </p:sp>
      <p:sp>
        <p:nvSpPr>
          <p:cNvPr id="19458" name="Rectangle 3"/>
          <p:cNvSpPr>
            <a:spLocks noGrp="1"/>
          </p:cNvSpPr>
          <p:nvPr>
            <p:ph type="body" idx="1"/>
          </p:nvPr>
        </p:nvSpPr>
        <p:spPr>
          <a:noFill/>
        </p:spPr>
        <p:txBody>
          <a:bodyPr lIns="91420" tIns="45712" rIns="91420" bIns="45712"/>
          <a:lstStyle/>
          <a:p>
            <a:r>
              <a:rPr lang="en-US" dirty="0">
                <a:latin typeface="Calibri" pitchFamily="34" charset="0"/>
              </a:rPr>
              <a:t>The Constitution sets up a government with three branches: a legislative, an executive, and a judicial. The legislative branch is usually called Congress and consists of the House of Representatives and the Senate. The executive branch is also referred to as the president. The executive consists of the president, vice president and cabinet. The judicial branch refers to the courts. The highest court in the nation is the Supreme Court.</a:t>
            </a:r>
          </a:p>
        </p:txBody>
      </p:sp>
    </p:spTree>
    <p:extLst>
      <p:ext uri="{BB962C8B-B14F-4D97-AF65-F5344CB8AC3E}">
        <p14:creationId xmlns:p14="http://schemas.microsoft.com/office/powerpoint/2010/main" val="223039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bwMode="auto">
          <a:noFill/>
          <a:ln>
            <a:solidFill>
              <a:srgbClr val="000000"/>
            </a:solidFill>
            <a:miter lim="800000"/>
            <a:headEnd/>
            <a:tailEnd/>
          </a:ln>
        </p:spPr>
      </p:sp>
      <p:sp>
        <p:nvSpPr>
          <p:cNvPr id="5632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b="1" smtClean="0"/>
              <a:t>Question 33. Who signs bills to become laws?</a:t>
            </a:r>
            <a:r>
              <a:rPr lang="en-US" smtClean="0"/>
              <a:t> </a:t>
            </a:r>
          </a:p>
        </p:txBody>
      </p:sp>
    </p:spTree>
    <p:extLst>
      <p:ext uri="{BB962C8B-B14F-4D97-AF65-F5344CB8AC3E}">
        <p14:creationId xmlns:p14="http://schemas.microsoft.com/office/powerpoint/2010/main" val="3360316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bwMode="auto">
          <a:noFill/>
          <a:ln>
            <a:solidFill>
              <a:srgbClr val="000000"/>
            </a:solidFill>
            <a:miter lim="800000"/>
            <a:headEnd/>
            <a:tailEnd/>
          </a:ln>
        </p:spPr>
      </p:sp>
      <p:sp>
        <p:nvSpPr>
          <p:cNvPr id="58370"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President must sign a bill for it to become law. </a:t>
            </a:r>
            <a:endParaRPr lang="en-US" b="1" smtClean="0"/>
          </a:p>
        </p:txBody>
      </p:sp>
    </p:spTree>
    <p:extLst>
      <p:ext uri="{BB962C8B-B14F-4D97-AF65-F5344CB8AC3E}">
        <p14:creationId xmlns:p14="http://schemas.microsoft.com/office/powerpoint/2010/main" val="4130204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TextEdit="1"/>
          </p:cNvSpPr>
          <p:nvPr>
            <p:ph type="sldImg"/>
          </p:nvPr>
        </p:nvSpPr>
        <p:spPr bwMode="auto">
          <a:noFill/>
          <a:ln>
            <a:solidFill>
              <a:srgbClr val="000000"/>
            </a:solidFill>
            <a:miter lim="800000"/>
            <a:headEnd/>
            <a:tailEnd/>
          </a:ln>
        </p:spPr>
      </p:sp>
      <p:sp>
        <p:nvSpPr>
          <p:cNvPr id="6041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34. Who vetoes bills?</a:t>
            </a:r>
            <a:r>
              <a:rPr lang="en-US" smtClean="0"/>
              <a:t> </a:t>
            </a:r>
          </a:p>
          <a:p>
            <a:endParaRPr lang="en-US" smtClean="0"/>
          </a:p>
        </p:txBody>
      </p:sp>
    </p:spTree>
    <p:extLst>
      <p:ext uri="{BB962C8B-B14F-4D97-AF65-F5344CB8AC3E}">
        <p14:creationId xmlns:p14="http://schemas.microsoft.com/office/powerpoint/2010/main" val="2329030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TextEdit="1"/>
          </p:cNvSpPr>
          <p:nvPr>
            <p:ph type="sldImg"/>
          </p:nvPr>
        </p:nvSpPr>
        <p:spPr bwMode="auto">
          <a:noFill/>
          <a:ln>
            <a:solidFill>
              <a:srgbClr val="000000"/>
            </a:solidFill>
            <a:miter lim="800000"/>
            <a:headEnd/>
            <a:tailEnd/>
          </a:ln>
        </p:spPr>
      </p:sp>
      <p:sp>
        <p:nvSpPr>
          <p:cNvPr id="62466"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President is the only person who can veto legislative bills.</a:t>
            </a:r>
          </a:p>
          <a:p>
            <a:endParaRPr lang="en-US" smtClean="0"/>
          </a:p>
        </p:txBody>
      </p:sp>
    </p:spTree>
    <p:extLst>
      <p:ext uri="{BB962C8B-B14F-4D97-AF65-F5344CB8AC3E}">
        <p14:creationId xmlns:p14="http://schemas.microsoft.com/office/powerpoint/2010/main" val="91718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TextEdit="1"/>
          </p:cNvSpPr>
          <p:nvPr>
            <p:ph type="sldImg"/>
          </p:nvPr>
        </p:nvSpPr>
        <p:spPr bwMode="auto">
          <a:noFill/>
          <a:ln>
            <a:solidFill>
              <a:srgbClr val="000000"/>
            </a:solidFill>
            <a:miter lim="800000"/>
            <a:headEnd/>
            <a:tailEnd/>
          </a:ln>
        </p:spPr>
      </p:sp>
      <p:sp>
        <p:nvSpPr>
          <p:cNvPr id="6451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purpose of the Presidents' cabinet is to advise the president. The cabinet consists of the Vice President and the heads of the 15 executive departments. Departments are specialized parts of the executive branch responsible for specific public services. For example, the U.S. Treasury prints money and collects taxes, the Department of Defense is responsible for national security and the military, and the Department of Homeland Security works to prevent terrorist attacks and responds to natural and man-made disasters. Most of the department heads are called secretaries. In another example of checks and balances, the President nominates the cabinet members, but the Senate can accept or reject the person. </a:t>
            </a:r>
          </a:p>
        </p:txBody>
      </p:sp>
    </p:spTree>
    <p:extLst>
      <p:ext uri="{BB962C8B-B14F-4D97-AF65-F5344CB8AC3E}">
        <p14:creationId xmlns:p14="http://schemas.microsoft.com/office/powerpoint/2010/main" val="2826691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TextEdit="1"/>
          </p:cNvSpPr>
          <p:nvPr>
            <p:ph type="sldImg"/>
          </p:nvPr>
        </p:nvSpPr>
        <p:spPr bwMode="auto">
          <a:noFill/>
          <a:ln>
            <a:solidFill>
              <a:srgbClr val="000000"/>
            </a:solidFill>
            <a:miter lim="800000"/>
            <a:headEnd/>
            <a:tailEnd/>
          </a:ln>
        </p:spPr>
      </p:sp>
      <p:sp>
        <p:nvSpPr>
          <p:cNvPr id="6656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35. What does the President’s Cabinet do?</a:t>
            </a:r>
            <a:r>
              <a:rPr lang="en-US" smtClean="0"/>
              <a:t> </a:t>
            </a:r>
          </a:p>
        </p:txBody>
      </p:sp>
    </p:spTree>
    <p:extLst>
      <p:ext uri="{BB962C8B-B14F-4D97-AF65-F5344CB8AC3E}">
        <p14:creationId xmlns:p14="http://schemas.microsoft.com/office/powerpoint/2010/main" val="1429354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TextEdit="1"/>
          </p:cNvSpPr>
          <p:nvPr>
            <p:ph type="sldImg"/>
          </p:nvPr>
        </p:nvSpPr>
        <p:spPr bwMode="auto">
          <a:noFill/>
          <a:ln>
            <a:solidFill>
              <a:srgbClr val="000000"/>
            </a:solidFill>
            <a:miter lim="800000"/>
            <a:headEnd/>
            <a:tailEnd/>
          </a:ln>
        </p:spPr>
      </p:sp>
      <p:sp>
        <p:nvSpPr>
          <p:cNvPr id="68610"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President's Cabinet advises the President.   </a:t>
            </a:r>
          </a:p>
        </p:txBody>
      </p:sp>
    </p:spTree>
    <p:extLst>
      <p:ext uri="{BB962C8B-B14F-4D97-AF65-F5344CB8AC3E}">
        <p14:creationId xmlns:p14="http://schemas.microsoft.com/office/powerpoint/2010/main" val="9310945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TextEdit="1"/>
          </p:cNvSpPr>
          <p:nvPr>
            <p:ph type="sldImg"/>
          </p:nvPr>
        </p:nvSpPr>
        <p:spPr bwMode="auto">
          <a:noFill/>
          <a:ln>
            <a:solidFill>
              <a:srgbClr val="000000"/>
            </a:solidFill>
            <a:miter lim="800000"/>
            <a:headEnd/>
            <a:tailEnd/>
          </a:ln>
        </p:spPr>
      </p:sp>
      <p:sp>
        <p:nvSpPr>
          <p:cNvPr id="7065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36. What are </a:t>
            </a:r>
            <a:r>
              <a:rPr lang="en-US" b="1" u="sng" smtClean="0"/>
              <a:t>two</a:t>
            </a:r>
            <a:r>
              <a:rPr lang="en-US" b="1" smtClean="0"/>
              <a:t> Cabinet-level positions?</a:t>
            </a:r>
            <a:r>
              <a:rPr lang="en-US" smtClean="0"/>
              <a:t> </a:t>
            </a:r>
          </a:p>
        </p:txBody>
      </p:sp>
    </p:spTree>
    <p:extLst>
      <p:ext uri="{BB962C8B-B14F-4D97-AF65-F5344CB8AC3E}">
        <p14:creationId xmlns:p14="http://schemas.microsoft.com/office/powerpoint/2010/main" val="4048106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TextEdit="1"/>
          </p:cNvSpPr>
          <p:nvPr>
            <p:ph type="sldImg"/>
          </p:nvPr>
        </p:nvSpPr>
        <p:spPr bwMode="auto">
          <a:noFill/>
          <a:ln>
            <a:solidFill>
              <a:srgbClr val="000000"/>
            </a:solidFill>
            <a:miter lim="800000"/>
            <a:headEnd/>
            <a:tailEnd/>
          </a:ln>
        </p:spPr>
      </p:sp>
      <p:sp>
        <p:nvSpPr>
          <p:cNvPr id="7270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There are currently 16 Cabinet-level positions. Two are Attorney General and Vice President. The other 14 positions are secretaries of different executive departments, such as the Secretary of Labor, the Secretary of Education, and the Secretary of State. </a:t>
            </a:r>
          </a:p>
        </p:txBody>
      </p:sp>
    </p:spTree>
    <p:extLst>
      <p:ext uri="{BB962C8B-B14F-4D97-AF65-F5344CB8AC3E}">
        <p14:creationId xmlns:p14="http://schemas.microsoft.com/office/powerpoint/2010/main" val="3833918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TextEdit="1"/>
          </p:cNvSpPr>
          <p:nvPr>
            <p:ph type="sldImg"/>
          </p:nvPr>
        </p:nvSpPr>
        <p:spPr bwMode="auto">
          <a:noFill/>
          <a:ln>
            <a:solidFill>
              <a:srgbClr val="000000"/>
            </a:solidFill>
            <a:miter lim="800000"/>
            <a:headEnd/>
            <a:tailEnd/>
          </a:ln>
        </p:spPr>
      </p:sp>
      <p:sp>
        <p:nvSpPr>
          <p:cNvPr id="39938"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As a member of the cabinet, the Vice President helps advise the president, but performs other duties as well. For instance, the Vice President performs ceremonial duties when the President is busy, casts tie-breaking votes in the Senate, and most importantly, becomes President should the President be no longer able to serve. The current Vice President is Mike Pence.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329034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TextEdit="1"/>
          </p:cNvSpPr>
          <p:nvPr>
            <p:ph type="sldImg"/>
          </p:nvPr>
        </p:nvSpPr>
        <p:spPr bwMode="auto">
          <a:noFill/>
          <a:ln>
            <a:solidFill>
              <a:srgbClr val="000000"/>
            </a:solidFill>
            <a:miter lim="800000"/>
            <a:headEnd/>
            <a:tailEnd/>
          </a:ln>
        </p:spPr>
      </p:sp>
      <p:sp>
        <p:nvSpPr>
          <p:cNvPr id="21506"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 2. What does the Constitution do?</a:t>
            </a:r>
          </a:p>
        </p:txBody>
      </p:sp>
    </p:spTree>
    <p:extLst>
      <p:ext uri="{BB962C8B-B14F-4D97-AF65-F5344CB8AC3E}">
        <p14:creationId xmlns:p14="http://schemas.microsoft.com/office/powerpoint/2010/main" val="3714077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TextEdit="1"/>
          </p:cNvSpPr>
          <p:nvPr>
            <p:ph type="sldImg"/>
          </p:nvPr>
        </p:nvSpPr>
        <p:spPr bwMode="auto">
          <a:noFill/>
          <a:ln>
            <a:solidFill>
              <a:srgbClr val="000000"/>
            </a:solidFill>
            <a:miter lim="800000"/>
            <a:headEnd/>
            <a:tailEnd/>
          </a:ln>
        </p:spPr>
      </p:sp>
      <p:sp>
        <p:nvSpPr>
          <p:cNvPr id="7680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29. </a:t>
            </a:r>
            <a:r>
              <a:rPr lang="en-US" b="1" smtClean="0">
                <a:solidFill>
                  <a:schemeClr val="bg1"/>
                </a:solidFill>
              </a:rPr>
              <a:t>What is the name of the Vice President of the United States now?</a:t>
            </a:r>
          </a:p>
          <a:p>
            <a:endParaRPr lang="en-US" smtClean="0"/>
          </a:p>
        </p:txBody>
      </p:sp>
    </p:spTree>
    <p:extLst>
      <p:ext uri="{BB962C8B-B14F-4D97-AF65-F5344CB8AC3E}">
        <p14:creationId xmlns:p14="http://schemas.microsoft.com/office/powerpoint/2010/main" val="2350639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TextEdit="1"/>
          </p:cNvSpPr>
          <p:nvPr>
            <p:ph type="sldImg"/>
          </p:nvPr>
        </p:nvSpPr>
        <p:spPr bwMode="auto">
          <a:noFill/>
          <a:ln>
            <a:solidFill>
              <a:srgbClr val="000000"/>
            </a:solidFill>
            <a:miter lim="800000"/>
            <a:headEnd/>
            <a:tailEnd/>
          </a:ln>
        </p:spPr>
      </p:sp>
      <p:sp>
        <p:nvSpPr>
          <p:cNvPr id="78850"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solidFill>
                  <a:schemeClr val="bg1"/>
                </a:solidFill>
              </a:rPr>
              <a:t>Pence. </a:t>
            </a:r>
            <a:r>
              <a:rPr lang="en-US" dirty="0" smtClean="0"/>
              <a:t>The current Vice President of the United States is Mike Pence. </a:t>
            </a:r>
          </a:p>
        </p:txBody>
      </p:sp>
    </p:spTree>
    <p:extLst>
      <p:ext uri="{BB962C8B-B14F-4D97-AF65-F5344CB8AC3E}">
        <p14:creationId xmlns:p14="http://schemas.microsoft.com/office/powerpoint/2010/main" val="718226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TextEdit="1"/>
          </p:cNvSpPr>
          <p:nvPr>
            <p:ph type="sldImg"/>
          </p:nvPr>
        </p:nvSpPr>
        <p:spPr bwMode="auto">
          <a:noFill/>
          <a:ln>
            <a:solidFill>
              <a:srgbClr val="000000"/>
            </a:solidFill>
            <a:miter lim="800000"/>
            <a:headEnd/>
            <a:tailEnd/>
          </a:ln>
        </p:spPr>
      </p:sp>
      <p:sp>
        <p:nvSpPr>
          <p:cNvPr id="8089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30. </a:t>
            </a:r>
            <a:r>
              <a:rPr lang="en-US" b="1" smtClean="0">
                <a:solidFill>
                  <a:schemeClr val="bg1"/>
                </a:solidFill>
              </a:rPr>
              <a:t>If the President can no longer serve, who becomes President?</a:t>
            </a:r>
          </a:p>
          <a:p>
            <a:endParaRPr lang="en-US" smtClean="0"/>
          </a:p>
        </p:txBody>
      </p:sp>
    </p:spTree>
    <p:extLst>
      <p:ext uri="{BB962C8B-B14F-4D97-AF65-F5344CB8AC3E}">
        <p14:creationId xmlns:p14="http://schemas.microsoft.com/office/powerpoint/2010/main" val="3619467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TextEdit="1"/>
          </p:cNvSpPr>
          <p:nvPr>
            <p:ph type="sldImg"/>
          </p:nvPr>
        </p:nvSpPr>
        <p:spPr bwMode="auto">
          <a:noFill/>
          <a:ln>
            <a:solidFill>
              <a:srgbClr val="000000"/>
            </a:solidFill>
            <a:miter lim="800000"/>
            <a:headEnd/>
            <a:tailEnd/>
          </a:ln>
        </p:spPr>
      </p:sp>
      <p:sp>
        <p:nvSpPr>
          <p:cNvPr id="82946"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If the President can no longer serve, the Vice President becomes President. </a:t>
            </a:r>
          </a:p>
        </p:txBody>
      </p:sp>
    </p:spTree>
    <p:extLst>
      <p:ext uri="{BB962C8B-B14F-4D97-AF65-F5344CB8AC3E}">
        <p14:creationId xmlns:p14="http://schemas.microsoft.com/office/powerpoint/2010/main" val="39059612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TextEdit="1"/>
          </p:cNvSpPr>
          <p:nvPr>
            <p:ph type="sldImg"/>
          </p:nvPr>
        </p:nvSpPr>
        <p:spPr bwMode="auto">
          <a:noFill/>
          <a:ln>
            <a:solidFill>
              <a:srgbClr val="000000"/>
            </a:solidFill>
            <a:miter lim="800000"/>
            <a:headEnd/>
            <a:tailEnd/>
          </a:ln>
        </p:spPr>
      </p:sp>
      <p:sp>
        <p:nvSpPr>
          <p:cNvPr id="90114"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The two major political parties in the United States are the Democratic party and the Republican party. The elephant is the symbol of the Republican Party and the donkey represents the Democratic Party. While less common, a politician may also be an independent, which means he or she doesn't belong to a political party. Currently, there are two independent senators and several independent representatives in Congress. Both of Connecticut's senators and all five representatives are Democrats.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5603041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TextEdit="1"/>
          </p:cNvSpPr>
          <p:nvPr>
            <p:ph type="sldImg"/>
          </p:nvPr>
        </p:nvSpPr>
        <p:spPr bwMode="auto">
          <a:noFill/>
          <a:ln>
            <a:solidFill>
              <a:srgbClr val="000000"/>
            </a:solidFill>
            <a:miter lim="800000"/>
            <a:headEnd/>
            <a:tailEnd/>
          </a:ln>
        </p:spPr>
      </p:sp>
      <p:sp>
        <p:nvSpPr>
          <p:cNvPr id="8704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45. What are the </a:t>
            </a:r>
            <a:r>
              <a:rPr lang="en-US" b="1" u="sng" smtClean="0"/>
              <a:t>two</a:t>
            </a:r>
            <a:r>
              <a:rPr lang="en-US" b="1" smtClean="0"/>
              <a:t> major political parties in the United States?</a:t>
            </a:r>
            <a:r>
              <a:rPr lang="en-US" smtClean="0"/>
              <a:t> </a:t>
            </a:r>
          </a:p>
        </p:txBody>
      </p:sp>
    </p:spTree>
    <p:extLst>
      <p:ext uri="{BB962C8B-B14F-4D97-AF65-F5344CB8AC3E}">
        <p14:creationId xmlns:p14="http://schemas.microsoft.com/office/powerpoint/2010/main" val="2523474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TextEdit="1"/>
          </p:cNvSpPr>
          <p:nvPr>
            <p:ph type="sldImg"/>
          </p:nvPr>
        </p:nvSpPr>
        <p:spPr bwMode="auto">
          <a:noFill/>
          <a:ln>
            <a:solidFill>
              <a:srgbClr val="000000"/>
            </a:solidFill>
            <a:miter lim="800000"/>
            <a:headEnd/>
            <a:tailEnd/>
          </a:ln>
        </p:spPr>
      </p:sp>
      <p:sp>
        <p:nvSpPr>
          <p:cNvPr id="89090"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two major political parties in the United States are the Democratic and Republican parties. </a:t>
            </a:r>
          </a:p>
        </p:txBody>
      </p:sp>
    </p:spTree>
    <p:extLst>
      <p:ext uri="{BB962C8B-B14F-4D97-AF65-F5344CB8AC3E}">
        <p14:creationId xmlns:p14="http://schemas.microsoft.com/office/powerpoint/2010/main" val="3701723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TextEdit="1"/>
          </p:cNvSpPr>
          <p:nvPr>
            <p:ph type="sldImg"/>
          </p:nvPr>
        </p:nvSpPr>
        <p:spPr bwMode="auto">
          <a:noFill/>
          <a:ln>
            <a:solidFill>
              <a:srgbClr val="000000"/>
            </a:solidFill>
            <a:miter lim="800000"/>
            <a:headEnd/>
            <a:tailEnd/>
          </a:ln>
        </p:spPr>
      </p:sp>
      <p:sp>
        <p:nvSpPr>
          <p:cNvPr id="9113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46. </a:t>
            </a:r>
            <a:r>
              <a:rPr lang="en-US" b="1" smtClean="0">
                <a:solidFill>
                  <a:schemeClr val="bg1"/>
                </a:solidFill>
              </a:rPr>
              <a:t>What is the party of the President now?</a:t>
            </a:r>
          </a:p>
          <a:p>
            <a:endParaRPr lang="en-US" smtClean="0"/>
          </a:p>
        </p:txBody>
      </p:sp>
    </p:spTree>
    <p:extLst>
      <p:ext uri="{BB962C8B-B14F-4D97-AF65-F5344CB8AC3E}">
        <p14:creationId xmlns:p14="http://schemas.microsoft.com/office/powerpoint/2010/main" val="9293813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TextEdit="1"/>
          </p:cNvSpPr>
          <p:nvPr>
            <p:ph type="sldImg"/>
          </p:nvPr>
        </p:nvSpPr>
        <p:spPr bwMode="auto">
          <a:noFill/>
          <a:ln>
            <a:solidFill>
              <a:srgbClr val="000000"/>
            </a:solidFill>
            <a:miter lim="800000"/>
            <a:headEnd/>
            <a:tailEnd/>
          </a:ln>
        </p:spPr>
      </p:sp>
      <p:sp>
        <p:nvSpPr>
          <p:cNvPr id="93186"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solidFill>
                  <a:schemeClr val="bg1"/>
                </a:solidFill>
              </a:rPr>
              <a:t>The Democratic Party. The current President belongs to the Democratic Party. </a:t>
            </a:r>
          </a:p>
        </p:txBody>
      </p:sp>
    </p:spTree>
    <p:extLst>
      <p:ext uri="{BB962C8B-B14F-4D97-AF65-F5344CB8AC3E}">
        <p14:creationId xmlns:p14="http://schemas.microsoft.com/office/powerpoint/2010/main" val="9206902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TextEdit="1"/>
          </p:cNvSpPr>
          <p:nvPr>
            <p:ph type="sldImg"/>
          </p:nvPr>
        </p:nvSpPr>
        <p:spPr>
          <a:ln/>
        </p:spPr>
      </p:sp>
      <p:sp>
        <p:nvSpPr>
          <p:cNvPr id="49154" name="Rectangle 3"/>
          <p:cNvSpPr>
            <a:spLocks noGrp="1"/>
          </p:cNvSpPr>
          <p:nvPr>
            <p:ph type="body" idx="1"/>
          </p:nvPr>
        </p:nvSpPr>
        <p:spPr>
          <a:noFill/>
        </p:spPr>
        <p:txBody>
          <a:bodyPr/>
          <a:lstStyle/>
          <a:p>
            <a:pPr marL="228600" indent="-228600" eaLnBrk="1" hangingPunct="1"/>
            <a:r>
              <a:rPr lang="en-US" smtClean="0"/>
              <a:t>For most of its history, the United States has had two major political parties, although the parties and policies have differed over time. Third parties are usually more successful in local elections, but very important in bringing new ideas into national politics. Women's voting rights, child labor laws, the 40-hour work week, and Social Security are all ideas originally promoted by third parties. Currently, the largest third parties in the U.S. are the Libertarian Party, Green Party, and Constitution Party. The Libertarian Party believes in very limited federal government. The most radical form would be a government that only provides police, prisons, courts, and a military. The Green Party promotes grass roots democracy, social justice, non-violence, and environmentalism. The Constitution Party wants greater power given to the states and a federal government guided by a strict interpretation of the Constitution.</a:t>
            </a:r>
          </a:p>
        </p:txBody>
      </p:sp>
    </p:spTree>
    <p:extLst>
      <p:ext uri="{BB962C8B-B14F-4D97-AF65-F5344CB8AC3E}">
        <p14:creationId xmlns:p14="http://schemas.microsoft.com/office/powerpoint/2010/main" val="1246703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TextEdit="1"/>
          </p:cNvSpPr>
          <p:nvPr>
            <p:ph type="sldImg"/>
          </p:nvPr>
        </p:nvSpPr>
        <p:spPr bwMode="auto">
          <a:noFill/>
          <a:ln>
            <a:solidFill>
              <a:srgbClr val="000000"/>
            </a:solidFill>
            <a:miter lim="800000"/>
            <a:headEnd/>
            <a:tailEnd/>
          </a:ln>
        </p:spPr>
      </p:sp>
      <p:sp>
        <p:nvSpPr>
          <p:cNvPr id="23554"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smtClean="0"/>
              <a:t>The Constitution </a:t>
            </a:r>
          </a:p>
          <a:p>
            <a:pPr>
              <a:buFontTx/>
              <a:buChar char="•"/>
            </a:pPr>
            <a:r>
              <a:rPr lang="en-US" smtClean="0"/>
              <a:t>sets up the government</a:t>
            </a:r>
          </a:p>
          <a:p>
            <a:pPr>
              <a:buFontTx/>
              <a:buChar char="•"/>
            </a:pPr>
            <a:r>
              <a:rPr lang="en-US" smtClean="0"/>
              <a:t>defines the government</a:t>
            </a:r>
          </a:p>
          <a:p>
            <a:pPr>
              <a:buFontTx/>
              <a:buChar char="•"/>
            </a:pPr>
            <a:r>
              <a:rPr lang="en-US" smtClean="0"/>
              <a:t>and protects the basic rights of Americans</a:t>
            </a:r>
          </a:p>
        </p:txBody>
      </p:sp>
    </p:spTree>
    <p:extLst>
      <p:ext uri="{BB962C8B-B14F-4D97-AF65-F5344CB8AC3E}">
        <p14:creationId xmlns:p14="http://schemas.microsoft.com/office/powerpoint/2010/main" val="1318538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TextEdit="1"/>
          </p:cNvSpPr>
          <p:nvPr>
            <p:ph type="sldImg"/>
          </p:nvPr>
        </p:nvSpPr>
        <p:spPr bwMode="auto">
          <a:noFill/>
          <a:ln>
            <a:solidFill>
              <a:srgbClr val="000000"/>
            </a:solidFill>
            <a:miter lim="800000"/>
            <a:headEnd/>
            <a:tailEnd/>
          </a:ln>
        </p:spPr>
      </p:sp>
      <p:sp>
        <p:nvSpPr>
          <p:cNvPr id="9728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Presidential elections are held every four years in November. All citizens over the age of 18 can vote for president. Although he could have served longer, the first president, George Washington, set a precedent by serving only two terms. Franklin Roosevelt is the only president to have served more than two terms. He died in 1945 at the beginning of his fourth term. In 1951, the 22nd Amendment was passed. The amendment limits presidents to two terms. </a:t>
            </a:r>
          </a:p>
        </p:txBody>
      </p:sp>
    </p:spTree>
    <p:extLst>
      <p:ext uri="{BB962C8B-B14F-4D97-AF65-F5344CB8AC3E}">
        <p14:creationId xmlns:p14="http://schemas.microsoft.com/office/powerpoint/2010/main" val="22557692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TextEdit="1"/>
          </p:cNvSpPr>
          <p:nvPr>
            <p:ph type="sldImg"/>
          </p:nvPr>
        </p:nvSpPr>
        <p:spPr bwMode="auto">
          <a:noFill/>
          <a:ln>
            <a:solidFill>
              <a:srgbClr val="000000"/>
            </a:solidFill>
            <a:miter lim="800000"/>
            <a:headEnd/>
            <a:tailEnd/>
          </a:ln>
        </p:spPr>
      </p:sp>
      <p:sp>
        <p:nvSpPr>
          <p:cNvPr id="9933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26. </a:t>
            </a:r>
            <a:r>
              <a:rPr lang="en-US" b="1" smtClean="0">
                <a:solidFill>
                  <a:schemeClr val="bg1"/>
                </a:solidFill>
              </a:rPr>
              <a:t>We elect a President for how many years?</a:t>
            </a:r>
          </a:p>
        </p:txBody>
      </p:sp>
    </p:spTree>
    <p:extLst>
      <p:ext uri="{BB962C8B-B14F-4D97-AF65-F5344CB8AC3E}">
        <p14:creationId xmlns:p14="http://schemas.microsoft.com/office/powerpoint/2010/main" val="6929066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TextEdit="1"/>
          </p:cNvSpPr>
          <p:nvPr>
            <p:ph type="sldImg"/>
          </p:nvPr>
        </p:nvSpPr>
        <p:spPr bwMode="auto">
          <a:noFill/>
          <a:ln>
            <a:solidFill>
              <a:srgbClr val="000000"/>
            </a:solidFill>
            <a:miter lim="800000"/>
            <a:headEnd/>
            <a:tailEnd/>
          </a:ln>
        </p:spPr>
      </p:sp>
      <p:sp>
        <p:nvSpPr>
          <p:cNvPr id="101378"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A president is elected for four years and may serve only two four-year terms. </a:t>
            </a:r>
          </a:p>
        </p:txBody>
      </p:sp>
    </p:spTree>
    <p:extLst>
      <p:ext uri="{BB962C8B-B14F-4D97-AF65-F5344CB8AC3E}">
        <p14:creationId xmlns:p14="http://schemas.microsoft.com/office/powerpoint/2010/main" val="16795025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TextEdit="1"/>
          </p:cNvSpPr>
          <p:nvPr>
            <p:ph type="sldImg"/>
          </p:nvPr>
        </p:nvSpPr>
        <p:spPr bwMode="auto">
          <a:noFill/>
          <a:ln>
            <a:solidFill>
              <a:srgbClr val="000000"/>
            </a:solidFill>
            <a:miter lim="800000"/>
            <a:headEnd/>
            <a:tailEnd/>
          </a:ln>
        </p:spPr>
      </p:sp>
      <p:sp>
        <p:nvSpPr>
          <p:cNvPr id="10342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27. In what month do we vote for President?</a:t>
            </a:r>
            <a:r>
              <a:rPr lang="en-US" smtClean="0"/>
              <a:t> </a:t>
            </a:r>
          </a:p>
        </p:txBody>
      </p:sp>
    </p:spTree>
    <p:extLst>
      <p:ext uri="{BB962C8B-B14F-4D97-AF65-F5344CB8AC3E}">
        <p14:creationId xmlns:p14="http://schemas.microsoft.com/office/powerpoint/2010/main" val="10284155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TextEdit="1"/>
          </p:cNvSpPr>
          <p:nvPr>
            <p:ph type="sldImg"/>
          </p:nvPr>
        </p:nvSpPr>
        <p:spPr bwMode="auto">
          <a:noFill/>
          <a:ln>
            <a:solidFill>
              <a:srgbClr val="000000"/>
            </a:solidFill>
            <a:miter lim="800000"/>
            <a:headEnd/>
            <a:tailEnd/>
          </a:ln>
        </p:spPr>
      </p:sp>
      <p:sp>
        <p:nvSpPr>
          <p:cNvPr id="105474"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We vote for President in November. </a:t>
            </a:r>
            <a:r>
              <a:rPr lang="en-US" sz="1200" kern="1200" smtClean="0">
                <a:solidFill>
                  <a:schemeClr val="tx1"/>
                </a:solidFill>
                <a:effectLst/>
                <a:latin typeface="+mn-lt"/>
                <a:ea typeface="+mn-ea"/>
                <a:cs typeface="+mn-cs"/>
              </a:rPr>
              <a:t>Election day is always the Tuesday after the first Monday in November.</a:t>
            </a:r>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11351950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TextEdit="1"/>
          </p:cNvSpPr>
          <p:nvPr>
            <p:ph type="sldImg"/>
          </p:nvPr>
        </p:nvSpPr>
        <p:spPr bwMode="auto">
          <a:noFill/>
          <a:ln>
            <a:solidFill>
              <a:srgbClr val="000000"/>
            </a:solidFill>
            <a:miter lim="800000"/>
            <a:headEnd/>
            <a:tailEnd/>
          </a:ln>
        </p:spPr>
      </p:sp>
      <p:sp>
        <p:nvSpPr>
          <p:cNvPr id="10752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54. How old do citizens have to be to vote for President?</a:t>
            </a:r>
            <a:r>
              <a:rPr lang="en-US" smtClean="0"/>
              <a:t> </a:t>
            </a:r>
          </a:p>
        </p:txBody>
      </p:sp>
    </p:spTree>
    <p:extLst>
      <p:ext uri="{BB962C8B-B14F-4D97-AF65-F5344CB8AC3E}">
        <p14:creationId xmlns:p14="http://schemas.microsoft.com/office/powerpoint/2010/main" val="1521780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TextEdit="1"/>
          </p:cNvSpPr>
          <p:nvPr>
            <p:ph type="sldImg"/>
          </p:nvPr>
        </p:nvSpPr>
        <p:spPr bwMode="auto">
          <a:noFill/>
          <a:ln>
            <a:solidFill>
              <a:srgbClr val="000000"/>
            </a:solidFill>
            <a:miter lim="800000"/>
            <a:headEnd/>
            <a:tailEnd/>
          </a:ln>
        </p:spPr>
      </p:sp>
      <p:sp>
        <p:nvSpPr>
          <p:cNvPr id="109570"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Eighteen. Citizens have to be eighteen or older to vote for President, or in any other federal, state or local election. </a:t>
            </a:r>
          </a:p>
        </p:txBody>
      </p:sp>
    </p:spTree>
    <p:extLst>
      <p:ext uri="{BB962C8B-B14F-4D97-AF65-F5344CB8AC3E}">
        <p14:creationId xmlns:p14="http://schemas.microsoft.com/office/powerpoint/2010/main" val="1435225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TextEdit="1"/>
          </p:cNvSpPr>
          <p:nvPr>
            <p:ph type="sldImg"/>
          </p:nvPr>
        </p:nvSpPr>
        <p:spPr bwMode="auto">
          <a:noFill/>
          <a:ln>
            <a:solidFill>
              <a:srgbClr val="000000"/>
            </a:solidFill>
            <a:miter lim="800000"/>
            <a:headEnd/>
            <a:tailEnd/>
          </a:ln>
        </p:spPr>
      </p:sp>
      <p:sp>
        <p:nvSpPr>
          <p:cNvPr id="7373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70. Who was the first President? </a:t>
            </a:r>
            <a:endParaRPr lang="en-US" smtClean="0"/>
          </a:p>
        </p:txBody>
      </p:sp>
    </p:spTree>
    <p:extLst>
      <p:ext uri="{BB962C8B-B14F-4D97-AF65-F5344CB8AC3E}">
        <p14:creationId xmlns:p14="http://schemas.microsoft.com/office/powerpoint/2010/main" val="13973109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TextEdit="1"/>
          </p:cNvSpPr>
          <p:nvPr>
            <p:ph type="sldImg"/>
          </p:nvPr>
        </p:nvSpPr>
        <p:spPr bwMode="auto">
          <a:noFill/>
          <a:ln>
            <a:solidFill>
              <a:srgbClr val="000000"/>
            </a:solidFill>
            <a:miter lim="800000"/>
            <a:headEnd/>
            <a:tailEnd/>
          </a:ln>
        </p:spPr>
      </p:sp>
      <p:sp>
        <p:nvSpPr>
          <p:cNvPr id="75778"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George Washington was the first president of the United States and considered "the father of our country."</a:t>
            </a:r>
          </a:p>
        </p:txBody>
      </p:sp>
    </p:spTree>
    <p:extLst>
      <p:ext uri="{BB962C8B-B14F-4D97-AF65-F5344CB8AC3E}">
        <p14:creationId xmlns:p14="http://schemas.microsoft.com/office/powerpoint/2010/main" val="7193744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TextEdit="1"/>
          </p:cNvSpPr>
          <p:nvPr>
            <p:ph type="sldImg"/>
          </p:nvPr>
        </p:nvSpPr>
        <p:spPr bwMode="auto">
          <a:noFill/>
          <a:ln>
            <a:solidFill>
              <a:srgbClr val="000000"/>
            </a:solidFill>
            <a:miter lim="800000"/>
            <a:headEnd/>
            <a:tailEnd/>
          </a:ln>
        </p:spPr>
      </p:sp>
      <p:sp>
        <p:nvSpPr>
          <p:cNvPr id="128003"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Presidential elections have two stages. Primary elections are</a:t>
            </a:r>
            <a:r>
              <a:rPr lang="en-US" baseline="0" dirty="0" smtClean="0"/>
              <a:t> the first stage</a:t>
            </a:r>
            <a:r>
              <a:rPr lang="en-US" dirty="0" smtClean="0"/>
              <a:t>. Primary elections are held when two or more candidates from the same party compete for the same position. Usually, when a sitting president runs for a second term, no member of the President's party competes with the President. However, when a president's second term is ending, there are two main sets of primary elections, one for Democrats and another for Republicans. For instance, in the 2008 Presidential election, there were nine Republican candidates and eight Democratic candidates. Barack Obama won the Democratic primary and John McCain won the Republican primary. They then ran against each other - and an independent candidate and three third party candidates - in the Presidential election. </a:t>
            </a:r>
          </a:p>
        </p:txBody>
      </p:sp>
    </p:spTree>
    <p:extLst>
      <p:ext uri="{BB962C8B-B14F-4D97-AF65-F5344CB8AC3E}">
        <p14:creationId xmlns:p14="http://schemas.microsoft.com/office/powerpoint/2010/main" val="2077061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TextEdit="1"/>
          </p:cNvSpPr>
          <p:nvPr>
            <p:ph type="sldImg"/>
          </p:nvPr>
        </p:nvSpPr>
        <p:spPr bwMode="auto">
          <a:noFill/>
          <a:ln>
            <a:solidFill>
              <a:srgbClr val="000000"/>
            </a:solidFill>
            <a:miter lim="800000"/>
            <a:headEnd/>
            <a:tailEnd/>
          </a:ln>
        </p:spPr>
      </p:sp>
      <p:sp>
        <p:nvSpPr>
          <p:cNvPr id="25602"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a:t>
            </a:r>
            <a:r>
              <a:rPr lang="en-US" smtClean="0"/>
              <a:t> </a:t>
            </a:r>
            <a:r>
              <a:rPr lang="en-US" b="1" smtClean="0"/>
              <a:t>13. Name </a:t>
            </a:r>
            <a:r>
              <a:rPr lang="en-US" b="1" u="sng" smtClean="0"/>
              <a:t>one</a:t>
            </a:r>
            <a:r>
              <a:rPr lang="en-US" b="1" smtClean="0"/>
              <a:t> branch or part of the government.</a:t>
            </a:r>
          </a:p>
          <a:p>
            <a:endParaRPr lang="en-US" smtClean="0"/>
          </a:p>
        </p:txBody>
      </p:sp>
    </p:spTree>
    <p:extLst>
      <p:ext uri="{BB962C8B-B14F-4D97-AF65-F5344CB8AC3E}">
        <p14:creationId xmlns:p14="http://schemas.microsoft.com/office/powerpoint/2010/main" val="19688656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TextEdit="1"/>
          </p:cNvSpPr>
          <p:nvPr>
            <p:ph type="sldImg"/>
          </p:nvPr>
        </p:nvSpPr>
        <p:spPr bwMode="auto">
          <a:noFill/>
          <a:ln>
            <a:solidFill>
              <a:srgbClr val="000000"/>
            </a:solidFill>
            <a:miter lim="800000"/>
            <a:headEnd/>
            <a:tailEnd/>
          </a:ln>
        </p:spPr>
      </p:sp>
      <p:sp>
        <p:nvSpPr>
          <p:cNvPr id="11366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Presidential primaries are long and complicated. From January to June, candidates campaign from state to state as each state votes for its preferred nominee. As the campaigning and voting progresses, some candidates quit. Sometimes there is only one candidate remaining before the last primary in June. The final candidate from each party is then selected at a national convention and the final candidate from each party competes in the Presidential election in November. Connecticut, like most states, has closed primaries. That means you must be a member of the political party to vote in their primary election. Around 20 states have open Presidential primaries which allow any registered voter to vote. In that way, they are just like state and national elections. You do not have to be a member of a political party to vote in the primary. </a:t>
            </a:r>
          </a:p>
        </p:txBody>
      </p:sp>
    </p:spTree>
    <p:extLst>
      <p:ext uri="{BB962C8B-B14F-4D97-AF65-F5344CB8AC3E}">
        <p14:creationId xmlns:p14="http://schemas.microsoft.com/office/powerpoint/2010/main" val="42314571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TextEdit="1"/>
          </p:cNvSpPr>
          <p:nvPr>
            <p:ph type="sldImg"/>
          </p:nvPr>
        </p:nvSpPr>
        <p:spPr bwMode="auto">
          <a:noFill/>
          <a:ln>
            <a:solidFill>
              <a:srgbClr val="000000"/>
            </a:solidFill>
            <a:miter lim="800000"/>
            <a:headEnd/>
            <a:tailEnd/>
          </a:ln>
        </p:spPr>
      </p:sp>
      <p:sp>
        <p:nvSpPr>
          <p:cNvPr id="115714"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All federal, state and local elections - except one - are </a:t>
            </a:r>
            <a:r>
              <a:rPr lang="en-US" sz="1200" b="1" kern="1200" dirty="0" smtClean="0">
                <a:solidFill>
                  <a:schemeClr val="tx1"/>
                </a:solidFill>
                <a:effectLst/>
                <a:latin typeface="+mn-lt"/>
                <a:ea typeface="+mn-ea"/>
                <a:cs typeface="+mn-cs"/>
              </a:rPr>
              <a:t>direct</a:t>
            </a:r>
            <a:r>
              <a:rPr lang="en-US" sz="1200" kern="1200" dirty="0" smtClean="0">
                <a:solidFill>
                  <a:schemeClr val="tx1"/>
                </a:solidFill>
                <a:effectLst/>
                <a:latin typeface="+mn-lt"/>
                <a:ea typeface="+mn-ea"/>
                <a:cs typeface="+mn-cs"/>
              </a:rPr>
              <a:t> elections. That means the candidate who receives the most votes wins. However, U.S. presidential elections are </a:t>
            </a:r>
            <a:r>
              <a:rPr lang="en-US" sz="1200" b="1" kern="1200" dirty="0" smtClean="0">
                <a:solidFill>
                  <a:schemeClr val="tx1"/>
                </a:solidFill>
                <a:effectLst/>
                <a:latin typeface="+mn-lt"/>
                <a:ea typeface="+mn-ea"/>
                <a:cs typeface="+mn-cs"/>
              </a:rPr>
              <a:t>indirect</a:t>
            </a:r>
            <a:r>
              <a:rPr lang="en-US" sz="1200" kern="1200" dirty="0" smtClean="0">
                <a:solidFill>
                  <a:schemeClr val="tx1"/>
                </a:solidFill>
                <a:effectLst/>
                <a:latin typeface="+mn-lt"/>
                <a:ea typeface="+mn-ea"/>
                <a:cs typeface="+mn-cs"/>
              </a:rPr>
              <a:t> elections and so the candidate with the greatest number of votes is not always the winner. Instead, a body called the electoral college determines who becomes president. In the electoral college, each state has a number of electors equal to its total number of U.S. Representatives and Senators. For example, Connecticut has five Representatives and two Senators, so has seven electors. During a presidential election, the candidate who receives the most votes in Connecticut gets all seven votes. At the end of the presidential election the candidate with the most electoral votes becomes President. There are a few reasons why the electoral college was created. One is it protects against "tyranny of the majority" and gives smaller states more influence. In </a:t>
            </a:r>
            <a:r>
              <a:rPr lang="en-US" sz="1200" i="1" kern="1200" dirty="0" smtClean="0">
                <a:solidFill>
                  <a:schemeClr val="tx1"/>
                </a:solidFill>
                <a:effectLst/>
                <a:latin typeface="+mn-lt"/>
                <a:ea typeface="+mn-ea"/>
                <a:cs typeface="+mn-cs"/>
              </a:rPr>
              <a:t>The Federalist Papers</a:t>
            </a:r>
            <a:r>
              <a:rPr lang="en-US" sz="1200" kern="1200" dirty="0" smtClean="0">
                <a:solidFill>
                  <a:schemeClr val="tx1"/>
                </a:solidFill>
                <a:effectLst/>
                <a:latin typeface="+mn-lt"/>
                <a:ea typeface="+mn-ea"/>
                <a:cs typeface="+mn-cs"/>
              </a:rPr>
              <a:t>, James Madison describes the electoral college as another aspect of federalism. He argues that the House of Representatives is population-based and the Senate state-based. In the same way, the general election is population-based and the electoral college is state-based. The electoral college was also necessary because of slavery. Slaves couldn't vote, and because there were so many slaves in the south, the northern states would have always held a majority in a direct election. The slave states would have lost every election.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1802718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far, the electoral college has chosen the candidate with fewer popular votes four times: in 1876, 1888, 2000 and 2016. </a:t>
            </a:r>
            <a:endParaRPr lang="en-US" dirty="0"/>
          </a:p>
        </p:txBody>
      </p:sp>
      <p:sp>
        <p:nvSpPr>
          <p:cNvPr id="4" name="Slide Number Placeholder 3"/>
          <p:cNvSpPr>
            <a:spLocks noGrp="1"/>
          </p:cNvSpPr>
          <p:nvPr>
            <p:ph type="sldNum" sz="quarter" idx="10"/>
          </p:nvPr>
        </p:nvSpPr>
        <p:spPr/>
        <p:txBody>
          <a:bodyPr/>
          <a:lstStyle/>
          <a:p>
            <a:pPr>
              <a:defRPr/>
            </a:pPr>
            <a:fld id="{AECC7317-22F3-459D-AF6E-3B9559C126E2}" type="slidenum">
              <a:rPr lang="en-US" smtClean="0"/>
              <a:pPr>
                <a:defRPr/>
              </a:pPr>
              <a:t>52</a:t>
            </a:fld>
            <a:endParaRPr lang="en-US"/>
          </a:p>
        </p:txBody>
      </p:sp>
    </p:spTree>
    <p:extLst>
      <p:ext uri="{BB962C8B-B14F-4D97-AF65-F5344CB8AC3E}">
        <p14:creationId xmlns:p14="http://schemas.microsoft.com/office/powerpoint/2010/main" val="178054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TextEdit="1"/>
          </p:cNvSpPr>
          <p:nvPr>
            <p:ph type="sldImg"/>
          </p:nvPr>
        </p:nvSpPr>
        <p:spPr bwMode="auto">
          <a:noFill/>
          <a:ln>
            <a:solidFill>
              <a:srgbClr val="000000"/>
            </a:solidFill>
            <a:miter lim="800000"/>
            <a:headEnd/>
            <a:tailEnd/>
          </a:ln>
        </p:spPr>
      </p:sp>
      <p:sp>
        <p:nvSpPr>
          <p:cNvPr id="11776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The Constitution sets up rules in case the President, for whatever reason, can no longer serve. When that happens, the Vice President becomes President. If both the President and Vice President cannot perform their duties, the Speaker of the House of Representatives becomes President. So far, eight U.S. Presidents have died while in office and one has resigned.</a:t>
            </a:r>
          </a:p>
        </p:txBody>
      </p:sp>
    </p:spTree>
    <p:extLst>
      <p:ext uri="{BB962C8B-B14F-4D97-AF65-F5344CB8AC3E}">
        <p14:creationId xmlns:p14="http://schemas.microsoft.com/office/powerpoint/2010/main" val="42537951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TextEdit="1"/>
          </p:cNvSpPr>
          <p:nvPr>
            <p:ph type="sldImg"/>
          </p:nvPr>
        </p:nvSpPr>
        <p:spPr bwMode="auto">
          <a:noFill/>
          <a:ln>
            <a:solidFill>
              <a:srgbClr val="000000"/>
            </a:solidFill>
            <a:miter lim="800000"/>
            <a:headEnd/>
            <a:tailEnd/>
          </a:ln>
        </p:spPr>
      </p:sp>
      <p:sp>
        <p:nvSpPr>
          <p:cNvPr id="112642"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Since Representatives serve only two years, in the middle of each presidential term there are midterm elections. When President Barack Obama was elected in 2008, the Democrats also won a majority in the House of Representatives. Nancy Pelosi, a Democrat from California, was chosen as the Speaker of the House. In the 2010 midterm elections, the Republican Party won back control of the House and chose John Boehner, a Republican from Ohio, as Speaker. Boehner remained Speaker after the 2012 elections and resigned in 2015. Republican Paul Ryan was then made Speaker.  He remained speaker</a:t>
            </a:r>
            <a:r>
              <a:rPr lang="en-US" sz="1200" kern="1200" baseline="0" dirty="0" smtClean="0">
                <a:solidFill>
                  <a:schemeClr val="tx1"/>
                </a:solidFill>
                <a:effectLst/>
                <a:latin typeface="+mn-lt"/>
                <a:ea typeface="+mn-ea"/>
                <a:cs typeface="+mn-cs"/>
              </a:rPr>
              <a:t> after the 2016 Presidential election.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974317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TextEdit="1"/>
          </p:cNvSpPr>
          <p:nvPr>
            <p:ph type="sldImg"/>
          </p:nvPr>
        </p:nvSpPr>
        <p:spPr bwMode="auto">
          <a:noFill/>
          <a:ln>
            <a:solidFill>
              <a:srgbClr val="000000"/>
            </a:solidFill>
            <a:miter lim="800000"/>
            <a:headEnd/>
            <a:tailEnd/>
          </a:ln>
        </p:spPr>
      </p:sp>
      <p:sp>
        <p:nvSpPr>
          <p:cNvPr id="11981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31. If both the President and the Vice President can no longer serve, who becomes President?</a:t>
            </a:r>
            <a:r>
              <a:rPr lang="en-US" smtClean="0"/>
              <a:t> </a:t>
            </a:r>
          </a:p>
        </p:txBody>
      </p:sp>
    </p:spTree>
    <p:extLst>
      <p:ext uri="{BB962C8B-B14F-4D97-AF65-F5344CB8AC3E}">
        <p14:creationId xmlns:p14="http://schemas.microsoft.com/office/powerpoint/2010/main" val="12026265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TextEdit="1"/>
          </p:cNvSpPr>
          <p:nvPr>
            <p:ph type="sldImg"/>
          </p:nvPr>
        </p:nvSpPr>
        <p:spPr bwMode="auto">
          <a:noFill/>
          <a:ln>
            <a:solidFill>
              <a:srgbClr val="000000"/>
            </a:solidFill>
            <a:miter lim="800000"/>
            <a:headEnd/>
            <a:tailEnd/>
          </a:ln>
        </p:spPr>
      </p:sp>
      <p:sp>
        <p:nvSpPr>
          <p:cNvPr id="12185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If both the President and Vice President can no longer serve, the Speaker of the House becomes President. However,</a:t>
            </a:r>
            <a:r>
              <a:rPr lang="en-US" baseline="0" dirty="0" smtClean="0"/>
              <a:t> t</a:t>
            </a:r>
            <a:r>
              <a:rPr lang="en-US" dirty="0" smtClean="0"/>
              <a:t>hat has never happened in U.S. history. </a:t>
            </a:r>
          </a:p>
        </p:txBody>
      </p:sp>
    </p:spTree>
    <p:extLst>
      <p:ext uri="{BB962C8B-B14F-4D97-AF65-F5344CB8AC3E}">
        <p14:creationId xmlns:p14="http://schemas.microsoft.com/office/powerpoint/2010/main" val="17438403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Rot="1" noChangeAspect="1" noTextEdit="1"/>
          </p:cNvSpPr>
          <p:nvPr>
            <p:ph type="sldImg"/>
          </p:nvPr>
        </p:nvSpPr>
        <p:spPr bwMode="auto">
          <a:noFill/>
          <a:ln>
            <a:solidFill>
              <a:srgbClr val="000000"/>
            </a:solidFill>
            <a:miter lim="800000"/>
            <a:headEnd/>
            <a:tailEnd/>
          </a:ln>
        </p:spPr>
      </p:sp>
      <p:sp>
        <p:nvSpPr>
          <p:cNvPr id="12390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47. </a:t>
            </a:r>
            <a:r>
              <a:rPr lang="en-US" b="1" smtClean="0">
                <a:solidFill>
                  <a:schemeClr val="bg1"/>
                </a:solidFill>
              </a:rPr>
              <a:t>What is the name of the Speaker of the House of Representatives now?</a:t>
            </a:r>
          </a:p>
          <a:p>
            <a:endParaRPr lang="en-US" smtClean="0"/>
          </a:p>
        </p:txBody>
      </p:sp>
    </p:spTree>
    <p:extLst>
      <p:ext uri="{BB962C8B-B14F-4D97-AF65-F5344CB8AC3E}">
        <p14:creationId xmlns:p14="http://schemas.microsoft.com/office/powerpoint/2010/main" val="31599471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Paul</a:t>
            </a:r>
            <a:r>
              <a:rPr lang="en-US" baseline="0" dirty="0" smtClean="0"/>
              <a:t> Ryan</a:t>
            </a:r>
            <a:r>
              <a:rPr lang="en-US" dirty="0" smtClean="0"/>
              <a:t>. The current Speaker of the House is Paul</a:t>
            </a:r>
            <a:r>
              <a:rPr lang="en-US" baseline="0" dirty="0" smtClean="0"/>
              <a:t> Ryan. </a:t>
            </a:r>
            <a:endParaRPr lang="en-US" dirty="0" smtClean="0"/>
          </a:p>
        </p:txBody>
      </p:sp>
    </p:spTree>
    <p:extLst>
      <p:ext uri="{BB962C8B-B14F-4D97-AF65-F5344CB8AC3E}">
        <p14:creationId xmlns:p14="http://schemas.microsoft.com/office/powerpoint/2010/main" val="2738214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p:spPr>
      </p:sp>
      <p:sp>
        <p:nvSpPr>
          <p:cNvPr id="27650"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pPr marL="228600" indent="-228600"/>
            <a:r>
              <a:rPr lang="en-US" smtClean="0"/>
              <a:t>The three parts of the U.S. government are:</a:t>
            </a:r>
          </a:p>
          <a:p>
            <a:pPr marL="228600" indent="-228600">
              <a:buFontTx/>
              <a:buChar char="•"/>
            </a:pPr>
            <a:r>
              <a:rPr lang="en-US" smtClean="0"/>
              <a:t>Congress, or the legislative branch</a:t>
            </a:r>
          </a:p>
          <a:p>
            <a:pPr marL="228600" indent="-228600">
              <a:buFontTx/>
              <a:buChar char="•"/>
            </a:pPr>
            <a:r>
              <a:rPr lang="en-US" smtClean="0"/>
              <a:t>the President, or the executive branch</a:t>
            </a:r>
          </a:p>
          <a:p>
            <a:pPr marL="228600" indent="-228600">
              <a:buFontTx/>
              <a:buChar char="•"/>
            </a:pPr>
            <a:r>
              <a:rPr lang="en-US" smtClean="0"/>
              <a:t>the courts, or the judicial branch</a:t>
            </a:r>
          </a:p>
        </p:txBody>
      </p:sp>
    </p:spTree>
    <p:extLst>
      <p:ext uri="{BB962C8B-B14F-4D97-AF65-F5344CB8AC3E}">
        <p14:creationId xmlns:p14="http://schemas.microsoft.com/office/powerpoint/2010/main" val="1951630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lvl="0"/>
            <a:r>
              <a:rPr lang="en-US" dirty="0">
                <a:latin typeface="+mn-lt"/>
              </a:rPr>
              <a:t>To stop one branch of the government from becoming too powerful, the Founding Fathers gave each branch separate powers. This is called separation of powers. The Constitution also includes a system of checks and balances which allows one part of the government to "check" another. For example, Congress can reject a treaty signed by the president and the president can veto a bill from Congress. The President appoints federal judges, but Congress must approve them. Lastly, the Supreme Court can declare a law or executive action to be unconstitutional. In these ways, separate powers and checks and balances work to limit the power of government and to protect individual rights.</a:t>
            </a:r>
          </a:p>
        </p:txBody>
      </p:sp>
      <p:sp>
        <p:nvSpPr>
          <p:cNvPr id="4" name="Slide Number Placeholder 3"/>
          <p:cNvSpPr txBox="1">
            <a:spLocks noGrp="1"/>
          </p:cNvSpPr>
          <p:nvPr/>
        </p:nvSpPr>
        <p:spPr bwMode="auto">
          <a:xfrm>
            <a:off x="3884031" y="8684926"/>
            <a:ext cx="2972421" cy="457513"/>
          </a:xfrm>
          <a:prstGeom prst="rect">
            <a:avLst/>
          </a:prstGeom>
          <a:noFill/>
          <a:ln w="9525">
            <a:noFill/>
            <a:miter lim="800000"/>
            <a:headEnd/>
            <a:tailEnd/>
          </a:ln>
        </p:spPr>
        <p:txBody>
          <a:bodyPr lIns="91415" tIns="45710" rIns="91415" bIns="45710" anchor="b"/>
          <a:lstStyle/>
          <a:p>
            <a:pPr algn="r" defTabSz="914233"/>
            <a:fld id="{B5170F64-293B-41B4-9A46-62D44B9BC0BE}" type="slidenum">
              <a:rPr lang="en-US" sz="1200">
                <a:latin typeface="Calibri" pitchFamily="34" charset="0"/>
                <a:cs typeface="Arial" charset="0"/>
              </a:rPr>
              <a:pPr algn="r" defTabSz="914233"/>
              <a:t>7</a:t>
            </a:fld>
            <a:endParaRPr lang="en-US" sz="1200">
              <a:latin typeface="Calibri" pitchFamily="34" charset="0"/>
              <a:cs typeface="Arial" charset="0"/>
            </a:endParaRPr>
          </a:p>
        </p:txBody>
      </p:sp>
    </p:spTree>
    <p:extLst>
      <p:ext uri="{BB962C8B-B14F-4D97-AF65-F5344CB8AC3E}">
        <p14:creationId xmlns:p14="http://schemas.microsoft.com/office/powerpoint/2010/main" val="1835171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TextEdit="1"/>
          </p:cNvSpPr>
          <p:nvPr>
            <p:ph type="sldImg"/>
          </p:nvPr>
        </p:nvSpPr>
        <p:spPr bwMode="auto">
          <a:noFill/>
          <a:ln>
            <a:solidFill>
              <a:srgbClr val="000000"/>
            </a:solidFill>
            <a:miter lim="800000"/>
            <a:headEnd/>
            <a:tailEnd/>
          </a:ln>
        </p:spPr>
      </p:sp>
      <p:sp>
        <p:nvSpPr>
          <p:cNvPr id="31746"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 14. What stops </a:t>
            </a:r>
            <a:r>
              <a:rPr lang="en-US" b="1" u="sng" smtClean="0"/>
              <a:t>one</a:t>
            </a:r>
            <a:r>
              <a:rPr lang="en-US" b="1" smtClean="0"/>
              <a:t> branch of government from becoming too powerful?</a:t>
            </a:r>
          </a:p>
        </p:txBody>
      </p:sp>
    </p:spTree>
    <p:extLst>
      <p:ext uri="{BB962C8B-B14F-4D97-AF65-F5344CB8AC3E}">
        <p14:creationId xmlns:p14="http://schemas.microsoft.com/office/powerpoint/2010/main" val="1282087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bwMode="auto">
          <a:noFill/>
          <a:ln>
            <a:solidFill>
              <a:srgbClr val="000000"/>
            </a:solidFill>
            <a:miter lim="800000"/>
            <a:headEnd/>
            <a:tailEnd/>
          </a:ln>
        </p:spPr>
      </p:sp>
      <p:sp>
        <p:nvSpPr>
          <p:cNvPr id="33794"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pPr marL="228600" indent="-228600"/>
            <a:r>
              <a:rPr lang="en-US" smtClean="0"/>
              <a:t>The separation of powers and system of checks and balances keeps one branch of government from becoming too powerful. </a:t>
            </a:r>
          </a:p>
        </p:txBody>
      </p:sp>
    </p:spTree>
    <p:extLst>
      <p:ext uri="{BB962C8B-B14F-4D97-AF65-F5344CB8AC3E}">
        <p14:creationId xmlns:p14="http://schemas.microsoft.com/office/powerpoint/2010/main" val="958964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66DD291-0FEE-41B4-A4C8-7DA531D6FE05}" type="datetimeFigureOut">
              <a:rPr lang="en-US"/>
              <a:pPr>
                <a:defRPr/>
              </a:pPr>
              <a:t>2/17/2017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634AE7-FB5D-43BF-B790-F7F93C73CD5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F288A9-5407-4AC9-B2D1-7E1BA392195A}" type="datetimeFigureOut">
              <a:rPr lang="en-US"/>
              <a:pPr>
                <a:defRPr/>
              </a:pPr>
              <a:t>2/17/2017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25CC19-861D-41E0-8915-ED9329F17A7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0709E25-45B9-4094-9801-55787FB31B42}" type="datetimeFigureOut">
              <a:rPr lang="en-US"/>
              <a:pPr>
                <a:defRPr/>
              </a:pPr>
              <a:t>2/17/2017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E7C9C3-8A77-4D55-B219-153B17DB769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fld id="{9CFC20F5-95A1-4B8A-8FFA-0BCA7DCC959A}" type="datetimeFigureOut">
              <a:rPr lang="en-US"/>
              <a:pPr>
                <a:defRPr/>
              </a:pPr>
              <a:t>2/17/2017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28C428D-20FF-40DC-9411-3AE7DA6CD1B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94E2E38-F7B1-409E-8C0A-1F5A287FF39F}" type="datetimeFigureOut">
              <a:rPr lang="en-US"/>
              <a:pPr>
                <a:defRPr/>
              </a:pPr>
              <a:t>2/17/2017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5CD4C9-2AF3-44E9-9DC3-E126BA2B8A1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EE81FB4-EE7E-4D71-89F1-D394FB9F0ECC}" type="datetimeFigureOut">
              <a:rPr lang="en-US"/>
              <a:pPr>
                <a:defRPr/>
              </a:pPr>
              <a:t>2/17/2017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7F278D-E3B1-4339-95F0-0DD47C9632F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1B9F286-804A-42BD-898D-205A3B008043}" type="datetimeFigureOut">
              <a:rPr lang="en-US"/>
              <a:pPr>
                <a:defRPr/>
              </a:pPr>
              <a:t>2/17/2017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0E90A5-1C7A-4B87-A11D-96096073B0A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917B121-DC7F-493D-8DF9-52B6EE62E141}" type="datetimeFigureOut">
              <a:rPr lang="en-US"/>
              <a:pPr>
                <a:defRPr/>
              </a:pPr>
              <a:t>2/17/2017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2748FCD-136B-4B89-BCC4-8363DBCD37B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EC1CFD9-9B8C-4FA5-9ADA-6DD18711FADD}" type="datetimeFigureOut">
              <a:rPr lang="en-US"/>
              <a:pPr>
                <a:defRPr/>
              </a:pPr>
              <a:t>2/17/2017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50892F3-5EAC-478C-9DA6-76B0DF5EBF6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25C4EE4-8B0B-4E14-A3B3-02CF4D46C329}" type="datetimeFigureOut">
              <a:rPr lang="en-US"/>
              <a:pPr>
                <a:defRPr/>
              </a:pPr>
              <a:t>2/17/2017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BD1E716-799C-4BD0-BAE2-76A6994E32B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3D829E8-713E-456C-BC40-A1C1DC84013B}" type="datetimeFigureOut">
              <a:rPr lang="en-US"/>
              <a:pPr>
                <a:defRPr/>
              </a:pPr>
              <a:t>2/17/2017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0AAB3B-6F9E-4343-A4E2-9F576C7E625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BB39E60-CB43-4741-812C-23D68003893D}" type="datetimeFigureOut">
              <a:rPr lang="en-US"/>
              <a:pPr>
                <a:defRPr/>
              </a:pPr>
              <a:t>2/17/2017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FFF992-261B-4822-8EE6-28C89334C2F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schemeClr val="tx1">
                    <a:tint val="75000"/>
                  </a:schemeClr>
                </a:solidFill>
                <a:latin typeface="+mn-lt"/>
                <a:cs typeface="+mn-cs"/>
              </a:defRPr>
            </a:lvl1pPr>
          </a:lstStyle>
          <a:p>
            <a:pPr>
              <a:defRPr/>
            </a:pPr>
            <a:fld id="{440C056D-3A46-409C-9941-1C768499FFAF}" type="datetimeFigureOut">
              <a:rPr lang="en-US"/>
              <a:pPr>
                <a:defRPr/>
              </a:pPr>
              <a:t>2/17/2017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schemeClr val="tx1">
                    <a:tint val="75000"/>
                  </a:schemeClr>
                </a:solidFill>
                <a:latin typeface="+mn-lt"/>
                <a:cs typeface="+mn-cs"/>
              </a:defRPr>
            </a:lvl1pPr>
          </a:lstStyle>
          <a:p>
            <a:pPr>
              <a:defRPr/>
            </a:pPr>
            <a:fld id="{74819636-2850-46B2-B543-BE476BA0AC3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24.xml"/><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jpe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88.jpg"/><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457200" y="533400"/>
            <a:ext cx="8229600" cy="2362200"/>
          </a:xfrm>
        </p:spPr>
        <p:txBody>
          <a:bodyPr/>
          <a:lstStyle/>
          <a:p>
            <a:pPr eaLnBrk="1" hangingPunct="1">
              <a:defRPr/>
            </a:pPr>
            <a:r>
              <a:rPr lang="en-US" sz="6600" b="1" dirty="0">
                <a:solidFill>
                  <a:srgbClr val="142F50"/>
                </a:solidFill>
                <a:effectLst>
                  <a:outerShdw blurRad="38100" dist="38100" dir="2700000" algn="tl">
                    <a:srgbClr val="C0C0C0"/>
                  </a:outerShdw>
                </a:effectLst>
              </a:rPr>
              <a:t>Lesson </a:t>
            </a:r>
            <a:r>
              <a:rPr lang="en-US" sz="6600" b="1" dirty="0" smtClean="0">
                <a:solidFill>
                  <a:srgbClr val="142F50"/>
                </a:solidFill>
                <a:effectLst>
                  <a:outerShdw blurRad="38100" dist="38100" dir="2700000" algn="tl">
                    <a:srgbClr val="C0C0C0"/>
                  </a:outerShdw>
                </a:effectLst>
              </a:rPr>
              <a:t>8</a:t>
            </a:r>
            <a:r>
              <a:rPr lang="en-US" sz="6600" b="1" dirty="0" smtClean="0">
                <a:solidFill>
                  <a:srgbClr val="142F50"/>
                </a:solidFill>
                <a:effectLst>
                  <a:outerShdw blurRad="38100" dist="38100" dir="2700000" algn="tl">
                    <a:srgbClr val="000000"/>
                  </a:outerShdw>
                </a:effectLst>
              </a:rPr>
              <a:t/>
            </a:r>
            <a:br>
              <a:rPr lang="en-US" sz="6600" b="1" dirty="0" smtClean="0">
                <a:solidFill>
                  <a:srgbClr val="142F50"/>
                </a:solidFill>
                <a:effectLst>
                  <a:outerShdw blurRad="38100" dist="38100" dir="2700000" algn="tl">
                    <a:srgbClr val="000000"/>
                  </a:outerShdw>
                </a:effectLst>
              </a:rPr>
            </a:br>
            <a:r>
              <a:rPr lang="en-US" sz="6600" b="1" dirty="0" smtClean="0">
                <a:effectLst>
                  <a:outerShdw blurRad="38100" dist="38100" dir="2700000" algn="tl">
                    <a:srgbClr val="FFFFFF"/>
                  </a:outerShdw>
                </a:effectLst>
              </a:rPr>
              <a:t>American Government</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B5C89A8-800C-48BE-BCF4-364B032DC623}" type="slidenum">
              <a:rPr lang="en-US" sz="1200">
                <a:solidFill>
                  <a:schemeClr val="tx1">
                    <a:tint val="75000"/>
                  </a:schemeClr>
                </a:solidFill>
                <a:latin typeface="+mn-lt"/>
              </a:rPr>
              <a:pPr algn="r" fontAlgn="auto">
                <a:spcBef>
                  <a:spcPts val="0"/>
                </a:spcBef>
                <a:spcAft>
                  <a:spcPts val="0"/>
                </a:spcAft>
                <a:defRPr/>
              </a:pPr>
              <a:t>1</a:t>
            </a:fld>
            <a:endParaRPr lang="en-US" sz="1200">
              <a:solidFill>
                <a:schemeClr val="tx1">
                  <a:tint val="75000"/>
                </a:schemeClr>
              </a:solidFill>
              <a:latin typeface="+mn-lt"/>
            </a:endParaRPr>
          </a:p>
        </p:txBody>
      </p:sp>
      <p:sp>
        <p:nvSpPr>
          <p:cNvPr id="15363" name="TextBox 3"/>
          <p:cNvSpPr txBox="1">
            <a:spLocks noChangeArrowheads="1"/>
          </p:cNvSpPr>
          <p:nvPr/>
        </p:nvSpPr>
        <p:spPr bwMode="auto">
          <a:xfrm>
            <a:off x="457200" y="2895600"/>
            <a:ext cx="8229599" cy="2800767"/>
          </a:xfrm>
          <a:prstGeom prst="rect">
            <a:avLst/>
          </a:prstGeom>
          <a:noFill/>
          <a:ln w="9525">
            <a:noFill/>
            <a:miter lim="800000"/>
            <a:headEnd/>
            <a:tailEnd/>
          </a:ln>
        </p:spPr>
        <p:txBody>
          <a:bodyPr wrap="square">
            <a:spAutoFit/>
          </a:bodyPr>
          <a:lstStyle/>
          <a:p>
            <a:pPr algn="ctr"/>
            <a:r>
              <a:rPr lang="en-US" sz="4000" b="1" dirty="0" smtClean="0">
                <a:solidFill>
                  <a:schemeClr val="tx1"/>
                </a:solidFill>
                <a:latin typeface="Calibri" pitchFamily="34" charset="0"/>
              </a:rPr>
              <a:t>System of Government:</a:t>
            </a:r>
          </a:p>
          <a:p>
            <a:pPr algn="ctr"/>
            <a:r>
              <a:rPr lang="en-US" sz="4000" b="1" dirty="0" smtClean="0">
                <a:solidFill>
                  <a:schemeClr val="tx1"/>
                </a:solidFill>
                <a:latin typeface="Calibri" pitchFamily="34" charset="0"/>
              </a:rPr>
              <a:t>The Executive Branch</a:t>
            </a:r>
            <a:endParaRPr lang="en-US" sz="4000" b="1" dirty="0">
              <a:solidFill>
                <a:schemeClr val="tx1"/>
              </a:solidFill>
              <a:latin typeface="Calibri" pitchFamily="34" charset="0"/>
            </a:endParaRPr>
          </a:p>
          <a:p>
            <a:pPr algn="ctr"/>
            <a:endParaRPr lang="en-US" sz="3200" b="1" dirty="0">
              <a:solidFill>
                <a:schemeClr val="tx1"/>
              </a:solidFill>
              <a:latin typeface="Calibri" pitchFamily="34" charset="0"/>
            </a:endParaRPr>
          </a:p>
          <a:p>
            <a:pPr algn="ctr"/>
            <a:r>
              <a:rPr lang="en-US" sz="3200" b="1" dirty="0" smtClean="0">
                <a:solidFill>
                  <a:schemeClr val="tx1"/>
                </a:solidFill>
                <a:latin typeface="Calibri" pitchFamily="34" charset="0"/>
              </a:rPr>
              <a:t>Questions: </a:t>
            </a:r>
            <a:r>
              <a:rPr lang="en-US" sz="3200" dirty="0" smtClean="0">
                <a:solidFill>
                  <a:schemeClr val="tx1"/>
                </a:solidFill>
                <a:latin typeface="Calibri" pitchFamily="34" charset="0"/>
              </a:rPr>
              <a:t>2, 13, 14, 15, 28, 32, 33, 34, 35, 36, 29, 30, 45, 46, 26, 27, 54, 70, 31, 47</a:t>
            </a:r>
            <a:endParaRPr lang="en-US" sz="3200" b="1" dirty="0">
              <a:solidFill>
                <a:schemeClr val="tx1"/>
              </a:solidFill>
              <a:latin typeface="Calibri" pitchFamily="34" charset="0"/>
            </a:endParaRPr>
          </a:p>
        </p:txBody>
      </p:sp>
      <p:sp>
        <p:nvSpPr>
          <p:cNvPr id="2" name="Date Placeholder 1"/>
          <p:cNvSpPr>
            <a:spLocks noGrp="1"/>
          </p:cNvSpPr>
          <p:nvPr>
            <p:ph type="dt" sz="half" idx="10"/>
          </p:nvPr>
        </p:nvSpPr>
        <p:spPr/>
        <p:txBody>
          <a:bodyPr/>
          <a:lstStyle/>
          <a:p>
            <a:pPr>
              <a:defRPr/>
            </a:pPr>
            <a:fld id="{18A22626-ED88-4B9D-A2F8-CEA2305E8CB4}" type="datetime1">
              <a:rPr lang="en-US" smtClean="0"/>
              <a:pPr>
                <a:defRPr/>
              </a:pPr>
              <a:t>2/17/2017</a:t>
            </a:fld>
            <a:endParaRPr lang="en-US"/>
          </a:p>
        </p:txBody>
      </p:sp>
    </p:spTree>
    <p:extLst>
      <p:ext uri="{BB962C8B-B14F-4D97-AF65-F5344CB8AC3E}">
        <p14:creationId xmlns:p14="http://schemas.microsoft.com/office/powerpoint/2010/main" val="11962611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The White House at Night"/>
          <p:cNvPicPr>
            <a:picLocks noChangeAspect="1" noChangeArrowheads="1"/>
          </p:cNvPicPr>
          <p:nvPr/>
        </p:nvPicPr>
        <p:blipFill>
          <a:blip r:embed="rId3" cstate="print"/>
          <a:srcRect t="-6207" b="6207"/>
          <a:stretch>
            <a:fillRect/>
          </a:stretch>
        </p:blipFill>
        <p:spPr bwMode="auto">
          <a:xfrm>
            <a:off x="838200" y="381000"/>
            <a:ext cx="7523163" cy="5586413"/>
          </a:xfrm>
          <a:prstGeom prst="rect">
            <a:avLst/>
          </a:prstGeom>
          <a:noFill/>
          <a:ln w="9525">
            <a:noFill/>
            <a:miter lim="800000"/>
            <a:headEnd/>
            <a:tailEnd/>
          </a:ln>
        </p:spPr>
      </p:pic>
      <p:sp>
        <p:nvSpPr>
          <p:cNvPr id="34819" name="TextBox 2"/>
          <p:cNvSpPr txBox="1">
            <a:spLocks noChangeArrowheads="1"/>
          </p:cNvSpPr>
          <p:nvPr/>
        </p:nvSpPr>
        <p:spPr bwMode="auto">
          <a:xfrm>
            <a:off x="838200" y="6019800"/>
            <a:ext cx="7523163" cy="519113"/>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2800" dirty="0">
                <a:solidFill>
                  <a:schemeClr val="tx1"/>
                </a:solidFill>
                <a:latin typeface="Calibri" pitchFamily="34" charset="0"/>
              </a:rPr>
              <a:t>The White House, Washington, D.C.</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2CF11546-FAE7-42C5-980F-8AF0EE182FE8}" type="slidenum">
              <a:rPr lang="en-US" sz="1200" b="0">
                <a:solidFill>
                  <a:schemeClr val="tx1">
                    <a:tint val="75000"/>
                  </a:schemeClr>
                </a:solidFill>
                <a:latin typeface="+mn-lt"/>
                <a:cs typeface="+mn-cs"/>
              </a:rPr>
              <a:pPr algn="r" fontAlgn="auto">
                <a:spcBef>
                  <a:spcPts val="0"/>
                </a:spcBef>
                <a:spcAft>
                  <a:spcPts val="0"/>
                </a:spcAft>
                <a:defRPr/>
              </a:pPr>
              <a:t>10</a:t>
            </a:fld>
            <a:endParaRPr lang="en-US" sz="1200" b="0">
              <a:solidFill>
                <a:schemeClr val="tx1">
                  <a:tint val="75000"/>
                </a:schemeClr>
              </a:solidFill>
              <a:latin typeface="+mn-lt"/>
              <a:cs typeface="+mn-cs"/>
            </a:endParaRPr>
          </a:p>
        </p:txBody>
      </p:sp>
      <p:sp>
        <p:nvSpPr>
          <p:cNvPr id="7" name="TextBox 6"/>
          <p:cNvSpPr txBox="1"/>
          <p:nvPr/>
        </p:nvSpPr>
        <p:spPr>
          <a:xfrm>
            <a:off x="838200" y="152400"/>
            <a:ext cx="7523163"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wrap="square" rtlCol="0">
            <a:spAutoFit/>
          </a:bodyPr>
          <a:lstStyle/>
          <a:p>
            <a:pPr algn="ctr"/>
            <a:r>
              <a:rPr lang="en-US" sz="4400" b="1" dirty="0" smtClean="0">
                <a:solidFill>
                  <a:schemeClr val="tx1"/>
                </a:solidFill>
                <a:latin typeface="+mn-lt"/>
              </a:rPr>
              <a:t>The Executive Branch</a:t>
            </a:r>
            <a:endParaRPr lang="en-US" sz="4400" b="1" dirty="0">
              <a:solidFill>
                <a:schemeClr val="tx1"/>
              </a:solidFill>
              <a:latin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AA15B675-8E7F-4E60-AC5D-6C633574B5F4}" type="slidenum">
              <a:rPr lang="en-US" sz="1200" b="0">
                <a:solidFill>
                  <a:schemeClr val="tx1">
                    <a:tint val="75000"/>
                  </a:schemeClr>
                </a:solidFill>
                <a:latin typeface="+mn-lt"/>
                <a:cs typeface="+mn-cs"/>
              </a:rPr>
              <a:pPr algn="r" fontAlgn="auto">
                <a:spcBef>
                  <a:spcPts val="0"/>
                </a:spcBef>
                <a:spcAft>
                  <a:spcPts val="0"/>
                </a:spcAft>
                <a:defRPr/>
              </a:pPr>
              <a:t>11</a:t>
            </a:fld>
            <a:endParaRPr lang="en-US" sz="1200" b="0">
              <a:solidFill>
                <a:schemeClr val="tx1">
                  <a:tint val="75000"/>
                </a:schemeClr>
              </a:solidFill>
              <a:latin typeface="+mn-lt"/>
              <a:cs typeface="+mn-cs"/>
            </a:endParaRPr>
          </a:p>
        </p:txBody>
      </p:sp>
      <p:pic>
        <p:nvPicPr>
          <p:cNvPr id="36866" name="Picture 5" descr="600px-Seal_Of_The_President_Of_The_United_States_Of_America"/>
          <p:cNvPicPr>
            <a:picLocks noChangeAspect="1" noChangeArrowheads="1"/>
          </p:cNvPicPr>
          <p:nvPr/>
        </p:nvPicPr>
        <p:blipFill>
          <a:blip r:embed="rId3" cstate="print"/>
          <a:srcRect/>
          <a:stretch>
            <a:fillRect/>
          </a:stretch>
        </p:blipFill>
        <p:spPr bwMode="auto">
          <a:xfrm>
            <a:off x="1714500" y="571500"/>
            <a:ext cx="5715000" cy="5715000"/>
          </a:xfrm>
          <a:prstGeom prst="rect">
            <a:avLst/>
          </a:prstGeom>
          <a:solidFill>
            <a:schemeClr val="bg2"/>
          </a:solidFill>
          <a:ln w="50800">
            <a:solidFill>
              <a:schemeClr val="tx1"/>
            </a:solid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8CC7729A-A13D-4E13-9DC4-9ED32C3E05CB}" type="slidenum">
              <a:rPr lang="en-US" sz="1200" b="0">
                <a:solidFill>
                  <a:schemeClr val="tx1">
                    <a:tint val="75000"/>
                  </a:schemeClr>
                </a:solidFill>
                <a:latin typeface="+mn-lt"/>
                <a:cs typeface="+mn-cs"/>
              </a:rPr>
              <a:pPr algn="r" fontAlgn="auto">
                <a:spcBef>
                  <a:spcPts val="0"/>
                </a:spcBef>
                <a:spcAft>
                  <a:spcPts val="0"/>
                </a:spcAft>
                <a:defRPr/>
              </a:pPr>
              <a:t>12</a:t>
            </a:fld>
            <a:endParaRPr lang="en-US" sz="1200" b="0">
              <a:solidFill>
                <a:schemeClr val="tx1">
                  <a:tint val="75000"/>
                </a:schemeClr>
              </a:solidFill>
              <a:latin typeface="+mn-lt"/>
              <a:cs typeface="+mn-cs"/>
            </a:endParaRPr>
          </a:p>
        </p:txBody>
      </p:sp>
      <p:sp>
        <p:nvSpPr>
          <p:cNvPr id="5" name="TextBox 4"/>
          <p:cNvSpPr txBox="1"/>
          <p:nvPr/>
        </p:nvSpPr>
        <p:spPr>
          <a:xfrm>
            <a:off x="1308811" y="259080"/>
            <a:ext cx="6712994" cy="769441"/>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wrap="square" rtlCol="0">
            <a:spAutoFit/>
          </a:bodyPr>
          <a:lstStyle/>
          <a:p>
            <a:pPr algn="ctr"/>
            <a:r>
              <a:rPr lang="en-US" sz="4400" b="1" dirty="0" smtClean="0">
                <a:solidFill>
                  <a:schemeClr val="tx1"/>
                </a:solidFill>
                <a:latin typeface="+mn-lt"/>
              </a:rPr>
              <a:t>President Donal</a:t>
            </a:r>
            <a:r>
              <a:rPr lang="en-US" sz="4400" dirty="0" smtClean="0">
                <a:solidFill>
                  <a:schemeClr val="tx1"/>
                </a:solidFill>
                <a:latin typeface="+mn-lt"/>
              </a:rPr>
              <a:t>d Trump</a:t>
            </a:r>
            <a:endParaRPr lang="en-US" sz="4400" b="1" dirty="0">
              <a:solidFill>
                <a:schemeClr val="tx1"/>
              </a:solidFill>
              <a:latin typeface="+mn-lt"/>
            </a:endParaRPr>
          </a:p>
        </p:txBody>
      </p:sp>
      <p:pic>
        <p:nvPicPr>
          <p:cNvPr id="4098" name="Picture 2" descr="W:\HPL Stuff\Citizenship\Citizenship Lessons 1-11 - CoG\Lesson 08 American Government - Executive Branch (CoG)\images\donald-tru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811" y="1056775"/>
            <a:ext cx="6712994" cy="512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0412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noChangeArrowheads="1"/>
          </p:cNvPicPr>
          <p:nvPr/>
        </p:nvPicPr>
        <p:blipFill>
          <a:blip r:embed="rId3" cstate="print"/>
          <a:srcRect/>
          <a:stretch>
            <a:fillRect/>
          </a:stretch>
        </p:blipFill>
        <p:spPr bwMode="auto">
          <a:xfrm>
            <a:off x="5080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9F6953C-4312-45B9-A4C8-992DDB0DBA93}" type="slidenum">
              <a:rPr lang="en-US" sz="1200" b="0">
                <a:solidFill>
                  <a:schemeClr val="tx1">
                    <a:tint val="75000"/>
                  </a:schemeClr>
                </a:solidFill>
                <a:latin typeface="+mn-lt"/>
                <a:cs typeface="+mn-cs"/>
              </a:rPr>
              <a:pPr algn="r" fontAlgn="auto">
                <a:spcBef>
                  <a:spcPts val="0"/>
                </a:spcBef>
                <a:spcAft>
                  <a:spcPts val="0"/>
                </a:spcAft>
                <a:defRPr/>
              </a:pPr>
              <a:t>13</a:t>
            </a:fld>
            <a:endParaRPr lang="en-US" sz="1200" b="0">
              <a:solidFill>
                <a:schemeClr val="tx1">
                  <a:tint val="75000"/>
                </a:schemeClr>
              </a:solidFill>
              <a:latin typeface="+mn-lt"/>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3" cstate="print"/>
          <a:srcRect/>
          <a:stretch>
            <a:fillRect/>
          </a:stretch>
        </p:blipFill>
        <p:spPr bwMode="auto">
          <a:xfrm>
            <a:off x="508000" y="457200"/>
            <a:ext cx="8128000" cy="6096000"/>
          </a:xfrm>
          <a:prstGeom prst="rect">
            <a:avLst/>
          </a:prstGeom>
          <a:noFill/>
          <a:ln w="9525">
            <a:noFill/>
            <a:miter lim="800000"/>
            <a:headEnd/>
            <a:tailEnd/>
          </a:ln>
        </p:spPr>
      </p:pic>
      <p:sp>
        <p:nvSpPr>
          <p:cNvPr id="43010" name="Text Box 4"/>
          <p:cNvSpPr txBox="1">
            <a:spLocks noChangeArrowheads="1"/>
          </p:cNvSpPr>
          <p:nvPr/>
        </p:nvSpPr>
        <p:spPr bwMode="auto">
          <a:xfrm>
            <a:off x="609600" y="90488"/>
            <a:ext cx="1905000" cy="400110"/>
          </a:xfrm>
          <a:prstGeom prst="rect">
            <a:avLst/>
          </a:prstGeom>
          <a:noFill/>
          <a:ln w="9525">
            <a:noFill/>
            <a:miter lim="800000"/>
            <a:headEnd/>
            <a:tailEnd/>
          </a:ln>
        </p:spPr>
        <p:txBody>
          <a:bodyPr>
            <a:spAutoFit/>
          </a:bodyPr>
          <a:lstStyle/>
          <a:p>
            <a:pPr>
              <a:spcBef>
                <a:spcPct val="50000"/>
              </a:spcBef>
            </a:pPr>
            <a:r>
              <a:rPr lang="en-US" sz="2000" dirty="0">
                <a:solidFill>
                  <a:schemeClr val="tx1"/>
                </a:solidFill>
                <a:latin typeface="+mj-lt"/>
              </a:rPr>
              <a:t>Question </a:t>
            </a:r>
            <a:r>
              <a:rPr lang="en-US" sz="2000" dirty="0" smtClean="0">
                <a:solidFill>
                  <a:schemeClr val="tx1"/>
                </a:solidFill>
                <a:latin typeface="+mj-lt"/>
              </a:rPr>
              <a:t>#15</a:t>
            </a:r>
            <a:endParaRPr lang="en-US" sz="2000" dirty="0">
              <a:solidFill>
                <a:schemeClr val="tx1"/>
              </a:solidFill>
              <a:latin typeface="+mj-lt"/>
            </a:endParaRP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0733216-8855-4028-AD8B-FA25883B0368}" type="slidenum">
              <a:rPr lang="en-US" sz="1200" b="0">
                <a:solidFill>
                  <a:schemeClr val="tx1">
                    <a:tint val="75000"/>
                  </a:schemeClr>
                </a:solidFill>
                <a:latin typeface="+mn-lt"/>
                <a:cs typeface="+mn-cs"/>
              </a:rPr>
              <a:pPr algn="r" fontAlgn="auto">
                <a:spcBef>
                  <a:spcPts val="0"/>
                </a:spcBef>
                <a:spcAft>
                  <a:spcPts val="0"/>
                </a:spcAft>
                <a:defRPr/>
              </a:pPr>
              <a:t>14</a:t>
            </a:fld>
            <a:endParaRPr lang="en-US" sz="1200" b="0">
              <a:solidFill>
                <a:schemeClr val="tx1">
                  <a:tint val="75000"/>
                </a:schemeClr>
              </a:solidFill>
              <a:latin typeface="+mn-lt"/>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9929212-CA09-40F1-954B-EE475719B3E5}" type="slidenum">
              <a:rPr lang="en-US" sz="1200" b="0">
                <a:solidFill>
                  <a:schemeClr val="tx1">
                    <a:tint val="75000"/>
                  </a:schemeClr>
                </a:solidFill>
                <a:latin typeface="+mn-lt"/>
                <a:cs typeface="+mn-cs"/>
              </a:rPr>
              <a:pPr algn="r" fontAlgn="auto">
                <a:spcBef>
                  <a:spcPts val="0"/>
                </a:spcBef>
                <a:spcAft>
                  <a:spcPts val="0"/>
                </a:spcAft>
                <a:defRPr/>
              </a:pPr>
              <a:t>15</a:t>
            </a:fld>
            <a:endParaRPr lang="en-US" sz="1200" b="0">
              <a:solidFill>
                <a:schemeClr val="tx1">
                  <a:tint val="75000"/>
                </a:schemeClr>
              </a:solidFill>
              <a:latin typeface="+mn-lt"/>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5"/>
          <p:cNvGrpSpPr>
            <a:grpSpLocks/>
          </p:cNvGrpSpPr>
          <p:nvPr/>
        </p:nvGrpSpPr>
        <p:grpSpPr bwMode="auto">
          <a:xfrm>
            <a:off x="533400" y="457200"/>
            <a:ext cx="8126413" cy="6097588"/>
            <a:chOff x="144" y="192"/>
            <a:chExt cx="5472" cy="3984"/>
          </a:xfrm>
        </p:grpSpPr>
        <p:grpSp>
          <p:nvGrpSpPr>
            <p:cNvPr id="47108" name="Group 6"/>
            <p:cNvGrpSpPr>
              <a:grpSpLocks/>
            </p:cNvGrpSpPr>
            <p:nvPr/>
          </p:nvGrpSpPr>
          <p:grpSpPr bwMode="auto">
            <a:xfrm>
              <a:off x="144" y="192"/>
              <a:ext cx="5472" cy="3984"/>
              <a:chOff x="144" y="192"/>
              <a:chExt cx="5472" cy="3984"/>
            </a:xfrm>
          </p:grpSpPr>
          <p:sp>
            <p:nvSpPr>
              <p:cNvPr id="47112" name="Text Box 11"/>
              <p:cNvSpPr txBox="1">
                <a:spLocks noChangeArrowheads="1"/>
              </p:cNvSpPr>
              <p:nvPr/>
            </p:nvSpPr>
            <p:spPr bwMode="auto">
              <a:xfrm>
                <a:off x="144" y="192"/>
                <a:ext cx="5472" cy="3984"/>
              </a:xfrm>
              <a:prstGeom prst="rect">
                <a:avLst/>
              </a:prstGeom>
              <a:solidFill>
                <a:schemeClr val="tx1"/>
              </a:solidFill>
              <a:ln w="9525">
                <a:noFill/>
                <a:miter lim="800000"/>
                <a:headEnd/>
                <a:tailEnd/>
              </a:ln>
            </p:spPr>
            <p:txBody>
              <a:bodyPr/>
              <a:lstStyle/>
              <a:p>
                <a:pPr>
                  <a:spcBef>
                    <a:spcPct val="50000"/>
                  </a:spcBef>
                </a:pPr>
                <a:endParaRPr lang="en-US" b="0">
                  <a:solidFill>
                    <a:schemeClr val="tx1"/>
                  </a:solidFill>
                </a:endParaRPr>
              </a:p>
            </p:txBody>
          </p:sp>
          <p:sp>
            <p:nvSpPr>
              <p:cNvPr id="47113" name="Text Box 10"/>
              <p:cNvSpPr txBox="1">
                <a:spLocks noChangeArrowheads="1"/>
              </p:cNvSpPr>
              <p:nvPr/>
            </p:nvSpPr>
            <p:spPr bwMode="auto">
              <a:xfrm>
                <a:off x="144" y="528"/>
                <a:ext cx="5472" cy="3360"/>
              </a:xfrm>
              <a:prstGeom prst="rect">
                <a:avLst/>
              </a:prstGeom>
              <a:solidFill>
                <a:srgbClr val="A50021"/>
              </a:solidFill>
              <a:ln w="9525">
                <a:noFill/>
                <a:miter lim="800000"/>
                <a:headEnd/>
                <a:tailEnd/>
              </a:ln>
            </p:spPr>
            <p:txBody>
              <a:bodyPr/>
              <a:lstStyle/>
              <a:p>
                <a:pPr>
                  <a:spcBef>
                    <a:spcPct val="50000"/>
                  </a:spcBef>
                </a:pPr>
                <a:endParaRPr lang="en-US" b="0">
                  <a:solidFill>
                    <a:schemeClr val="tx1"/>
                  </a:solidFill>
                </a:endParaRPr>
              </a:p>
            </p:txBody>
          </p:sp>
        </p:grpSp>
        <p:grpSp>
          <p:nvGrpSpPr>
            <p:cNvPr id="47109" name="Group 9"/>
            <p:cNvGrpSpPr>
              <a:grpSpLocks/>
            </p:cNvGrpSpPr>
            <p:nvPr/>
          </p:nvGrpSpPr>
          <p:grpSpPr bwMode="auto">
            <a:xfrm>
              <a:off x="412" y="598"/>
              <a:ext cx="4655" cy="3264"/>
              <a:chOff x="412" y="598"/>
              <a:chExt cx="4655" cy="3264"/>
            </a:xfrm>
          </p:grpSpPr>
          <p:pic>
            <p:nvPicPr>
              <p:cNvPr id="47110" name="Picture 2" descr="http://upload.wikimedia.org/wikipedia/commons/e/e9/Official_portrait_of_Barack_Obama.jpg"/>
              <p:cNvPicPr>
                <a:picLocks noChangeAspect="1" noChangeArrowheads="1"/>
              </p:cNvPicPr>
              <p:nvPr/>
            </p:nvPicPr>
            <p:blipFill>
              <a:blip r:embed="rId3" cstate="print"/>
              <a:srcRect/>
              <a:stretch>
                <a:fillRect/>
              </a:stretch>
            </p:blipFill>
            <p:spPr bwMode="auto">
              <a:xfrm>
                <a:off x="412" y="598"/>
                <a:ext cx="2400" cy="3264"/>
              </a:xfrm>
              <a:prstGeom prst="rect">
                <a:avLst/>
              </a:prstGeom>
              <a:noFill/>
              <a:ln w="9525">
                <a:noFill/>
                <a:miter lim="800000"/>
                <a:headEnd/>
                <a:tailEnd/>
              </a:ln>
            </p:spPr>
          </p:pic>
          <p:sp>
            <p:nvSpPr>
              <p:cNvPr id="47111" name="TextBox 1"/>
              <p:cNvSpPr txBox="1">
                <a:spLocks noChangeArrowheads="1"/>
              </p:cNvSpPr>
              <p:nvPr/>
            </p:nvSpPr>
            <p:spPr bwMode="auto">
              <a:xfrm>
                <a:off x="3084" y="1440"/>
                <a:ext cx="1983" cy="778"/>
              </a:xfrm>
              <a:prstGeom prst="rect">
                <a:avLst/>
              </a:prstGeom>
              <a:noFill/>
              <a:ln w="9525">
                <a:noFill/>
                <a:miter lim="800000"/>
                <a:headEnd/>
                <a:tailEnd/>
              </a:ln>
            </p:spPr>
            <p:txBody>
              <a:bodyPr wrap="none">
                <a:spAutoFit/>
              </a:bodyPr>
              <a:lstStyle/>
              <a:p>
                <a:pPr algn="ctr"/>
                <a:r>
                  <a:rPr lang="en-US" sz="3600" dirty="0">
                    <a:latin typeface="Calibri" pitchFamily="34" charset="0"/>
                  </a:rPr>
                  <a:t>President</a:t>
                </a:r>
              </a:p>
              <a:p>
                <a:pPr algn="ctr"/>
                <a:r>
                  <a:rPr lang="en-US" sz="3600" dirty="0">
                    <a:latin typeface="Calibri" pitchFamily="34" charset="0"/>
                  </a:rPr>
                  <a:t>Barack Obama</a:t>
                </a:r>
              </a:p>
            </p:txBody>
          </p:sp>
        </p:grpSp>
      </p:grpSp>
      <p:sp>
        <p:nvSpPr>
          <p:cNvPr id="47106" name="Text Box 4"/>
          <p:cNvSpPr txBox="1">
            <a:spLocks noChangeArrowheads="1"/>
          </p:cNvSpPr>
          <p:nvPr/>
        </p:nvSpPr>
        <p:spPr bwMode="auto">
          <a:xfrm>
            <a:off x="609600" y="90488"/>
            <a:ext cx="1905000" cy="400110"/>
          </a:xfrm>
          <a:prstGeom prst="rect">
            <a:avLst/>
          </a:prstGeom>
          <a:noFill/>
          <a:ln w="9525">
            <a:noFill/>
            <a:miter lim="800000"/>
            <a:headEnd/>
            <a:tailEnd/>
          </a:ln>
        </p:spPr>
        <p:txBody>
          <a:bodyPr>
            <a:spAutoFit/>
          </a:bodyPr>
          <a:lstStyle/>
          <a:p>
            <a:pPr>
              <a:spcBef>
                <a:spcPct val="50000"/>
              </a:spcBef>
            </a:pPr>
            <a:r>
              <a:rPr lang="en-US" sz="2000" dirty="0">
                <a:solidFill>
                  <a:schemeClr val="tx1"/>
                </a:solidFill>
                <a:latin typeface="+mj-lt"/>
              </a:rPr>
              <a:t>Question </a:t>
            </a:r>
            <a:r>
              <a:rPr lang="en-US" sz="2000" dirty="0" smtClean="0">
                <a:solidFill>
                  <a:schemeClr val="tx1"/>
                </a:solidFill>
                <a:latin typeface="+mj-lt"/>
              </a:rPr>
              <a:t>#28</a:t>
            </a:r>
            <a:endParaRPr lang="en-US" sz="2000" dirty="0">
              <a:solidFill>
                <a:schemeClr val="tx1"/>
              </a:solidFill>
              <a:latin typeface="+mj-lt"/>
            </a:endParaRP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A323D61C-86D2-488E-AE13-7CEAB8185E30}" type="slidenum">
              <a:rPr lang="en-US" sz="1200" b="0">
                <a:solidFill>
                  <a:schemeClr val="tx1">
                    <a:tint val="75000"/>
                  </a:schemeClr>
                </a:solidFill>
                <a:latin typeface="+mn-lt"/>
                <a:cs typeface="+mn-cs"/>
              </a:rPr>
              <a:pPr algn="r" fontAlgn="auto">
                <a:spcBef>
                  <a:spcPts val="0"/>
                </a:spcBef>
                <a:spcAft>
                  <a:spcPts val="0"/>
                </a:spcAft>
                <a:defRPr/>
              </a:pPr>
              <a:t>16</a:t>
            </a:fld>
            <a:endParaRPr lang="en-US" sz="1200" b="0">
              <a:solidFill>
                <a:schemeClr val="tx1">
                  <a:tint val="75000"/>
                </a:schemeClr>
              </a:solidFill>
              <a:latin typeface="+mn-lt"/>
              <a:cs typeface="+mn-cs"/>
            </a:endParaRPr>
          </a:p>
        </p:txBody>
      </p:sp>
      <p:sp>
        <p:nvSpPr>
          <p:cNvPr id="11" name="TextBox 10"/>
          <p:cNvSpPr txBox="1"/>
          <p:nvPr/>
        </p:nvSpPr>
        <p:spPr>
          <a:xfrm>
            <a:off x="4551837" y="1003569"/>
            <a:ext cx="4107976" cy="5078313"/>
          </a:xfrm>
          <a:prstGeom prst="rect">
            <a:avLst/>
          </a:prstGeom>
          <a:solidFill>
            <a:srgbClr val="B40000"/>
          </a:solidFill>
        </p:spPr>
        <p:txBody>
          <a:bodyPr wrap="square" rtlCol="0">
            <a:spAutoFit/>
          </a:bodyPr>
          <a:lstStyle/>
          <a:p>
            <a:pPr algn="ctr"/>
            <a:endParaRPr lang="en-US" sz="3600" dirty="0" smtClean="0">
              <a:latin typeface="+mj-lt"/>
            </a:endParaRPr>
          </a:p>
          <a:p>
            <a:pPr algn="ctr"/>
            <a:endParaRPr lang="en-US" sz="3600" dirty="0" smtClean="0">
              <a:latin typeface="+mj-lt"/>
            </a:endParaRPr>
          </a:p>
          <a:p>
            <a:pPr algn="ctr"/>
            <a:endParaRPr lang="en-US" sz="3600" dirty="0" smtClean="0">
              <a:latin typeface="+mj-lt"/>
            </a:endParaRPr>
          </a:p>
          <a:p>
            <a:pPr algn="ctr"/>
            <a:r>
              <a:rPr lang="en-US" sz="3600" dirty="0" smtClean="0">
                <a:latin typeface="+mj-lt"/>
              </a:rPr>
              <a:t>President </a:t>
            </a:r>
          </a:p>
          <a:p>
            <a:pPr algn="ctr"/>
            <a:r>
              <a:rPr lang="en-US" sz="3600" dirty="0" smtClean="0">
                <a:latin typeface="+mj-lt"/>
              </a:rPr>
              <a:t>Donald Trump</a:t>
            </a:r>
          </a:p>
          <a:p>
            <a:pPr algn="ctr"/>
            <a:endParaRPr lang="en-US" sz="3600" dirty="0">
              <a:latin typeface="+mj-lt"/>
            </a:endParaRPr>
          </a:p>
          <a:p>
            <a:pPr algn="ctr"/>
            <a:endParaRPr lang="en-US" sz="3600" dirty="0" smtClean="0">
              <a:latin typeface="+mj-lt"/>
            </a:endParaRPr>
          </a:p>
          <a:p>
            <a:pPr algn="ctr"/>
            <a:endParaRPr lang="en-US" sz="3600" dirty="0" smtClean="0">
              <a:latin typeface="+mj-lt"/>
            </a:endParaRPr>
          </a:p>
          <a:p>
            <a:pPr algn="ctr"/>
            <a:endParaRPr lang="en-US" sz="3600" dirty="0" smtClean="0">
              <a:latin typeface="+mj-lt"/>
            </a:endParaRPr>
          </a:p>
        </p:txBody>
      </p:sp>
      <p:pic>
        <p:nvPicPr>
          <p:cNvPr id="3077" name="Picture 5" descr="W:\HPL Stuff\Citizenship\Citizenship Lessons 1-11 - CoG\Lesson 08 American Government - Executive Branch (CoG)\images\trumpZlm0KN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187" y="987175"/>
            <a:ext cx="3676650" cy="50870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A558D3C-AE38-4193-9A07-4D98B119AAA2}" type="slidenum">
              <a:rPr lang="en-US" sz="1200" b="0">
                <a:solidFill>
                  <a:schemeClr val="tx1">
                    <a:tint val="75000"/>
                  </a:schemeClr>
                </a:solidFill>
                <a:latin typeface="+mn-lt"/>
                <a:cs typeface="+mn-cs"/>
              </a:rPr>
              <a:pPr algn="r" fontAlgn="auto">
                <a:spcBef>
                  <a:spcPts val="0"/>
                </a:spcBef>
                <a:spcAft>
                  <a:spcPts val="0"/>
                </a:spcAft>
                <a:defRPr/>
              </a:pPr>
              <a:t>17</a:t>
            </a:fld>
            <a:endParaRPr lang="en-US" sz="1200" b="0">
              <a:solidFill>
                <a:schemeClr val="tx1">
                  <a:tint val="75000"/>
                </a:schemeClr>
              </a:solidFill>
              <a:latin typeface="+mn-lt"/>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1202" name="Text Box 4"/>
          <p:cNvSpPr txBox="1">
            <a:spLocks noChangeArrowheads="1"/>
          </p:cNvSpPr>
          <p:nvPr/>
        </p:nvSpPr>
        <p:spPr bwMode="auto">
          <a:xfrm>
            <a:off x="609600" y="90488"/>
            <a:ext cx="1905000" cy="400110"/>
          </a:xfrm>
          <a:prstGeom prst="rect">
            <a:avLst/>
          </a:prstGeom>
          <a:noFill/>
          <a:ln w="9525">
            <a:noFill/>
            <a:miter lim="800000"/>
            <a:headEnd/>
            <a:tailEnd/>
          </a:ln>
        </p:spPr>
        <p:txBody>
          <a:bodyPr>
            <a:spAutoFit/>
          </a:bodyPr>
          <a:lstStyle/>
          <a:p>
            <a:pPr>
              <a:spcBef>
                <a:spcPct val="50000"/>
              </a:spcBef>
            </a:pPr>
            <a:r>
              <a:rPr lang="en-US" sz="2000" dirty="0">
                <a:solidFill>
                  <a:schemeClr val="tx1"/>
                </a:solidFill>
                <a:latin typeface="+mj-lt"/>
              </a:rPr>
              <a:t>Question </a:t>
            </a:r>
            <a:r>
              <a:rPr lang="en-US" sz="2000" dirty="0" smtClean="0">
                <a:solidFill>
                  <a:schemeClr val="tx1"/>
                </a:solidFill>
                <a:latin typeface="+mj-lt"/>
              </a:rPr>
              <a:t>#32</a:t>
            </a:r>
            <a:endParaRPr lang="en-US" sz="2000" dirty="0">
              <a:solidFill>
                <a:schemeClr val="tx1"/>
              </a:solidFill>
              <a:latin typeface="+mj-lt"/>
            </a:endParaRP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8E7DE236-2612-44C7-9DD7-0BEFF3B7A49B}" type="slidenum">
              <a:rPr lang="en-US" sz="1200" b="0">
                <a:solidFill>
                  <a:schemeClr val="tx1">
                    <a:tint val="75000"/>
                  </a:schemeClr>
                </a:solidFill>
                <a:latin typeface="+mn-lt"/>
                <a:cs typeface="+mn-cs"/>
              </a:rPr>
              <a:pPr algn="r" fontAlgn="auto">
                <a:spcBef>
                  <a:spcPts val="0"/>
                </a:spcBef>
                <a:spcAft>
                  <a:spcPts val="0"/>
                </a:spcAft>
                <a:defRPr/>
              </a:pPr>
              <a:t>18</a:t>
            </a:fld>
            <a:endParaRPr lang="en-US" sz="1200" b="0">
              <a:solidFill>
                <a:schemeClr val="tx1">
                  <a:tint val="75000"/>
                </a:schemeClr>
              </a:solidFill>
              <a:latin typeface="+mn-lt"/>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E548815-951D-46C3-BD33-663D082D01C5}" type="slidenum">
              <a:rPr lang="en-US" sz="1200">
                <a:solidFill>
                  <a:srgbClr val="898989"/>
                </a:solidFill>
                <a:latin typeface="Calibri" pitchFamily="34" charset="0"/>
                <a:cs typeface="Arial" charset="0"/>
              </a:rPr>
              <a:pPr algn="r"/>
              <a:t>19</a:t>
            </a:fld>
            <a:endParaRPr lang="en-US" sz="1200" dirty="0">
              <a:solidFill>
                <a:srgbClr val="898989"/>
              </a:solidFill>
              <a:latin typeface="Calibri" pitchFamily="34" charset="0"/>
              <a:cs typeface="Arial" charset="0"/>
            </a:endParaRPr>
          </a:p>
        </p:txBody>
      </p:sp>
      <p:sp>
        <p:nvSpPr>
          <p:cNvPr id="89090" name="Text Box 5"/>
          <p:cNvSpPr txBox="1">
            <a:spLocks noChangeArrowheads="1"/>
          </p:cNvSpPr>
          <p:nvPr/>
        </p:nvSpPr>
        <p:spPr bwMode="auto">
          <a:xfrm>
            <a:off x="0" y="76200"/>
            <a:ext cx="914400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a:spAutoFit/>
          </a:bodyPr>
          <a:lstStyle/>
          <a:p>
            <a:pPr algn="ctr"/>
            <a:r>
              <a:rPr lang="en-US" sz="4400" b="1" dirty="0">
                <a:solidFill>
                  <a:schemeClr val="tx1"/>
                </a:solidFill>
                <a:latin typeface="Calibri" pitchFamily="34" charset="0"/>
              </a:rPr>
              <a:t>How a Law is Made</a:t>
            </a:r>
          </a:p>
        </p:txBody>
      </p:sp>
      <p:sp>
        <p:nvSpPr>
          <p:cNvPr id="14" name="Oval 13"/>
          <p:cNvSpPr/>
          <p:nvPr/>
        </p:nvSpPr>
        <p:spPr>
          <a:xfrm>
            <a:off x="304800" y="1293810"/>
            <a:ext cx="2498725" cy="12192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cs typeface="Calibri" pitchFamily="34" charset="0"/>
              </a:rPr>
              <a:t>Bill introduced in House of </a:t>
            </a:r>
          </a:p>
          <a:p>
            <a:pPr algn="ctr">
              <a:defRPr/>
            </a:pPr>
            <a:r>
              <a:rPr lang="en-US" dirty="0">
                <a:solidFill>
                  <a:schemeClr val="tx1"/>
                </a:solidFill>
                <a:cs typeface="Calibri" pitchFamily="34" charset="0"/>
              </a:rPr>
              <a:t>Representatives</a:t>
            </a:r>
          </a:p>
        </p:txBody>
      </p:sp>
      <p:sp>
        <p:nvSpPr>
          <p:cNvPr id="23" name="Oval 22"/>
          <p:cNvSpPr/>
          <p:nvPr/>
        </p:nvSpPr>
        <p:spPr>
          <a:xfrm>
            <a:off x="3118802" y="3069528"/>
            <a:ext cx="2895600" cy="111125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cs typeface="Calibri" pitchFamily="34" charset="0"/>
              </a:rPr>
              <a:t>Both houses vote on final bill; Bill is sent to President </a:t>
            </a:r>
          </a:p>
        </p:txBody>
      </p:sp>
      <p:sp>
        <p:nvSpPr>
          <p:cNvPr id="24" name="Oval 23"/>
          <p:cNvSpPr/>
          <p:nvPr/>
        </p:nvSpPr>
        <p:spPr>
          <a:xfrm>
            <a:off x="330200" y="3028373"/>
            <a:ext cx="2395537" cy="109458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cs typeface="Calibri" pitchFamily="34" charset="0"/>
              </a:rPr>
              <a:t>House makes their own version of bill</a:t>
            </a:r>
            <a:endParaRPr lang="en-US" dirty="0">
              <a:solidFill>
                <a:schemeClr val="tx1"/>
              </a:solidFill>
              <a:cs typeface="Calibri" pitchFamily="34" charset="0"/>
            </a:endParaRPr>
          </a:p>
        </p:txBody>
      </p:sp>
      <p:sp>
        <p:nvSpPr>
          <p:cNvPr id="26" name="Oval 25"/>
          <p:cNvSpPr/>
          <p:nvPr/>
        </p:nvSpPr>
        <p:spPr>
          <a:xfrm>
            <a:off x="6338090" y="1227930"/>
            <a:ext cx="2446337" cy="12192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cs typeface="Calibri" pitchFamily="34" charset="0"/>
              </a:rPr>
              <a:t>Bill introduced in Senate</a:t>
            </a:r>
          </a:p>
        </p:txBody>
      </p:sp>
      <p:sp>
        <p:nvSpPr>
          <p:cNvPr id="27" name="Oval 26"/>
          <p:cNvSpPr/>
          <p:nvPr/>
        </p:nvSpPr>
        <p:spPr>
          <a:xfrm>
            <a:off x="6361903" y="3010692"/>
            <a:ext cx="2395537" cy="109458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cs typeface="Calibri" pitchFamily="34" charset="0"/>
              </a:rPr>
              <a:t>Senate makes </a:t>
            </a:r>
            <a:r>
              <a:rPr lang="en-US" dirty="0">
                <a:solidFill>
                  <a:schemeClr val="tx1"/>
                </a:solidFill>
                <a:cs typeface="Calibri" pitchFamily="34" charset="0"/>
              </a:rPr>
              <a:t>their </a:t>
            </a:r>
            <a:r>
              <a:rPr lang="en-US" dirty="0" smtClean="0">
                <a:solidFill>
                  <a:schemeClr val="tx1"/>
                </a:solidFill>
                <a:cs typeface="Calibri" pitchFamily="34" charset="0"/>
              </a:rPr>
              <a:t>own version of bill</a:t>
            </a:r>
            <a:endParaRPr lang="en-US" dirty="0">
              <a:solidFill>
                <a:schemeClr val="tx1"/>
              </a:solidFill>
              <a:cs typeface="Calibri" pitchFamily="34" charset="0"/>
            </a:endParaRPr>
          </a:p>
        </p:txBody>
      </p:sp>
      <p:sp>
        <p:nvSpPr>
          <p:cNvPr id="31" name="Oval 30"/>
          <p:cNvSpPr/>
          <p:nvPr/>
        </p:nvSpPr>
        <p:spPr>
          <a:xfrm>
            <a:off x="330200" y="4710770"/>
            <a:ext cx="2395537" cy="110093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cs typeface="Calibri" pitchFamily="34" charset="0"/>
              </a:rPr>
              <a:t>House debates and votes on bill</a:t>
            </a:r>
          </a:p>
        </p:txBody>
      </p:sp>
      <p:sp>
        <p:nvSpPr>
          <p:cNvPr id="32" name="Oval 31"/>
          <p:cNvSpPr/>
          <p:nvPr/>
        </p:nvSpPr>
        <p:spPr>
          <a:xfrm>
            <a:off x="6422231" y="4669031"/>
            <a:ext cx="2395537" cy="110093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cs typeface="Calibri" pitchFamily="34" charset="0"/>
              </a:rPr>
              <a:t>Senate debates and votes on bill</a:t>
            </a:r>
          </a:p>
        </p:txBody>
      </p:sp>
      <p:cxnSp>
        <p:nvCxnSpPr>
          <p:cNvPr id="16" name="Straight Arrow Connector 15"/>
          <p:cNvCxnSpPr/>
          <p:nvPr/>
        </p:nvCxnSpPr>
        <p:spPr>
          <a:xfrm>
            <a:off x="1533524" y="2539205"/>
            <a:ext cx="1588" cy="471487"/>
          </a:xfrm>
          <a:prstGeom prst="straightConnector1">
            <a:avLst/>
          </a:prstGeom>
          <a:ln w="101600">
            <a:solidFill>
              <a:schemeClr val="tx1"/>
            </a:solidFill>
            <a:tailEnd type="arrow"/>
          </a:ln>
        </p:spPr>
        <p:style>
          <a:lnRef idx="3">
            <a:schemeClr val="accent6"/>
          </a:lnRef>
          <a:fillRef idx="0">
            <a:schemeClr val="accent6"/>
          </a:fillRef>
          <a:effectRef idx="2">
            <a:schemeClr val="accent6"/>
          </a:effectRef>
          <a:fontRef idx="minor">
            <a:schemeClr val="tx1"/>
          </a:fontRef>
        </p:style>
      </p:cxnSp>
      <p:sp>
        <p:nvSpPr>
          <p:cNvPr id="34" name="Oval 33"/>
          <p:cNvSpPr/>
          <p:nvPr/>
        </p:nvSpPr>
        <p:spPr>
          <a:xfrm>
            <a:off x="3124200" y="1548605"/>
            <a:ext cx="2895600" cy="9906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cs typeface="Calibri" pitchFamily="34" charset="0"/>
              </a:rPr>
              <a:t>House-Senate committee writes </a:t>
            </a:r>
          </a:p>
          <a:p>
            <a:pPr algn="ctr">
              <a:defRPr/>
            </a:pPr>
            <a:r>
              <a:rPr lang="en-US" dirty="0">
                <a:solidFill>
                  <a:schemeClr val="tx1"/>
                </a:solidFill>
                <a:cs typeface="Calibri" pitchFamily="34" charset="0"/>
              </a:rPr>
              <a:t>final bill</a:t>
            </a:r>
          </a:p>
        </p:txBody>
      </p:sp>
      <p:cxnSp>
        <p:nvCxnSpPr>
          <p:cNvPr id="38" name="Straight Arrow Connector 37"/>
          <p:cNvCxnSpPr/>
          <p:nvPr/>
        </p:nvCxnSpPr>
        <p:spPr>
          <a:xfrm>
            <a:off x="7559671" y="2513118"/>
            <a:ext cx="1588" cy="471488"/>
          </a:xfrm>
          <a:prstGeom prst="straightConnector1">
            <a:avLst/>
          </a:prstGeom>
          <a:ln w="101600">
            <a:solidFill>
              <a:schemeClr val="tx2">
                <a:lumMod val="5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41" name="Straight Arrow Connector 40"/>
          <p:cNvCxnSpPr/>
          <p:nvPr/>
        </p:nvCxnSpPr>
        <p:spPr>
          <a:xfrm>
            <a:off x="4565015" y="2555298"/>
            <a:ext cx="1587" cy="473075"/>
          </a:xfrm>
          <a:prstGeom prst="straightConnector1">
            <a:avLst/>
          </a:prstGeom>
          <a:ln w="10160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44" name="Straight Arrow Connector 43"/>
          <p:cNvCxnSpPr>
            <a:stCxn id="31" idx="7"/>
            <a:endCxn id="34" idx="3"/>
          </p:cNvCxnSpPr>
          <p:nvPr/>
        </p:nvCxnSpPr>
        <p:spPr>
          <a:xfrm flipV="1">
            <a:off x="2374919" y="2394135"/>
            <a:ext cx="1173332" cy="2477863"/>
          </a:xfrm>
          <a:prstGeom prst="straightConnector1">
            <a:avLst/>
          </a:prstGeom>
          <a:ln w="101600">
            <a:solidFill>
              <a:schemeClr val="tx1"/>
            </a:solidFill>
            <a:tailEnd type="arrow"/>
          </a:ln>
        </p:spPr>
        <p:style>
          <a:lnRef idx="3">
            <a:schemeClr val="accent6"/>
          </a:lnRef>
          <a:fillRef idx="0">
            <a:schemeClr val="accent6"/>
          </a:fillRef>
          <a:effectRef idx="2">
            <a:schemeClr val="accent6"/>
          </a:effectRef>
          <a:fontRef idx="minor">
            <a:schemeClr val="tx1"/>
          </a:fontRef>
        </p:style>
      </p:cxnSp>
      <p:sp>
        <p:nvSpPr>
          <p:cNvPr id="58" name="Oval 57"/>
          <p:cNvSpPr/>
          <p:nvPr/>
        </p:nvSpPr>
        <p:spPr>
          <a:xfrm>
            <a:off x="2981905" y="5672137"/>
            <a:ext cx="3213528" cy="866775"/>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cs typeface="Calibri" pitchFamily="34" charset="0"/>
              </a:rPr>
              <a:t>President signs bill into law or vetoes it</a:t>
            </a:r>
          </a:p>
        </p:txBody>
      </p:sp>
      <p:sp>
        <p:nvSpPr>
          <p:cNvPr id="89110" name="TextBox 107532"/>
          <p:cNvSpPr txBox="1">
            <a:spLocks noChangeArrowheads="1"/>
          </p:cNvSpPr>
          <p:nvPr/>
        </p:nvSpPr>
        <p:spPr bwMode="auto">
          <a:xfrm>
            <a:off x="3468688" y="855066"/>
            <a:ext cx="2239962" cy="641350"/>
          </a:xfrm>
          <a:prstGeom prst="rect">
            <a:avLst/>
          </a:prstGeom>
          <a:noFill/>
          <a:ln w="9525">
            <a:noFill/>
            <a:miter lim="800000"/>
            <a:headEnd/>
            <a:tailEnd/>
          </a:ln>
        </p:spPr>
        <p:txBody>
          <a:bodyPr wrap="none">
            <a:spAutoFit/>
          </a:bodyPr>
          <a:lstStyle/>
          <a:p>
            <a:pPr algn="ctr"/>
            <a:r>
              <a:rPr lang="en-US" sz="3600" b="1" dirty="0">
                <a:solidFill>
                  <a:srgbClr val="F2F2F2"/>
                </a:solidFill>
                <a:latin typeface="Calibri" pitchFamily="34" charset="0"/>
              </a:rPr>
              <a:t>CONGRESS</a:t>
            </a:r>
          </a:p>
        </p:txBody>
      </p:sp>
      <p:sp>
        <p:nvSpPr>
          <p:cNvPr id="89111" name="TextBox 61"/>
          <p:cNvSpPr txBox="1">
            <a:spLocks noChangeArrowheads="1"/>
          </p:cNvSpPr>
          <p:nvPr/>
        </p:nvSpPr>
        <p:spPr bwMode="auto">
          <a:xfrm>
            <a:off x="3445669" y="4571206"/>
            <a:ext cx="2286000" cy="641350"/>
          </a:xfrm>
          <a:prstGeom prst="rect">
            <a:avLst/>
          </a:prstGeom>
          <a:noFill/>
          <a:ln w="9525">
            <a:noFill/>
            <a:miter lim="800000"/>
            <a:headEnd/>
            <a:tailEnd/>
          </a:ln>
        </p:spPr>
        <p:txBody>
          <a:bodyPr>
            <a:spAutoFit/>
          </a:bodyPr>
          <a:lstStyle/>
          <a:p>
            <a:pPr algn="ctr"/>
            <a:r>
              <a:rPr lang="en-US" sz="3600" b="1" dirty="0" smtClean="0">
                <a:solidFill>
                  <a:srgbClr val="F2F2F2"/>
                </a:solidFill>
                <a:latin typeface="Calibri" pitchFamily="34" charset="0"/>
              </a:rPr>
              <a:t>PRESIDENT</a:t>
            </a:r>
            <a:endParaRPr lang="en-US" sz="3600" b="1" dirty="0">
              <a:solidFill>
                <a:srgbClr val="F2F2F2"/>
              </a:solidFill>
              <a:latin typeface="Calibri" pitchFamily="34" charset="0"/>
            </a:endParaRPr>
          </a:p>
        </p:txBody>
      </p:sp>
      <p:cxnSp>
        <p:nvCxnSpPr>
          <p:cNvPr id="63" name="Straight Arrow Connector 62"/>
          <p:cNvCxnSpPr/>
          <p:nvPr/>
        </p:nvCxnSpPr>
        <p:spPr>
          <a:xfrm>
            <a:off x="4572000" y="4239282"/>
            <a:ext cx="1588" cy="471488"/>
          </a:xfrm>
          <a:prstGeom prst="straightConnector1">
            <a:avLst/>
          </a:prstGeom>
          <a:ln w="10160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64" name="Straight Arrow Connector 63"/>
          <p:cNvCxnSpPr/>
          <p:nvPr/>
        </p:nvCxnSpPr>
        <p:spPr>
          <a:xfrm>
            <a:off x="4600733" y="5170187"/>
            <a:ext cx="1587" cy="471488"/>
          </a:xfrm>
          <a:prstGeom prst="straightConnector1">
            <a:avLst/>
          </a:prstGeom>
          <a:ln w="10160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66" name="Straight Arrow Connector 65"/>
          <p:cNvCxnSpPr/>
          <p:nvPr/>
        </p:nvCxnSpPr>
        <p:spPr>
          <a:xfrm flipH="1">
            <a:off x="2803525" y="1227930"/>
            <a:ext cx="700246" cy="434366"/>
          </a:xfrm>
          <a:prstGeom prst="straightConnector1">
            <a:avLst/>
          </a:prstGeom>
          <a:ln w="10160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46" name="Straight Arrow Connector 45"/>
          <p:cNvCxnSpPr>
            <a:stCxn id="32" idx="1"/>
            <a:endCxn id="34" idx="5"/>
          </p:cNvCxnSpPr>
          <p:nvPr/>
        </p:nvCxnSpPr>
        <p:spPr>
          <a:xfrm flipH="1" flipV="1">
            <a:off x="5595749" y="2394135"/>
            <a:ext cx="1177300" cy="2436124"/>
          </a:xfrm>
          <a:prstGeom prst="straightConnector1">
            <a:avLst/>
          </a:prstGeom>
          <a:ln w="10160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37" name="Straight Arrow Connector 36"/>
          <p:cNvCxnSpPr/>
          <p:nvPr/>
        </p:nvCxnSpPr>
        <p:spPr>
          <a:xfrm>
            <a:off x="1527968" y="4195956"/>
            <a:ext cx="1588" cy="473075"/>
          </a:xfrm>
          <a:prstGeom prst="straightConnector1">
            <a:avLst/>
          </a:prstGeom>
          <a:ln w="10160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40" name="Straight Arrow Connector 39"/>
          <p:cNvCxnSpPr/>
          <p:nvPr/>
        </p:nvCxnSpPr>
        <p:spPr>
          <a:xfrm>
            <a:off x="7554118" y="4180778"/>
            <a:ext cx="1588" cy="471487"/>
          </a:xfrm>
          <a:prstGeom prst="straightConnector1">
            <a:avLst/>
          </a:prstGeom>
          <a:ln w="10160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51" name="Straight Arrow Connector 50"/>
          <p:cNvCxnSpPr/>
          <p:nvPr/>
        </p:nvCxnSpPr>
        <p:spPr>
          <a:xfrm>
            <a:off x="5669943" y="1175741"/>
            <a:ext cx="663194" cy="448925"/>
          </a:xfrm>
          <a:prstGeom prst="straightConnector1">
            <a:avLst/>
          </a:prstGeom>
          <a:ln w="101600">
            <a:solidFill>
              <a:schemeClr val="tx1"/>
            </a:solidFill>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5386573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Const &amp; Govt_federal"/>
          <p:cNvPicPr>
            <a:picLocks noChangeAspect="1" noChangeArrowheads="1"/>
          </p:cNvPicPr>
          <p:nvPr/>
        </p:nvPicPr>
        <p:blipFill>
          <a:blip r:embed="rId3" cstate="print"/>
          <a:srcRect/>
          <a:stretch>
            <a:fillRect/>
          </a:stretch>
        </p:blipFill>
        <p:spPr bwMode="auto">
          <a:xfrm>
            <a:off x="296215" y="1146376"/>
            <a:ext cx="8510588" cy="5368925"/>
          </a:xfrm>
          <a:prstGeom prst="rect">
            <a:avLst/>
          </a:prstGeom>
          <a:noFill/>
          <a:ln w="9525">
            <a:noFill/>
            <a:miter lim="800000"/>
            <a:headEnd/>
            <a:tailEnd/>
          </a:ln>
        </p:spPr>
      </p:pic>
      <p:sp>
        <p:nvSpPr>
          <p:cNvPr id="18435" name="Text Box 5"/>
          <p:cNvSpPr txBox="1">
            <a:spLocks noChangeArrowheads="1"/>
          </p:cNvSpPr>
          <p:nvPr/>
        </p:nvSpPr>
        <p:spPr bwMode="auto">
          <a:xfrm>
            <a:off x="4419600" y="5881353"/>
            <a:ext cx="1295400" cy="304800"/>
          </a:xfrm>
          <a:prstGeom prst="rect">
            <a:avLst/>
          </a:prstGeom>
          <a:noFill/>
          <a:ln w="9525">
            <a:noFill/>
            <a:miter lim="800000"/>
            <a:headEnd/>
            <a:tailEnd/>
          </a:ln>
        </p:spPr>
        <p:txBody>
          <a:bodyPr wrap="square">
            <a:spAutoFit/>
          </a:bodyPr>
          <a:lstStyle/>
          <a:p>
            <a:pPr algn="ctr">
              <a:spcBef>
                <a:spcPct val="50000"/>
              </a:spcBef>
            </a:pPr>
            <a:r>
              <a:rPr lang="en-US" sz="1400" b="1" dirty="0">
                <a:solidFill>
                  <a:schemeClr val="tx1"/>
                </a:solidFill>
                <a:latin typeface="Calibri" pitchFamily="34" charset="0"/>
                <a:cs typeface="Arial" charset="0"/>
              </a:rPr>
              <a:t>CABINET</a:t>
            </a:r>
          </a:p>
        </p:txBody>
      </p:sp>
      <p:sp>
        <p:nvSpPr>
          <p:cNvPr id="18436" name="Text Box 6"/>
          <p:cNvSpPr txBox="1">
            <a:spLocks noChangeArrowheads="1"/>
          </p:cNvSpPr>
          <p:nvPr/>
        </p:nvSpPr>
        <p:spPr bwMode="auto">
          <a:xfrm>
            <a:off x="6400800" y="5551868"/>
            <a:ext cx="1828800" cy="954107"/>
          </a:xfrm>
          <a:prstGeom prst="rect">
            <a:avLst/>
          </a:prstGeom>
          <a:noFill/>
          <a:ln w="9525">
            <a:noFill/>
            <a:miter lim="800000"/>
            <a:headEnd/>
            <a:tailEnd/>
          </a:ln>
        </p:spPr>
        <p:txBody>
          <a:bodyPr>
            <a:spAutoFit/>
          </a:bodyPr>
          <a:lstStyle/>
          <a:p>
            <a:pPr algn="ctr"/>
            <a:r>
              <a:rPr lang="en-US" sz="1400" b="1" dirty="0">
                <a:solidFill>
                  <a:schemeClr val="tx1"/>
                </a:solidFill>
                <a:latin typeface="Calibri" pitchFamily="34" charset="0"/>
              </a:rPr>
              <a:t>|</a:t>
            </a:r>
          </a:p>
          <a:p>
            <a:pPr algn="ctr"/>
            <a:r>
              <a:rPr lang="en-US" sz="1400" b="1" dirty="0">
                <a:solidFill>
                  <a:schemeClr val="tx1"/>
                </a:solidFill>
                <a:latin typeface="Calibri" pitchFamily="34" charset="0"/>
              </a:rPr>
              <a:t>COURTS OF APPEAL</a:t>
            </a:r>
          </a:p>
          <a:p>
            <a:pPr algn="ctr"/>
            <a:r>
              <a:rPr lang="en-US" sz="1400" b="1" dirty="0">
                <a:solidFill>
                  <a:schemeClr val="tx1"/>
                </a:solidFill>
                <a:latin typeface="Calibri" pitchFamily="34" charset="0"/>
              </a:rPr>
              <a:t>|</a:t>
            </a:r>
          </a:p>
          <a:p>
            <a:pPr algn="ctr"/>
            <a:r>
              <a:rPr lang="en-US" sz="1400" b="1" dirty="0">
                <a:solidFill>
                  <a:schemeClr val="tx1"/>
                </a:solidFill>
                <a:latin typeface="Calibri" pitchFamily="34" charset="0"/>
                <a:cs typeface="Arial" charset="0"/>
              </a:rPr>
              <a:t>DISTRICT COURTS</a:t>
            </a:r>
          </a:p>
        </p:txBody>
      </p:sp>
      <p:sp>
        <p:nvSpPr>
          <p:cNvPr id="18437"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E175611-0DF8-4C7F-85E6-6360686B932F}" type="slidenum">
              <a:rPr lang="en-US" sz="1200">
                <a:solidFill>
                  <a:srgbClr val="898989"/>
                </a:solidFill>
                <a:latin typeface="Calibri" pitchFamily="34" charset="0"/>
                <a:cs typeface="Arial" charset="0"/>
              </a:rPr>
              <a:pPr algn="r"/>
              <a:t>2</a:t>
            </a:fld>
            <a:endParaRPr lang="en-US" sz="1200">
              <a:solidFill>
                <a:srgbClr val="898989"/>
              </a:solidFill>
              <a:latin typeface="Calibri" pitchFamily="34" charset="0"/>
              <a:cs typeface="Arial" charset="0"/>
            </a:endParaRPr>
          </a:p>
        </p:txBody>
      </p:sp>
      <p:sp>
        <p:nvSpPr>
          <p:cNvPr id="7" name="TextBox 6"/>
          <p:cNvSpPr txBox="1"/>
          <p:nvPr/>
        </p:nvSpPr>
        <p:spPr>
          <a:xfrm>
            <a:off x="305873" y="259080"/>
            <a:ext cx="8509515" cy="769441"/>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wrap="square" rtlCol="0">
            <a:spAutoFit/>
          </a:bodyPr>
          <a:lstStyle/>
          <a:p>
            <a:pPr algn="ctr"/>
            <a:r>
              <a:rPr lang="en-US" sz="4400" b="1" dirty="0" smtClean="0">
                <a:solidFill>
                  <a:schemeClr val="tx1"/>
                </a:solidFill>
                <a:latin typeface="+mn-lt"/>
              </a:rPr>
              <a:t>The Three Branches of Government</a:t>
            </a:r>
            <a:endParaRPr lang="en-US" sz="4400" b="1" dirty="0">
              <a:solidFill>
                <a:schemeClr val="tx1"/>
              </a:solidFill>
              <a:latin typeface="+mn-lt"/>
            </a:endParaRPr>
          </a:p>
        </p:txBody>
      </p:sp>
    </p:spTree>
    <p:extLst>
      <p:ext uri="{BB962C8B-B14F-4D97-AF65-F5344CB8AC3E}">
        <p14:creationId xmlns:p14="http://schemas.microsoft.com/office/powerpoint/2010/main" val="16499206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A82B13C2-F22E-467C-91DE-B261C6FDA144}" type="slidenum">
              <a:rPr lang="en-US" sz="1200" b="0">
                <a:solidFill>
                  <a:schemeClr val="tx1">
                    <a:tint val="75000"/>
                  </a:schemeClr>
                </a:solidFill>
                <a:latin typeface="+mn-lt"/>
                <a:cs typeface="+mn-cs"/>
              </a:rPr>
              <a:pPr algn="r" fontAlgn="auto">
                <a:spcBef>
                  <a:spcPts val="0"/>
                </a:spcBef>
                <a:spcAft>
                  <a:spcPts val="0"/>
                </a:spcAft>
                <a:defRPr/>
              </a:pPr>
              <a:t>20</a:t>
            </a:fld>
            <a:endParaRPr lang="en-US" sz="1200" b="0">
              <a:solidFill>
                <a:schemeClr val="tx1">
                  <a:tint val="75000"/>
                </a:schemeClr>
              </a:solidFill>
              <a:latin typeface="+mn-lt"/>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7346" name="Text Box 4"/>
          <p:cNvSpPr txBox="1">
            <a:spLocks noChangeArrowheads="1"/>
          </p:cNvSpPr>
          <p:nvPr/>
        </p:nvSpPr>
        <p:spPr bwMode="auto">
          <a:xfrm>
            <a:off x="609600" y="90488"/>
            <a:ext cx="2819400" cy="400110"/>
          </a:xfrm>
          <a:prstGeom prst="rect">
            <a:avLst/>
          </a:prstGeom>
          <a:noFill/>
          <a:ln w="9525">
            <a:noFill/>
            <a:miter lim="800000"/>
            <a:headEnd/>
            <a:tailEnd/>
          </a:ln>
        </p:spPr>
        <p:txBody>
          <a:bodyPr>
            <a:spAutoFit/>
          </a:bodyPr>
          <a:lstStyle/>
          <a:p>
            <a:pPr>
              <a:spcBef>
                <a:spcPct val="50000"/>
              </a:spcBef>
            </a:pPr>
            <a:r>
              <a:rPr lang="en-US" sz="2000" dirty="0">
                <a:solidFill>
                  <a:schemeClr val="tx1"/>
                </a:solidFill>
                <a:latin typeface="+mj-lt"/>
              </a:rPr>
              <a:t>Question </a:t>
            </a:r>
            <a:r>
              <a:rPr lang="en-US" sz="2000" dirty="0" smtClean="0">
                <a:solidFill>
                  <a:schemeClr val="tx1"/>
                </a:solidFill>
                <a:latin typeface="+mj-lt"/>
              </a:rPr>
              <a:t>#33</a:t>
            </a:r>
            <a:endParaRPr lang="en-US" sz="2000" dirty="0">
              <a:solidFill>
                <a:schemeClr val="tx1"/>
              </a:solidFill>
              <a:latin typeface="+mj-lt"/>
            </a:endParaRPr>
          </a:p>
        </p:txBody>
      </p:sp>
      <p:sp>
        <p:nvSpPr>
          <p:cNvPr id="57347" name="Text Box 4"/>
          <p:cNvSpPr txBox="1">
            <a:spLocks noChangeArrowheads="1"/>
          </p:cNvSpPr>
          <p:nvPr/>
        </p:nvSpPr>
        <p:spPr bwMode="auto">
          <a:xfrm>
            <a:off x="609600" y="6019800"/>
            <a:ext cx="184150" cy="366713"/>
          </a:xfrm>
          <a:prstGeom prst="rect">
            <a:avLst/>
          </a:prstGeom>
          <a:noFill/>
          <a:ln w="9525">
            <a:noFill/>
            <a:miter lim="800000"/>
            <a:headEnd/>
            <a:tailEnd/>
          </a:ln>
        </p:spPr>
        <p:txBody>
          <a:bodyPr wrap="none">
            <a:spAutoFit/>
          </a:bodyPr>
          <a:lstStyle/>
          <a:p>
            <a:endParaRPr lang="en-US" b="0"/>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FB1F8BA-A3A0-41C1-979B-332428826E21}" type="slidenum">
              <a:rPr lang="en-US" sz="1200" b="0">
                <a:solidFill>
                  <a:schemeClr val="tx1">
                    <a:tint val="75000"/>
                  </a:schemeClr>
                </a:solidFill>
                <a:latin typeface="+mn-lt"/>
                <a:cs typeface="+mn-cs"/>
              </a:rPr>
              <a:pPr algn="r" fontAlgn="auto">
                <a:spcBef>
                  <a:spcPts val="0"/>
                </a:spcBef>
                <a:spcAft>
                  <a:spcPts val="0"/>
                </a:spcAft>
                <a:defRPr/>
              </a:pPr>
              <a:t>21</a:t>
            </a:fld>
            <a:endParaRPr lang="en-US" sz="1200" b="0">
              <a:solidFill>
                <a:schemeClr val="tx1">
                  <a:tint val="75000"/>
                </a:schemeClr>
              </a:solidFill>
              <a:latin typeface="+mn-lt"/>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5EE6E84-C2E5-4A77-9F71-83B2941EF21F}" type="slidenum">
              <a:rPr lang="en-US" sz="1200" b="0">
                <a:solidFill>
                  <a:schemeClr val="tx1">
                    <a:tint val="75000"/>
                  </a:schemeClr>
                </a:solidFill>
                <a:latin typeface="+mn-lt"/>
                <a:cs typeface="+mn-cs"/>
              </a:rPr>
              <a:pPr algn="r" fontAlgn="auto">
                <a:spcBef>
                  <a:spcPts val="0"/>
                </a:spcBef>
                <a:spcAft>
                  <a:spcPts val="0"/>
                </a:spcAft>
                <a:defRPr/>
              </a:pPr>
              <a:t>22</a:t>
            </a:fld>
            <a:endParaRPr lang="en-US" sz="1200" b="0">
              <a:solidFill>
                <a:schemeClr val="tx1">
                  <a:tint val="75000"/>
                </a:schemeClr>
              </a:solidFill>
              <a:latin typeface="+mn-lt"/>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61442" name="Text Box 4"/>
          <p:cNvSpPr txBox="1">
            <a:spLocks noChangeArrowheads="1"/>
          </p:cNvSpPr>
          <p:nvPr/>
        </p:nvSpPr>
        <p:spPr bwMode="auto">
          <a:xfrm>
            <a:off x="609600" y="90488"/>
            <a:ext cx="2819400" cy="400110"/>
          </a:xfrm>
          <a:prstGeom prst="rect">
            <a:avLst/>
          </a:prstGeom>
          <a:noFill/>
          <a:ln w="9525">
            <a:noFill/>
            <a:miter lim="800000"/>
            <a:headEnd/>
            <a:tailEnd/>
          </a:ln>
        </p:spPr>
        <p:txBody>
          <a:bodyPr>
            <a:spAutoFit/>
          </a:bodyPr>
          <a:lstStyle/>
          <a:p>
            <a:pPr>
              <a:spcBef>
                <a:spcPct val="50000"/>
              </a:spcBef>
            </a:pPr>
            <a:r>
              <a:rPr lang="en-US" sz="2000" dirty="0">
                <a:solidFill>
                  <a:schemeClr val="tx1"/>
                </a:solidFill>
                <a:latin typeface="+mj-lt"/>
              </a:rPr>
              <a:t>Question </a:t>
            </a:r>
            <a:r>
              <a:rPr lang="en-US" sz="2000" dirty="0" smtClean="0">
                <a:solidFill>
                  <a:schemeClr val="tx1"/>
                </a:solidFill>
                <a:latin typeface="+mj-lt"/>
              </a:rPr>
              <a:t>#34</a:t>
            </a:r>
            <a:endParaRPr lang="en-US" sz="2000" dirty="0">
              <a:solidFill>
                <a:schemeClr val="tx1"/>
              </a:solidFill>
              <a:latin typeface="+mj-lt"/>
            </a:endParaRPr>
          </a:p>
        </p:txBody>
      </p:sp>
      <p:sp>
        <p:nvSpPr>
          <p:cNvPr id="61443" name="Text Box 4"/>
          <p:cNvSpPr txBox="1">
            <a:spLocks noChangeArrowheads="1"/>
          </p:cNvSpPr>
          <p:nvPr/>
        </p:nvSpPr>
        <p:spPr bwMode="auto">
          <a:xfrm>
            <a:off x="609600" y="6019800"/>
            <a:ext cx="184150" cy="366713"/>
          </a:xfrm>
          <a:prstGeom prst="rect">
            <a:avLst/>
          </a:prstGeom>
          <a:noFill/>
          <a:ln w="9525">
            <a:noFill/>
            <a:miter lim="800000"/>
            <a:headEnd/>
            <a:tailEnd/>
          </a:ln>
        </p:spPr>
        <p:txBody>
          <a:bodyPr wrap="none">
            <a:spAutoFit/>
          </a:bodyPr>
          <a:lstStyle/>
          <a:p>
            <a:endParaRPr lang="en-US" b="0"/>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65C32BB-DC5F-4759-9107-C6F421BD8DA6}" type="slidenum">
              <a:rPr lang="en-US" sz="1200" b="0">
                <a:solidFill>
                  <a:schemeClr val="tx1">
                    <a:tint val="75000"/>
                  </a:schemeClr>
                </a:solidFill>
                <a:latin typeface="+mn-lt"/>
                <a:cs typeface="+mn-cs"/>
              </a:rPr>
              <a:pPr algn="r" fontAlgn="auto">
                <a:spcBef>
                  <a:spcPts val="0"/>
                </a:spcBef>
                <a:spcAft>
                  <a:spcPts val="0"/>
                </a:spcAft>
                <a:defRPr/>
              </a:pPr>
              <a:t>23</a:t>
            </a:fld>
            <a:endParaRPr lang="en-US" sz="1200" b="0">
              <a:solidFill>
                <a:schemeClr val="tx1">
                  <a:tint val="75000"/>
                </a:schemeClr>
              </a:solidFill>
              <a:latin typeface="+mn-lt"/>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500px-US_Department_of_Homeland_Security_Seal"/>
          <p:cNvPicPr>
            <a:picLocks noChangeAspect="1" noChangeArrowheads="1"/>
          </p:cNvPicPr>
          <p:nvPr/>
        </p:nvPicPr>
        <p:blipFill>
          <a:blip r:embed="rId3" cstate="print"/>
          <a:srcRect/>
          <a:stretch>
            <a:fillRect/>
          </a:stretch>
        </p:blipFill>
        <p:spPr bwMode="auto">
          <a:xfrm>
            <a:off x="1990725" y="2833688"/>
            <a:ext cx="1654175" cy="1649413"/>
          </a:xfrm>
          <a:prstGeom prst="rect">
            <a:avLst/>
          </a:prstGeom>
          <a:noFill/>
          <a:ln w="9525">
            <a:noFill/>
            <a:miter lim="800000"/>
            <a:headEnd/>
            <a:tailEnd/>
          </a:ln>
        </p:spPr>
      </p:pic>
      <p:pic>
        <p:nvPicPr>
          <p:cNvPr id="63491" name="Picture 4" descr="500px-US-DeptOfEnergy-Seal"/>
          <p:cNvPicPr>
            <a:picLocks noChangeAspect="1" noChangeArrowheads="1"/>
          </p:cNvPicPr>
          <p:nvPr/>
        </p:nvPicPr>
        <p:blipFill>
          <a:blip r:embed="rId4" cstate="print"/>
          <a:srcRect/>
          <a:stretch>
            <a:fillRect/>
          </a:stretch>
        </p:blipFill>
        <p:spPr bwMode="auto">
          <a:xfrm>
            <a:off x="7239000" y="1071563"/>
            <a:ext cx="1644650" cy="1644650"/>
          </a:xfrm>
          <a:prstGeom prst="rect">
            <a:avLst/>
          </a:prstGeom>
          <a:noFill/>
          <a:ln w="9525">
            <a:noFill/>
            <a:miter lim="800000"/>
            <a:headEnd/>
            <a:tailEnd/>
          </a:ln>
        </p:spPr>
      </p:pic>
      <p:pic>
        <p:nvPicPr>
          <p:cNvPr id="63492" name="Picture 5" descr="500px-US-DeptOfTransportation-Seal"/>
          <p:cNvPicPr>
            <a:picLocks noChangeAspect="1" noChangeArrowheads="1"/>
          </p:cNvPicPr>
          <p:nvPr/>
        </p:nvPicPr>
        <p:blipFill>
          <a:blip r:embed="rId5" cstate="print"/>
          <a:srcRect/>
          <a:stretch>
            <a:fillRect/>
          </a:stretch>
        </p:blipFill>
        <p:spPr bwMode="auto">
          <a:xfrm>
            <a:off x="3767137" y="4554537"/>
            <a:ext cx="1644650" cy="1644650"/>
          </a:xfrm>
          <a:prstGeom prst="rect">
            <a:avLst/>
          </a:prstGeom>
          <a:noFill/>
          <a:ln w="9525">
            <a:noFill/>
            <a:miter lim="800000"/>
            <a:headEnd/>
            <a:tailEnd/>
          </a:ln>
        </p:spPr>
      </p:pic>
      <p:pic>
        <p:nvPicPr>
          <p:cNvPr id="63493" name="Picture 6" descr="600px-United_States_Department_of_Defense_Seal"/>
          <p:cNvPicPr>
            <a:picLocks noChangeAspect="1" noChangeArrowheads="1"/>
          </p:cNvPicPr>
          <p:nvPr/>
        </p:nvPicPr>
        <p:blipFill>
          <a:blip r:embed="rId6" cstate="print"/>
          <a:srcRect/>
          <a:stretch>
            <a:fillRect/>
          </a:stretch>
        </p:blipFill>
        <p:spPr bwMode="auto">
          <a:xfrm>
            <a:off x="3765550" y="1066800"/>
            <a:ext cx="1644650" cy="1641475"/>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DB3E810-F5D2-409F-8702-2D4A3DA3274D}" type="slidenum">
              <a:rPr lang="en-US" sz="1200" b="0">
                <a:solidFill>
                  <a:schemeClr val="tx1">
                    <a:tint val="75000"/>
                  </a:schemeClr>
                </a:solidFill>
                <a:latin typeface="+mn-lt"/>
                <a:cs typeface="+mn-cs"/>
              </a:rPr>
              <a:pPr algn="r" fontAlgn="auto">
                <a:spcBef>
                  <a:spcPts val="0"/>
                </a:spcBef>
                <a:spcAft>
                  <a:spcPts val="0"/>
                </a:spcAft>
                <a:defRPr/>
              </a:pPr>
              <a:t>24</a:t>
            </a:fld>
            <a:endParaRPr lang="en-US" sz="1200" b="0">
              <a:solidFill>
                <a:schemeClr val="tx1">
                  <a:tint val="75000"/>
                </a:schemeClr>
              </a:solidFill>
              <a:latin typeface="+mn-lt"/>
              <a:cs typeface="+mn-cs"/>
            </a:endParaRPr>
          </a:p>
        </p:txBody>
      </p:sp>
      <p:pic>
        <p:nvPicPr>
          <p:cNvPr id="63495" name="Picture 8" descr="600px-US-DeptOfAgriculture-Seal2"/>
          <p:cNvPicPr>
            <a:picLocks noChangeAspect="1" noChangeArrowheads="1"/>
          </p:cNvPicPr>
          <p:nvPr/>
        </p:nvPicPr>
        <p:blipFill>
          <a:blip r:embed="rId7" cstate="print"/>
          <a:srcRect/>
          <a:stretch>
            <a:fillRect/>
          </a:stretch>
        </p:blipFill>
        <p:spPr bwMode="auto">
          <a:xfrm>
            <a:off x="228600" y="1063625"/>
            <a:ext cx="1644650" cy="1644650"/>
          </a:xfrm>
          <a:prstGeom prst="rect">
            <a:avLst/>
          </a:prstGeom>
          <a:noFill/>
          <a:ln w="9525">
            <a:noFill/>
            <a:miter lim="800000"/>
            <a:headEnd/>
            <a:tailEnd/>
          </a:ln>
        </p:spPr>
      </p:pic>
      <p:pic>
        <p:nvPicPr>
          <p:cNvPr id="63496" name="Picture 9" descr="600px-US-DeptOfVeteransAffairs-Seal"/>
          <p:cNvPicPr>
            <a:picLocks noChangeAspect="1" noChangeArrowheads="1"/>
          </p:cNvPicPr>
          <p:nvPr/>
        </p:nvPicPr>
        <p:blipFill>
          <a:blip r:embed="rId8" cstate="print"/>
          <a:srcRect/>
          <a:stretch>
            <a:fillRect/>
          </a:stretch>
        </p:blipFill>
        <p:spPr bwMode="auto">
          <a:xfrm>
            <a:off x="7239000" y="4554537"/>
            <a:ext cx="1644650" cy="1641475"/>
          </a:xfrm>
          <a:prstGeom prst="rect">
            <a:avLst/>
          </a:prstGeom>
          <a:noFill/>
          <a:ln w="9525">
            <a:noFill/>
            <a:miter lim="800000"/>
            <a:headEnd/>
            <a:tailEnd/>
          </a:ln>
        </p:spPr>
      </p:pic>
      <p:pic>
        <p:nvPicPr>
          <p:cNvPr id="63497" name="Picture 10" descr="600px-US-DeptOfTheTreasury-Seal"/>
          <p:cNvPicPr>
            <a:picLocks noChangeAspect="1" noChangeArrowheads="1"/>
          </p:cNvPicPr>
          <p:nvPr/>
        </p:nvPicPr>
        <p:blipFill>
          <a:blip r:embed="rId9" cstate="print"/>
          <a:srcRect/>
          <a:stretch>
            <a:fillRect/>
          </a:stretch>
        </p:blipFill>
        <p:spPr bwMode="auto">
          <a:xfrm>
            <a:off x="5486400" y="4554537"/>
            <a:ext cx="1644650" cy="1644650"/>
          </a:xfrm>
          <a:prstGeom prst="rect">
            <a:avLst/>
          </a:prstGeom>
          <a:noFill/>
          <a:ln w="9525">
            <a:noFill/>
            <a:miter lim="800000"/>
            <a:headEnd/>
            <a:tailEnd/>
          </a:ln>
        </p:spPr>
      </p:pic>
      <p:pic>
        <p:nvPicPr>
          <p:cNvPr id="63498" name="Picture 11" descr="600px-US-DeptOfTheInterior-Seal"/>
          <p:cNvPicPr>
            <a:picLocks noChangeAspect="1" noChangeArrowheads="1"/>
          </p:cNvPicPr>
          <p:nvPr/>
        </p:nvPicPr>
        <p:blipFill>
          <a:blip r:embed="rId10" cstate="print"/>
          <a:srcRect/>
          <a:stretch>
            <a:fillRect/>
          </a:stretch>
        </p:blipFill>
        <p:spPr bwMode="auto">
          <a:xfrm>
            <a:off x="5486400" y="2831306"/>
            <a:ext cx="1644650" cy="1644650"/>
          </a:xfrm>
          <a:prstGeom prst="rect">
            <a:avLst/>
          </a:prstGeom>
          <a:noFill/>
          <a:ln w="9525">
            <a:noFill/>
            <a:miter lim="800000"/>
            <a:headEnd/>
            <a:tailEnd/>
          </a:ln>
        </p:spPr>
      </p:pic>
      <p:pic>
        <p:nvPicPr>
          <p:cNvPr id="63499" name="Picture 12" descr="600px-US-DeptOfLabor-Seal"/>
          <p:cNvPicPr>
            <a:picLocks noChangeAspect="1" noChangeArrowheads="1"/>
          </p:cNvPicPr>
          <p:nvPr/>
        </p:nvPicPr>
        <p:blipFill>
          <a:blip r:embed="rId11" cstate="print"/>
          <a:srcRect/>
          <a:stretch>
            <a:fillRect/>
          </a:stretch>
        </p:blipFill>
        <p:spPr bwMode="auto">
          <a:xfrm>
            <a:off x="152400" y="4554537"/>
            <a:ext cx="1644650" cy="1644650"/>
          </a:xfrm>
          <a:prstGeom prst="rect">
            <a:avLst/>
          </a:prstGeom>
          <a:noFill/>
          <a:ln w="9525">
            <a:noFill/>
            <a:miter lim="800000"/>
            <a:headEnd/>
            <a:tailEnd/>
          </a:ln>
        </p:spPr>
      </p:pic>
      <p:pic>
        <p:nvPicPr>
          <p:cNvPr id="63500" name="Picture 13" descr="600px-US-DeptOfState-Seal"/>
          <p:cNvPicPr>
            <a:picLocks noChangeAspect="1" noChangeArrowheads="1"/>
          </p:cNvPicPr>
          <p:nvPr/>
        </p:nvPicPr>
        <p:blipFill>
          <a:blip r:embed="rId12" cstate="print"/>
          <a:srcRect/>
          <a:stretch>
            <a:fillRect/>
          </a:stretch>
        </p:blipFill>
        <p:spPr bwMode="auto">
          <a:xfrm>
            <a:off x="1981200" y="4554537"/>
            <a:ext cx="1644650" cy="1644650"/>
          </a:xfrm>
          <a:prstGeom prst="rect">
            <a:avLst/>
          </a:prstGeom>
          <a:noFill/>
          <a:ln w="9525">
            <a:noFill/>
            <a:miter lim="800000"/>
            <a:headEnd/>
            <a:tailEnd/>
          </a:ln>
        </p:spPr>
      </p:pic>
      <p:pic>
        <p:nvPicPr>
          <p:cNvPr id="63501" name="Picture 14" descr="600px-US-DeptOfHHS-Seal"/>
          <p:cNvPicPr>
            <a:picLocks noChangeAspect="1" noChangeArrowheads="1"/>
          </p:cNvPicPr>
          <p:nvPr/>
        </p:nvPicPr>
        <p:blipFill>
          <a:blip r:embed="rId13" cstate="print"/>
          <a:srcRect/>
          <a:stretch>
            <a:fillRect/>
          </a:stretch>
        </p:blipFill>
        <p:spPr bwMode="auto">
          <a:xfrm>
            <a:off x="165100" y="2838451"/>
            <a:ext cx="1644650" cy="1644650"/>
          </a:xfrm>
          <a:prstGeom prst="rect">
            <a:avLst/>
          </a:prstGeom>
          <a:noFill/>
          <a:ln w="9525">
            <a:noFill/>
            <a:miter lim="800000"/>
            <a:headEnd/>
            <a:tailEnd/>
          </a:ln>
        </p:spPr>
      </p:pic>
      <p:pic>
        <p:nvPicPr>
          <p:cNvPr id="63502" name="Picture 15" descr="600px-US-DeptOfCommerce-Seal"/>
          <p:cNvPicPr>
            <a:picLocks noChangeAspect="1" noChangeArrowheads="1"/>
          </p:cNvPicPr>
          <p:nvPr/>
        </p:nvPicPr>
        <p:blipFill>
          <a:blip r:embed="rId14" cstate="print"/>
          <a:srcRect/>
          <a:stretch>
            <a:fillRect/>
          </a:stretch>
        </p:blipFill>
        <p:spPr bwMode="auto">
          <a:xfrm>
            <a:off x="1981200" y="1071563"/>
            <a:ext cx="1644650" cy="1644650"/>
          </a:xfrm>
          <a:prstGeom prst="rect">
            <a:avLst/>
          </a:prstGeom>
          <a:noFill/>
          <a:ln w="9525">
            <a:noFill/>
            <a:miter lim="800000"/>
            <a:headEnd/>
            <a:tailEnd/>
          </a:ln>
        </p:spPr>
      </p:pic>
      <p:pic>
        <p:nvPicPr>
          <p:cNvPr id="63503" name="Picture 16" descr="600px-US-DeptOfEducation-Seal"/>
          <p:cNvPicPr>
            <a:picLocks noChangeAspect="1" noChangeArrowheads="1"/>
          </p:cNvPicPr>
          <p:nvPr/>
        </p:nvPicPr>
        <p:blipFill>
          <a:blip r:embed="rId15" cstate="print"/>
          <a:srcRect/>
          <a:stretch>
            <a:fillRect/>
          </a:stretch>
        </p:blipFill>
        <p:spPr bwMode="auto">
          <a:xfrm>
            <a:off x="5486400" y="1071563"/>
            <a:ext cx="1644650" cy="1644650"/>
          </a:xfrm>
          <a:prstGeom prst="rect">
            <a:avLst/>
          </a:prstGeom>
          <a:noFill/>
          <a:ln w="9525">
            <a:noFill/>
            <a:miter lim="800000"/>
            <a:headEnd/>
            <a:tailEnd/>
          </a:ln>
        </p:spPr>
      </p:pic>
      <p:pic>
        <p:nvPicPr>
          <p:cNvPr id="63504" name="Picture 17" descr="600px-US-DeptOfHUD-Seal"/>
          <p:cNvPicPr>
            <a:picLocks noChangeAspect="1" noChangeArrowheads="1"/>
          </p:cNvPicPr>
          <p:nvPr/>
        </p:nvPicPr>
        <p:blipFill>
          <a:blip r:embed="rId16" cstate="print"/>
          <a:srcRect/>
          <a:stretch>
            <a:fillRect/>
          </a:stretch>
        </p:blipFill>
        <p:spPr bwMode="auto">
          <a:xfrm>
            <a:off x="3729037" y="2809875"/>
            <a:ext cx="1644650" cy="1644650"/>
          </a:xfrm>
          <a:prstGeom prst="rect">
            <a:avLst/>
          </a:prstGeom>
          <a:noFill/>
          <a:ln w="9525">
            <a:noFill/>
            <a:miter lim="800000"/>
            <a:headEnd/>
            <a:tailEnd/>
          </a:ln>
        </p:spPr>
      </p:pic>
      <p:pic>
        <p:nvPicPr>
          <p:cNvPr id="63505" name="Picture 18" descr="600px-US-DeptOfJustice-Seal"/>
          <p:cNvPicPr>
            <a:picLocks noChangeAspect="1" noChangeArrowheads="1"/>
          </p:cNvPicPr>
          <p:nvPr/>
        </p:nvPicPr>
        <p:blipFill>
          <a:blip r:embed="rId17" cstate="print"/>
          <a:srcRect/>
          <a:stretch>
            <a:fillRect/>
          </a:stretch>
        </p:blipFill>
        <p:spPr bwMode="auto">
          <a:xfrm>
            <a:off x="7239000" y="2833688"/>
            <a:ext cx="1644650" cy="1644650"/>
          </a:xfrm>
          <a:prstGeom prst="rect">
            <a:avLst/>
          </a:prstGeom>
          <a:noFill/>
          <a:ln w="9525">
            <a:noFill/>
            <a:miter lim="800000"/>
            <a:headEnd/>
            <a:tailEnd/>
          </a:ln>
        </p:spPr>
      </p:pic>
      <p:sp>
        <p:nvSpPr>
          <p:cNvPr id="20" name="Text Box 5"/>
          <p:cNvSpPr txBox="1">
            <a:spLocks noChangeArrowheads="1"/>
          </p:cNvSpPr>
          <p:nvPr/>
        </p:nvSpPr>
        <p:spPr bwMode="auto">
          <a:xfrm>
            <a:off x="0" y="76200"/>
            <a:ext cx="9144000" cy="769441"/>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a:spAutoFit/>
          </a:bodyPr>
          <a:lstStyle/>
          <a:p>
            <a:pPr algn="ctr"/>
            <a:r>
              <a:rPr lang="en-US" sz="4400" b="1" dirty="0" smtClean="0">
                <a:solidFill>
                  <a:schemeClr val="tx1"/>
                </a:solidFill>
                <a:latin typeface="Calibri" pitchFamily="34" charset="0"/>
              </a:rPr>
              <a:t>The Cabinet</a:t>
            </a:r>
            <a:endParaRPr lang="en-US" sz="4400" b="1" dirty="0">
              <a:solidFill>
                <a:schemeClr val="tx1"/>
              </a:solidFill>
              <a:latin typeface="Calibri" pitchFamily="34" charset="0"/>
            </a:endParaRPr>
          </a:p>
        </p:txBody>
      </p:sp>
    </p:spTree>
    <p:extLst>
      <p:ext uri="{BB962C8B-B14F-4D97-AF65-F5344CB8AC3E}">
        <p14:creationId xmlns:p14="http://schemas.microsoft.com/office/powerpoint/2010/main" val="722002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531426A-9FCC-4AD4-A928-540FCA8151B0}" type="slidenum">
              <a:rPr lang="en-US" sz="1200" b="0">
                <a:solidFill>
                  <a:schemeClr val="tx1">
                    <a:tint val="75000"/>
                  </a:schemeClr>
                </a:solidFill>
                <a:latin typeface="+mn-lt"/>
                <a:cs typeface="+mn-cs"/>
              </a:rPr>
              <a:pPr algn="r" fontAlgn="auto">
                <a:spcBef>
                  <a:spcPts val="0"/>
                </a:spcBef>
                <a:spcAft>
                  <a:spcPts val="0"/>
                </a:spcAft>
                <a:defRPr/>
              </a:pPr>
              <a:t>25</a:t>
            </a:fld>
            <a:endParaRPr lang="en-US" sz="1200" b="0">
              <a:solidFill>
                <a:schemeClr val="tx1">
                  <a:tint val="75000"/>
                </a:schemeClr>
              </a:solidFill>
              <a:latin typeface="+mn-lt"/>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67586"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dirty="0">
                <a:solidFill>
                  <a:schemeClr val="tx1"/>
                </a:solidFill>
              </a:rPr>
              <a:t>Question </a:t>
            </a:r>
            <a:r>
              <a:rPr lang="en-US" dirty="0" smtClean="0">
                <a:solidFill>
                  <a:schemeClr val="tx1"/>
                </a:solidFill>
              </a:rPr>
              <a:t>#35</a:t>
            </a:r>
            <a:endParaRPr lang="en-US" dirty="0">
              <a:solidFill>
                <a:schemeClr val="tx1"/>
              </a:solidFill>
            </a:endParaRP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71CC988-E2DD-439C-8134-445C60B3DC63}" type="slidenum">
              <a:rPr lang="en-US" sz="1200" b="0">
                <a:solidFill>
                  <a:schemeClr val="tx1">
                    <a:tint val="75000"/>
                  </a:schemeClr>
                </a:solidFill>
                <a:latin typeface="+mn-lt"/>
                <a:cs typeface="+mn-cs"/>
              </a:rPr>
              <a:pPr algn="r" fontAlgn="auto">
                <a:spcBef>
                  <a:spcPts val="0"/>
                </a:spcBef>
                <a:spcAft>
                  <a:spcPts val="0"/>
                </a:spcAft>
                <a:defRPr/>
              </a:pPr>
              <a:t>26</a:t>
            </a:fld>
            <a:endParaRPr lang="en-US" sz="1200" b="0">
              <a:solidFill>
                <a:schemeClr val="tx1">
                  <a:tint val="75000"/>
                </a:schemeClr>
              </a:solidFill>
              <a:latin typeface="+mn-lt"/>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0F5EEA0-4F8F-472F-8160-B5A98864D818}" type="slidenum">
              <a:rPr lang="en-US" sz="1200" b="0">
                <a:solidFill>
                  <a:schemeClr val="tx1">
                    <a:tint val="75000"/>
                  </a:schemeClr>
                </a:solidFill>
                <a:latin typeface="+mn-lt"/>
                <a:cs typeface="+mn-cs"/>
              </a:rPr>
              <a:pPr algn="r" fontAlgn="auto">
                <a:spcBef>
                  <a:spcPts val="0"/>
                </a:spcBef>
                <a:spcAft>
                  <a:spcPts val="0"/>
                </a:spcAft>
                <a:defRPr/>
              </a:pPr>
              <a:t>27</a:t>
            </a:fld>
            <a:endParaRPr lang="en-US" sz="1200" b="0">
              <a:solidFill>
                <a:schemeClr val="tx1">
                  <a:tint val="75000"/>
                </a:schemeClr>
              </a:solidFill>
              <a:latin typeface="+mn-lt"/>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71682" name="Text Box 4"/>
          <p:cNvSpPr txBox="1">
            <a:spLocks noChangeArrowheads="1"/>
          </p:cNvSpPr>
          <p:nvPr/>
        </p:nvSpPr>
        <p:spPr bwMode="auto">
          <a:xfrm>
            <a:off x="609600" y="90488"/>
            <a:ext cx="1905000" cy="400110"/>
          </a:xfrm>
          <a:prstGeom prst="rect">
            <a:avLst/>
          </a:prstGeom>
          <a:noFill/>
          <a:ln w="9525">
            <a:noFill/>
            <a:miter lim="800000"/>
            <a:headEnd/>
            <a:tailEnd/>
          </a:ln>
        </p:spPr>
        <p:txBody>
          <a:bodyPr>
            <a:spAutoFit/>
          </a:bodyPr>
          <a:lstStyle/>
          <a:p>
            <a:pPr>
              <a:spcBef>
                <a:spcPct val="50000"/>
              </a:spcBef>
            </a:pPr>
            <a:r>
              <a:rPr lang="en-US" sz="2000" dirty="0">
                <a:solidFill>
                  <a:schemeClr val="tx1"/>
                </a:solidFill>
                <a:latin typeface="+mj-lt"/>
              </a:rPr>
              <a:t>Question </a:t>
            </a:r>
            <a:r>
              <a:rPr lang="en-US" sz="2000" dirty="0" smtClean="0">
                <a:solidFill>
                  <a:schemeClr val="tx1"/>
                </a:solidFill>
                <a:latin typeface="+mj-lt"/>
              </a:rPr>
              <a:t>#36</a:t>
            </a:r>
            <a:endParaRPr lang="en-US" sz="2000" dirty="0">
              <a:solidFill>
                <a:schemeClr val="tx1"/>
              </a:solidFill>
              <a:latin typeface="+mj-lt"/>
            </a:endParaRP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948F987-F13B-4168-92A3-E462E4D3885C}" type="slidenum">
              <a:rPr lang="en-US" sz="1200" b="0">
                <a:solidFill>
                  <a:schemeClr val="tx1">
                    <a:tint val="75000"/>
                  </a:schemeClr>
                </a:solidFill>
                <a:latin typeface="+mn-lt"/>
                <a:cs typeface="+mn-cs"/>
              </a:rPr>
              <a:pPr algn="r" fontAlgn="auto">
                <a:spcBef>
                  <a:spcPts val="0"/>
                </a:spcBef>
                <a:spcAft>
                  <a:spcPts val="0"/>
                </a:spcAft>
                <a:defRPr/>
              </a:pPr>
              <a:t>28</a:t>
            </a:fld>
            <a:endParaRPr lang="en-US" sz="1200" b="0">
              <a:solidFill>
                <a:schemeClr val="tx1">
                  <a:tint val="75000"/>
                </a:schemeClr>
              </a:solidFill>
              <a:latin typeface="+mn-lt"/>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8CC7729A-A13D-4E13-9DC4-9ED32C3E05CB}" type="slidenum">
              <a:rPr lang="en-US" sz="1200" b="0">
                <a:solidFill>
                  <a:schemeClr val="tx1">
                    <a:tint val="75000"/>
                  </a:schemeClr>
                </a:solidFill>
                <a:latin typeface="+mn-lt"/>
                <a:cs typeface="+mn-cs"/>
              </a:rPr>
              <a:pPr algn="r" fontAlgn="auto">
                <a:spcBef>
                  <a:spcPts val="0"/>
                </a:spcBef>
                <a:spcAft>
                  <a:spcPts val="0"/>
                </a:spcAft>
                <a:defRPr/>
              </a:pPr>
              <a:t>29</a:t>
            </a:fld>
            <a:endParaRPr lang="en-US" sz="1200" b="0">
              <a:solidFill>
                <a:schemeClr val="tx1">
                  <a:tint val="75000"/>
                </a:schemeClr>
              </a:solidFill>
              <a:latin typeface="+mn-lt"/>
              <a:cs typeface="+mn-cs"/>
            </a:endParaRPr>
          </a:p>
        </p:txBody>
      </p:sp>
      <p:sp>
        <p:nvSpPr>
          <p:cNvPr id="6" name="Text Box 5"/>
          <p:cNvSpPr txBox="1">
            <a:spLocks noChangeArrowheads="1"/>
          </p:cNvSpPr>
          <p:nvPr/>
        </p:nvSpPr>
        <p:spPr bwMode="auto">
          <a:xfrm>
            <a:off x="0" y="76200"/>
            <a:ext cx="9144000" cy="769441"/>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a:spAutoFit/>
          </a:bodyPr>
          <a:lstStyle/>
          <a:p>
            <a:pPr algn="ctr"/>
            <a:r>
              <a:rPr lang="en-US" sz="4400" b="1" dirty="0" smtClean="0">
                <a:solidFill>
                  <a:schemeClr val="tx1"/>
                </a:solidFill>
                <a:latin typeface="Calibri" pitchFamily="34" charset="0"/>
              </a:rPr>
              <a:t>Vice President Mike Pence</a:t>
            </a:r>
            <a:endParaRPr lang="en-US" sz="4400" b="1" dirty="0">
              <a:solidFill>
                <a:schemeClr val="tx1"/>
              </a:solidFill>
              <a:latin typeface="Calibri" pitchFamily="34" charset="0"/>
            </a:endParaRPr>
          </a:p>
        </p:txBody>
      </p:sp>
      <p:pic>
        <p:nvPicPr>
          <p:cNvPr id="1026" name="Picture 2" descr="http://www.powerlineblog.com/ed-assets/2016/07/mike-pe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066800"/>
            <a:ext cx="5715000" cy="5229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4876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0482"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CBA806D-434D-48B6-B45B-51E6AB81C70B}" type="slidenum">
              <a:rPr lang="en-US" sz="1200" b="0">
                <a:solidFill>
                  <a:srgbClr val="898989"/>
                </a:solidFill>
                <a:latin typeface="Calibri" pitchFamily="34" charset="0"/>
              </a:rPr>
              <a:pPr algn="r"/>
              <a:t>3</a:t>
            </a:fld>
            <a:endParaRPr lang="en-US" sz="1200" b="0">
              <a:solidFill>
                <a:srgbClr val="898989"/>
              </a:solidFill>
              <a:latin typeface="Calibri"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7" name="Group 1"/>
          <p:cNvGrpSpPr>
            <a:grpSpLocks/>
          </p:cNvGrpSpPr>
          <p:nvPr/>
        </p:nvGrpSpPr>
        <p:grpSpPr bwMode="auto">
          <a:xfrm>
            <a:off x="533400" y="457200"/>
            <a:ext cx="8128000" cy="6097588"/>
            <a:chOff x="609600" y="304800"/>
            <a:chExt cx="8128000" cy="6096000"/>
          </a:xfrm>
        </p:grpSpPr>
        <p:pic>
          <p:nvPicPr>
            <p:cNvPr id="75780" name="Picture 2"/>
            <p:cNvPicPr>
              <a:picLocks noChangeAspect="1" noChangeArrowheads="1"/>
            </p:cNvPicPr>
            <p:nvPr/>
          </p:nvPicPr>
          <p:blipFill>
            <a:blip r:embed="rId3" cstate="print"/>
            <a:srcRect/>
            <a:stretch>
              <a:fillRect/>
            </a:stretch>
          </p:blipFill>
          <p:spPr bwMode="auto">
            <a:xfrm>
              <a:off x="609600" y="304800"/>
              <a:ext cx="8128000" cy="6096000"/>
            </a:xfrm>
            <a:prstGeom prst="rect">
              <a:avLst/>
            </a:prstGeom>
            <a:noFill/>
            <a:ln w="9525">
              <a:noFill/>
              <a:miter lim="800000"/>
              <a:headEnd/>
              <a:tailEnd/>
            </a:ln>
          </p:spPr>
        </p:pic>
        <p:pic>
          <p:nvPicPr>
            <p:cNvPr id="75781" name="Picture 2"/>
            <p:cNvPicPr>
              <a:picLocks noChangeAspect="1" noChangeArrowheads="1"/>
            </p:cNvPicPr>
            <p:nvPr/>
          </p:nvPicPr>
          <p:blipFill>
            <a:blip r:embed="rId4" cstate="print"/>
            <a:srcRect l="3517" t="20564" r="2167" b="7849"/>
            <a:stretch>
              <a:fillRect/>
            </a:stretch>
          </p:blipFill>
          <p:spPr bwMode="auto">
            <a:xfrm>
              <a:off x="685800" y="914400"/>
              <a:ext cx="7622512" cy="4628316"/>
            </a:xfrm>
            <a:prstGeom prst="rect">
              <a:avLst/>
            </a:prstGeom>
            <a:noFill/>
            <a:ln w="9525">
              <a:noFill/>
              <a:miter lim="800000"/>
              <a:headEnd/>
              <a:tailEnd/>
            </a:ln>
          </p:spPr>
        </p:pic>
      </p:gr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D7030F3-2B39-430C-B021-4784997A313B}" type="slidenum">
              <a:rPr lang="en-US" sz="1200" b="0">
                <a:solidFill>
                  <a:schemeClr val="tx1">
                    <a:tint val="75000"/>
                  </a:schemeClr>
                </a:solidFill>
                <a:latin typeface="+mn-lt"/>
                <a:cs typeface="+mn-cs"/>
              </a:rPr>
              <a:pPr algn="r" fontAlgn="auto">
                <a:spcBef>
                  <a:spcPts val="0"/>
                </a:spcBef>
                <a:spcAft>
                  <a:spcPts val="0"/>
                </a:spcAft>
                <a:defRPr/>
              </a:pPr>
              <a:t>30</a:t>
            </a:fld>
            <a:endParaRPr lang="en-US" sz="1200" b="0">
              <a:solidFill>
                <a:schemeClr val="tx1">
                  <a:tint val="75000"/>
                </a:schemeClr>
              </a:solidFill>
              <a:latin typeface="+mn-lt"/>
              <a:cs typeface="+mn-cs"/>
            </a:endParaRPr>
          </a:p>
        </p:txBody>
      </p:sp>
      <p:pic>
        <p:nvPicPr>
          <p:cNvPr id="75779" name="Picture 6" descr="Vice President"/>
          <p:cNvPicPr>
            <a:picLocks noChangeAspect="1" noChangeArrowheads="1"/>
          </p:cNvPicPr>
          <p:nvPr/>
        </p:nvPicPr>
        <p:blipFill>
          <a:blip r:embed="rId5" cstate="print"/>
          <a:srcRect/>
          <a:stretch>
            <a:fillRect/>
          </a:stretch>
        </p:blipFill>
        <p:spPr bwMode="auto">
          <a:xfrm>
            <a:off x="533400" y="1022350"/>
            <a:ext cx="8120063" cy="4946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77826" name="Text Box 4"/>
          <p:cNvSpPr txBox="1">
            <a:spLocks noChangeArrowheads="1"/>
          </p:cNvSpPr>
          <p:nvPr/>
        </p:nvSpPr>
        <p:spPr bwMode="auto">
          <a:xfrm>
            <a:off x="609600" y="90488"/>
            <a:ext cx="1905000" cy="400110"/>
          </a:xfrm>
          <a:prstGeom prst="rect">
            <a:avLst/>
          </a:prstGeom>
          <a:noFill/>
          <a:ln w="9525">
            <a:noFill/>
            <a:miter lim="800000"/>
            <a:headEnd/>
            <a:tailEnd/>
          </a:ln>
        </p:spPr>
        <p:txBody>
          <a:bodyPr>
            <a:spAutoFit/>
          </a:bodyPr>
          <a:lstStyle/>
          <a:p>
            <a:pPr>
              <a:spcBef>
                <a:spcPct val="50000"/>
              </a:spcBef>
            </a:pPr>
            <a:r>
              <a:rPr lang="en-US" sz="2000" dirty="0">
                <a:solidFill>
                  <a:schemeClr val="tx1"/>
                </a:solidFill>
                <a:latin typeface="+mj-lt"/>
              </a:rPr>
              <a:t>Question </a:t>
            </a:r>
            <a:r>
              <a:rPr lang="en-US" sz="2000" dirty="0" smtClean="0">
                <a:solidFill>
                  <a:schemeClr val="tx1"/>
                </a:solidFill>
                <a:latin typeface="+mj-lt"/>
              </a:rPr>
              <a:t>#29</a:t>
            </a:r>
            <a:endParaRPr lang="en-US" sz="2000" dirty="0">
              <a:solidFill>
                <a:schemeClr val="tx1"/>
              </a:solidFill>
              <a:latin typeface="+mj-lt"/>
            </a:endParaRP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4C6680F-7CB4-42A5-8EC2-63EDE33E807D}" type="slidenum">
              <a:rPr lang="en-US" sz="1200" b="0">
                <a:solidFill>
                  <a:schemeClr val="tx1">
                    <a:tint val="75000"/>
                  </a:schemeClr>
                </a:solidFill>
                <a:latin typeface="+mn-lt"/>
                <a:cs typeface="+mn-cs"/>
              </a:rPr>
              <a:pPr algn="r" fontAlgn="auto">
                <a:spcBef>
                  <a:spcPts val="0"/>
                </a:spcBef>
                <a:spcAft>
                  <a:spcPts val="0"/>
                </a:spcAft>
                <a:defRPr/>
              </a:pPr>
              <a:t>31</a:t>
            </a:fld>
            <a:endParaRPr lang="en-US" sz="1200" b="0">
              <a:solidFill>
                <a:schemeClr val="tx1">
                  <a:tint val="75000"/>
                </a:schemeClr>
              </a:solidFill>
              <a:latin typeface="+mn-lt"/>
              <a:cs typeface="+mn-cs"/>
            </a:endParaRPr>
          </a:p>
        </p:txBody>
      </p:sp>
      <p:pic>
        <p:nvPicPr>
          <p:cNvPr id="77828" name="Picture 7" descr="Biden"/>
          <p:cNvPicPr>
            <a:picLocks noChangeArrowheads="1"/>
          </p:cNvPicPr>
          <p:nvPr/>
        </p:nvPicPr>
        <p:blipFill>
          <a:blip r:embed="rId4" cstate="print"/>
          <a:srcRect/>
          <a:stretch>
            <a:fillRect/>
          </a:stretch>
        </p:blipFill>
        <p:spPr bwMode="auto">
          <a:xfrm>
            <a:off x="533400" y="990600"/>
            <a:ext cx="8126413" cy="4997450"/>
          </a:xfrm>
          <a:prstGeom prst="rect">
            <a:avLst/>
          </a:prstGeom>
          <a:solidFill>
            <a:srgbClr val="C82D07"/>
          </a:solidFill>
          <a:ln w="9525">
            <a:noFill/>
            <a:miter lim="800000"/>
            <a:headEnd/>
            <a:tailEnd/>
          </a:ln>
        </p:spPr>
      </p:pic>
      <p:pic>
        <p:nvPicPr>
          <p:cNvPr id="2050" name="Picture 2" descr="https://pmchollywoodlife.files.wordpress.com/2016/07/mike-pence.jpg?w=600&amp;h=750&amp;crop=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894" y="990600"/>
            <a:ext cx="4064000" cy="5013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98256" y="990600"/>
            <a:ext cx="4061557" cy="4801314"/>
          </a:xfrm>
          <a:prstGeom prst="rect">
            <a:avLst/>
          </a:prstGeom>
          <a:solidFill>
            <a:srgbClr val="B40000"/>
          </a:solidFill>
        </p:spPr>
        <p:txBody>
          <a:bodyPr wrap="square" rtlCol="0">
            <a:spAutoFit/>
          </a:bodyPr>
          <a:lstStyle/>
          <a:p>
            <a:endParaRPr lang="en-US" sz="2800" dirty="0" smtClean="0">
              <a:latin typeface="+mj-lt"/>
            </a:endParaRPr>
          </a:p>
          <a:p>
            <a:endParaRPr lang="en-US" sz="2800" dirty="0">
              <a:latin typeface="+mj-lt"/>
            </a:endParaRPr>
          </a:p>
          <a:p>
            <a:r>
              <a:rPr lang="en-US" sz="2600" dirty="0" smtClean="0">
                <a:latin typeface="Arial" pitchFamily="34" charset="0"/>
                <a:cs typeface="Arial" pitchFamily="34" charset="0"/>
              </a:rPr>
              <a:t>* Michael Richard Pence</a:t>
            </a:r>
          </a:p>
          <a:p>
            <a:endParaRPr lang="en-US" sz="2600" dirty="0" smtClean="0">
              <a:latin typeface="Arial" pitchFamily="34" charset="0"/>
              <a:cs typeface="Arial" pitchFamily="34" charset="0"/>
            </a:endParaRPr>
          </a:p>
          <a:p>
            <a:r>
              <a:rPr lang="en-US" sz="2600" dirty="0" smtClean="0">
                <a:latin typeface="Arial" pitchFamily="34" charset="0"/>
                <a:cs typeface="Arial" pitchFamily="34" charset="0"/>
              </a:rPr>
              <a:t>* Mike Pence</a:t>
            </a:r>
          </a:p>
          <a:p>
            <a:endParaRPr lang="en-US" sz="2600" dirty="0" smtClean="0">
              <a:latin typeface="Arial" pitchFamily="34" charset="0"/>
              <a:cs typeface="Arial" pitchFamily="34" charset="0"/>
            </a:endParaRPr>
          </a:p>
          <a:p>
            <a:r>
              <a:rPr lang="en-US" sz="2600" dirty="0" smtClean="0">
                <a:latin typeface="Arial" pitchFamily="34" charset="0"/>
                <a:cs typeface="Arial" pitchFamily="34" charset="0"/>
              </a:rPr>
              <a:t>* Pence</a:t>
            </a:r>
          </a:p>
          <a:p>
            <a:endParaRPr lang="en-US" sz="2400" dirty="0">
              <a:latin typeface="+mj-lt"/>
            </a:endParaRPr>
          </a:p>
          <a:p>
            <a:endParaRPr lang="en-US" sz="2400" dirty="0" smtClean="0">
              <a:latin typeface="+mj-lt"/>
            </a:endParaRPr>
          </a:p>
          <a:p>
            <a:endParaRPr lang="en-US" sz="2400" dirty="0" smtClean="0">
              <a:latin typeface="+mj-lt"/>
            </a:endParaRPr>
          </a:p>
          <a:p>
            <a:endParaRPr lang="en-US" sz="2400" dirty="0">
              <a:latin typeface="+mj-lt"/>
            </a:endParaRPr>
          </a:p>
          <a:p>
            <a:endParaRPr lang="en-US" sz="2400" dirty="0">
              <a:latin typeface="+mj-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37DE0EE-1344-43CB-B043-B64A1C9BCBD9}" type="slidenum">
              <a:rPr lang="en-US" sz="1200" b="0">
                <a:solidFill>
                  <a:schemeClr val="tx1">
                    <a:tint val="75000"/>
                  </a:schemeClr>
                </a:solidFill>
                <a:latin typeface="+mn-lt"/>
                <a:cs typeface="+mn-cs"/>
              </a:rPr>
              <a:pPr algn="r" fontAlgn="auto">
                <a:spcBef>
                  <a:spcPts val="0"/>
                </a:spcBef>
                <a:spcAft>
                  <a:spcPts val="0"/>
                </a:spcAft>
                <a:defRPr/>
              </a:pPr>
              <a:t>32</a:t>
            </a:fld>
            <a:endParaRPr lang="en-US" sz="1200" b="0">
              <a:solidFill>
                <a:schemeClr val="tx1">
                  <a:tint val="75000"/>
                </a:schemeClr>
              </a:solidFill>
              <a:latin typeface="+mn-lt"/>
              <a:cs typeface="+mn-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81922" name="Text Box 4"/>
          <p:cNvSpPr txBox="1">
            <a:spLocks noChangeArrowheads="1"/>
          </p:cNvSpPr>
          <p:nvPr/>
        </p:nvSpPr>
        <p:spPr bwMode="auto">
          <a:xfrm>
            <a:off x="609600" y="90488"/>
            <a:ext cx="1905000" cy="400110"/>
          </a:xfrm>
          <a:prstGeom prst="rect">
            <a:avLst/>
          </a:prstGeom>
          <a:noFill/>
          <a:ln w="9525">
            <a:noFill/>
            <a:miter lim="800000"/>
            <a:headEnd/>
            <a:tailEnd/>
          </a:ln>
        </p:spPr>
        <p:txBody>
          <a:bodyPr>
            <a:spAutoFit/>
          </a:bodyPr>
          <a:lstStyle/>
          <a:p>
            <a:pPr>
              <a:spcBef>
                <a:spcPct val="50000"/>
              </a:spcBef>
            </a:pPr>
            <a:r>
              <a:rPr lang="en-US" sz="2000" dirty="0">
                <a:solidFill>
                  <a:schemeClr val="tx1"/>
                </a:solidFill>
                <a:latin typeface="+mj-lt"/>
              </a:rPr>
              <a:t>Question </a:t>
            </a:r>
            <a:r>
              <a:rPr lang="en-US" sz="2000" dirty="0" smtClean="0">
                <a:solidFill>
                  <a:schemeClr val="tx1"/>
                </a:solidFill>
                <a:latin typeface="+mj-lt"/>
              </a:rPr>
              <a:t>#30</a:t>
            </a:r>
            <a:endParaRPr lang="en-US" sz="2000" dirty="0">
              <a:solidFill>
                <a:schemeClr val="tx1"/>
              </a:solidFill>
              <a:latin typeface="+mj-lt"/>
            </a:endParaRP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24EFD5F-44A2-474B-A638-11D6B3B979FA}" type="slidenum">
              <a:rPr lang="en-US" sz="1200" b="0">
                <a:solidFill>
                  <a:schemeClr val="tx1">
                    <a:tint val="75000"/>
                  </a:schemeClr>
                </a:solidFill>
                <a:latin typeface="+mn-lt"/>
                <a:cs typeface="+mn-cs"/>
              </a:rPr>
              <a:pPr algn="r" fontAlgn="auto">
                <a:spcBef>
                  <a:spcPts val="0"/>
                </a:spcBef>
                <a:spcAft>
                  <a:spcPts val="0"/>
                </a:spcAft>
                <a:defRPr/>
              </a:pPr>
              <a:t>33</a:t>
            </a:fld>
            <a:endParaRPr lang="en-US" sz="1200" b="0">
              <a:solidFill>
                <a:schemeClr val="tx1">
                  <a:tint val="75000"/>
                </a:schemeClr>
              </a:solidFill>
              <a:latin typeface="+mn-lt"/>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BE54F906-7DD9-4DDA-A168-4A8EFE9311A0}" type="slidenum">
              <a:rPr lang="en-US" sz="1200">
                <a:solidFill>
                  <a:srgbClr val="898989"/>
                </a:solidFill>
                <a:latin typeface="Calibri" pitchFamily="34" charset="0"/>
                <a:cs typeface="Arial" charset="0"/>
              </a:rPr>
              <a:pPr algn="r"/>
              <a:t>34</a:t>
            </a:fld>
            <a:endParaRPr lang="en-US" sz="1200">
              <a:solidFill>
                <a:srgbClr val="898989"/>
              </a:solidFill>
              <a:latin typeface="Calibri" pitchFamily="34" charset="0"/>
              <a:cs typeface="Arial" charset="0"/>
            </a:endParaRPr>
          </a:p>
        </p:txBody>
      </p:sp>
      <p:sp>
        <p:nvSpPr>
          <p:cNvPr id="7" name="Text Box 5"/>
          <p:cNvSpPr txBox="1">
            <a:spLocks noChangeArrowheads="1"/>
          </p:cNvSpPr>
          <p:nvPr/>
        </p:nvSpPr>
        <p:spPr bwMode="auto">
          <a:xfrm>
            <a:off x="236855" y="242203"/>
            <a:ext cx="8686800" cy="769441"/>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400" b="1" dirty="0" smtClean="0">
                <a:solidFill>
                  <a:schemeClr val="tx1"/>
                </a:solidFill>
                <a:latin typeface="Calibri" pitchFamily="34" charset="0"/>
              </a:rPr>
              <a:t>The Two Major Political Parties</a:t>
            </a:r>
          </a:p>
        </p:txBody>
      </p:sp>
      <p:sp>
        <p:nvSpPr>
          <p:cNvPr id="5" name="Text Box 5"/>
          <p:cNvSpPr txBox="1">
            <a:spLocks noChangeArrowheads="1"/>
          </p:cNvSpPr>
          <p:nvPr/>
        </p:nvSpPr>
        <p:spPr bwMode="auto">
          <a:xfrm>
            <a:off x="228600" y="5769471"/>
            <a:ext cx="8686800" cy="769441"/>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400" b="1" dirty="0" smtClean="0">
                <a:solidFill>
                  <a:schemeClr val="tx1"/>
                </a:solidFill>
                <a:latin typeface="Calibri" pitchFamily="34" charset="0"/>
              </a:rPr>
              <a:t> Republican			Democratic</a:t>
            </a:r>
            <a:endParaRPr lang="en-US" sz="4400" b="1" dirty="0">
              <a:solidFill>
                <a:schemeClr val="tx1"/>
              </a:solidFill>
              <a:latin typeface="Calibri" pitchFamily="34" charset="0"/>
            </a:endParaRPr>
          </a:p>
        </p:txBody>
      </p:sp>
      <p:pic>
        <p:nvPicPr>
          <p:cNvPr id="1026" name="Picture 2" descr="X:\HPL\Citizenship Lessons 1-11 - CoG\Lesson 06 American Government - Rights and Responsibilities (CoG)\images\6261650491_0cd6c701bb_z-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82163"/>
            <a:ext cx="8695055" cy="4787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4116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8601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0372450-1088-41B2-B6C5-F511C478E689}" type="slidenum">
              <a:rPr lang="en-US" sz="1200" b="0">
                <a:solidFill>
                  <a:srgbClr val="898989"/>
                </a:solidFill>
                <a:latin typeface="Calibri" pitchFamily="34" charset="0"/>
              </a:rPr>
              <a:pPr algn="r"/>
              <a:t>35</a:t>
            </a:fld>
            <a:endParaRPr lang="en-US" sz="1200" b="0">
              <a:solidFill>
                <a:srgbClr val="898989"/>
              </a:solidFill>
              <a:latin typeface="Calibri"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88066" name="Text Box 4"/>
          <p:cNvSpPr txBox="1">
            <a:spLocks noChangeArrowheads="1"/>
          </p:cNvSpPr>
          <p:nvPr/>
        </p:nvSpPr>
        <p:spPr bwMode="auto">
          <a:xfrm>
            <a:off x="609600" y="90488"/>
            <a:ext cx="1905000" cy="400110"/>
          </a:xfrm>
          <a:prstGeom prst="rect">
            <a:avLst/>
          </a:prstGeom>
          <a:noFill/>
          <a:ln w="9525">
            <a:noFill/>
            <a:miter lim="800000"/>
            <a:headEnd/>
            <a:tailEnd/>
          </a:ln>
        </p:spPr>
        <p:txBody>
          <a:bodyPr>
            <a:spAutoFit/>
          </a:bodyPr>
          <a:lstStyle/>
          <a:p>
            <a:pPr>
              <a:spcBef>
                <a:spcPct val="50000"/>
              </a:spcBef>
            </a:pPr>
            <a:r>
              <a:rPr lang="en-US" sz="2000" dirty="0">
                <a:solidFill>
                  <a:schemeClr val="tx1"/>
                </a:solidFill>
                <a:latin typeface="+mj-lt"/>
              </a:rPr>
              <a:t>Question </a:t>
            </a:r>
            <a:r>
              <a:rPr lang="en-US" sz="2000" dirty="0" smtClean="0">
                <a:solidFill>
                  <a:schemeClr val="tx1"/>
                </a:solidFill>
                <a:latin typeface="+mj-lt"/>
              </a:rPr>
              <a:t>#45</a:t>
            </a:r>
            <a:endParaRPr lang="en-US" sz="2000" dirty="0">
              <a:solidFill>
                <a:schemeClr val="tx1"/>
              </a:solidFill>
              <a:latin typeface="+mj-lt"/>
            </a:endParaRPr>
          </a:p>
        </p:txBody>
      </p:sp>
      <p:sp>
        <p:nvSpPr>
          <p:cNvPr id="8806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2ED34E4-765D-4B53-934E-B465D24EF0F7}" type="slidenum">
              <a:rPr lang="en-US" sz="1200" b="0">
                <a:solidFill>
                  <a:srgbClr val="898989"/>
                </a:solidFill>
                <a:latin typeface="Calibri" pitchFamily="34" charset="0"/>
              </a:rPr>
              <a:pPr algn="r"/>
              <a:t>36</a:t>
            </a:fld>
            <a:endParaRPr lang="en-US" sz="1200" b="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81C55E0-43C5-40C7-BD85-355FF7E42AA2}" type="slidenum">
              <a:rPr lang="en-US" sz="1200" b="0">
                <a:solidFill>
                  <a:schemeClr val="tx1">
                    <a:tint val="75000"/>
                  </a:schemeClr>
                </a:solidFill>
                <a:latin typeface="+mn-lt"/>
                <a:cs typeface="+mn-cs"/>
              </a:rPr>
              <a:pPr algn="r" fontAlgn="auto">
                <a:spcBef>
                  <a:spcPts val="0"/>
                </a:spcBef>
                <a:spcAft>
                  <a:spcPts val="0"/>
                </a:spcAft>
                <a:defRPr/>
              </a:pPr>
              <a:t>37</a:t>
            </a:fld>
            <a:endParaRPr lang="en-US" sz="1200" b="0">
              <a:solidFill>
                <a:schemeClr val="tx1">
                  <a:tint val="75000"/>
                </a:schemeClr>
              </a:solidFill>
              <a:latin typeface="+mn-lt"/>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92162" name="Text Box 4"/>
          <p:cNvSpPr txBox="1">
            <a:spLocks noChangeArrowheads="1"/>
          </p:cNvSpPr>
          <p:nvPr/>
        </p:nvSpPr>
        <p:spPr bwMode="auto">
          <a:xfrm>
            <a:off x="609600" y="90488"/>
            <a:ext cx="1905000" cy="400110"/>
          </a:xfrm>
          <a:prstGeom prst="rect">
            <a:avLst/>
          </a:prstGeom>
          <a:noFill/>
          <a:ln w="9525">
            <a:noFill/>
            <a:miter lim="800000"/>
            <a:headEnd/>
            <a:tailEnd/>
          </a:ln>
        </p:spPr>
        <p:txBody>
          <a:bodyPr>
            <a:spAutoFit/>
          </a:bodyPr>
          <a:lstStyle/>
          <a:p>
            <a:pPr>
              <a:spcBef>
                <a:spcPct val="50000"/>
              </a:spcBef>
            </a:pPr>
            <a:r>
              <a:rPr lang="en-US" sz="2000" dirty="0">
                <a:solidFill>
                  <a:schemeClr val="tx1"/>
                </a:solidFill>
                <a:latin typeface="+mj-lt"/>
              </a:rPr>
              <a:t>Question </a:t>
            </a:r>
            <a:r>
              <a:rPr lang="en-US" sz="2000" dirty="0" smtClean="0">
                <a:solidFill>
                  <a:schemeClr val="tx1"/>
                </a:solidFill>
                <a:latin typeface="+mj-lt"/>
              </a:rPr>
              <a:t>#46</a:t>
            </a:r>
            <a:endParaRPr lang="en-US" sz="2000" dirty="0">
              <a:solidFill>
                <a:schemeClr val="tx1"/>
              </a:solidFill>
              <a:latin typeface="+mj-lt"/>
            </a:endParaRP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C505EFA-673F-4C22-AA33-3DCDB70B5795}" type="slidenum">
              <a:rPr lang="en-US" sz="1200" b="0">
                <a:solidFill>
                  <a:schemeClr val="tx1">
                    <a:tint val="75000"/>
                  </a:schemeClr>
                </a:solidFill>
                <a:latin typeface="+mn-lt"/>
                <a:cs typeface="+mn-cs"/>
              </a:rPr>
              <a:pPr algn="r" fontAlgn="auto">
                <a:spcBef>
                  <a:spcPts val="0"/>
                </a:spcBef>
                <a:spcAft>
                  <a:spcPts val="0"/>
                </a:spcAft>
                <a:defRPr/>
              </a:pPr>
              <a:t>38</a:t>
            </a:fld>
            <a:endParaRPr lang="en-US" sz="1200" b="0">
              <a:solidFill>
                <a:schemeClr val="tx1">
                  <a:tint val="75000"/>
                </a:schemeClr>
              </a:solidFill>
              <a:latin typeface="+mn-lt"/>
              <a:cs typeface="+mn-cs"/>
            </a:endParaRPr>
          </a:p>
        </p:txBody>
      </p:sp>
      <p:sp>
        <p:nvSpPr>
          <p:cNvPr id="2" name="TextBox 1"/>
          <p:cNvSpPr txBox="1"/>
          <p:nvPr/>
        </p:nvSpPr>
        <p:spPr>
          <a:xfrm>
            <a:off x="533400" y="3505200"/>
            <a:ext cx="8128000" cy="2431435"/>
          </a:xfrm>
          <a:prstGeom prst="rect">
            <a:avLst/>
          </a:prstGeom>
          <a:solidFill>
            <a:srgbClr val="B40000"/>
          </a:solidFill>
        </p:spPr>
        <p:txBody>
          <a:bodyPr wrap="square" rtlCol="0">
            <a:spAutoFit/>
          </a:bodyPr>
          <a:lstStyle/>
          <a:p>
            <a:endParaRPr lang="en-US" sz="1200" dirty="0" smtClean="0"/>
          </a:p>
          <a:p>
            <a:r>
              <a:rPr lang="en-US" sz="2800" dirty="0" smtClean="0"/>
              <a:t>       Republican</a:t>
            </a:r>
          </a:p>
          <a:p>
            <a:r>
              <a:rPr lang="en-US" sz="2800" dirty="0" smtClean="0"/>
              <a:t>       (Party)</a:t>
            </a:r>
          </a:p>
          <a:p>
            <a:endParaRPr lang="en-US" sz="2800" dirty="0"/>
          </a:p>
          <a:p>
            <a:endParaRPr lang="en-US" sz="2800" dirty="0" smtClean="0"/>
          </a:p>
          <a:p>
            <a:endParaRPr lang="en-US" sz="28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AC79BF1-4E54-4A2C-9F03-2613BB911F46}" type="slidenum">
              <a:rPr lang="en-US" sz="1200">
                <a:solidFill>
                  <a:srgbClr val="898989"/>
                </a:solidFill>
                <a:latin typeface="Calibri" pitchFamily="34" charset="0"/>
                <a:cs typeface="Arial" charset="0"/>
              </a:rPr>
              <a:pPr algn="r"/>
              <a:t>39</a:t>
            </a:fld>
            <a:endParaRPr lang="en-US" sz="1200">
              <a:solidFill>
                <a:srgbClr val="898989"/>
              </a:solidFill>
              <a:latin typeface="Calibri" pitchFamily="34" charset="0"/>
              <a:cs typeface="Arial" charset="0"/>
            </a:endParaRPr>
          </a:p>
        </p:txBody>
      </p:sp>
      <p:pic>
        <p:nvPicPr>
          <p:cNvPr id="48130" name="Picture 6" descr="Constitution_Party_Logo"/>
          <p:cNvPicPr>
            <a:picLocks noChangeAspect="1" noChangeArrowheads="1"/>
          </p:cNvPicPr>
          <p:nvPr/>
        </p:nvPicPr>
        <p:blipFill>
          <a:blip r:embed="rId3" cstate="print"/>
          <a:srcRect/>
          <a:stretch>
            <a:fillRect/>
          </a:stretch>
        </p:blipFill>
        <p:spPr bwMode="auto">
          <a:xfrm>
            <a:off x="3733800" y="5334000"/>
            <a:ext cx="4914900" cy="876300"/>
          </a:xfrm>
          <a:prstGeom prst="rect">
            <a:avLst/>
          </a:prstGeom>
          <a:noFill/>
          <a:ln w="9525">
            <a:noFill/>
            <a:miter lim="800000"/>
            <a:headEnd/>
            <a:tailEnd/>
          </a:ln>
        </p:spPr>
      </p:pic>
      <p:pic>
        <p:nvPicPr>
          <p:cNvPr id="48131" name="Picture 7" descr="Green_Party_(United_States)_logo"/>
          <p:cNvPicPr>
            <a:picLocks noChangeAspect="1" noChangeArrowheads="1"/>
          </p:cNvPicPr>
          <p:nvPr/>
        </p:nvPicPr>
        <p:blipFill>
          <a:blip r:embed="rId4" cstate="print"/>
          <a:srcRect/>
          <a:stretch>
            <a:fillRect/>
          </a:stretch>
        </p:blipFill>
        <p:spPr bwMode="auto">
          <a:xfrm>
            <a:off x="685800" y="5105400"/>
            <a:ext cx="2230438" cy="1098550"/>
          </a:xfrm>
          <a:prstGeom prst="rect">
            <a:avLst/>
          </a:prstGeom>
          <a:solidFill>
            <a:schemeClr val="bg2"/>
          </a:solidFill>
          <a:ln w="9525">
            <a:noFill/>
            <a:miter lim="800000"/>
            <a:headEnd/>
            <a:tailEnd/>
          </a:ln>
        </p:spPr>
      </p:pic>
      <p:pic>
        <p:nvPicPr>
          <p:cNvPr id="48132" name="Picture 8" descr="252px-Libertarian_Party"/>
          <p:cNvPicPr>
            <a:picLocks noChangeAspect="1" noChangeArrowheads="1"/>
          </p:cNvPicPr>
          <p:nvPr/>
        </p:nvPicPr>
        <p:blipFill>
          <a:blip r:embed="rId5" cstate="print"/>
          <a:srcRect/>
          <a:stretch>
            <a:fillRect/>
          </a:stretch>
        </p:blipFill>
        <p:spPr bwMode="auto">
          <a:xfrm>
            <a:off x="381000" y="762000"/>
            <a:ext cx="1984375" cy="2063750"/>
          </a:xfrm>
          <a:prstGeom prst="rect">
            <a:avLst/>
          </a:prstGeom>
          <a:noFill/>
          <a:ln w="9525">
            <a:noFill/>
            <a:miter lim="800000"/>
            <a:headEnd/>
            <a:tailEnd/>
          </a:ln>
        </p:spPr>
      </p:pic>
      <p:pic>
        <p:nvPicPr>
          <p:cNvPr id="48133" name="Picture 9" descr="Working_Families_Party"/>
          <p:cNvPicPr>
            <a:picLocks noChangeAspect="1" noChangeArrowheads="1"/>
          </p:cNvPicPr>
          <p:nvPr/>
        </p:nvPicPr>
        <p:blipFill>
          <a:blip r:embed="rId6" cstate="print"/>
          <a:srcRect/>
          <a:stretch>
            <a:fillRect/>
          </a:stretch>
        </p:blipFill>
        <p:spPr bwMode="auto">
          <a:xfrm>
            <a:off x="7315200" y="4038600"/>
            <a:ext cx="1279525" cy="1112838"/>
          </a:xfrm>
          <a:prstGeom prst="rect">
            <a:avLst/>
          </a:prstGeom>
          <a:noFill/>
          <a:ln w="9525">
            <a:noFill/>
            <a:miter lim="800000"/>
            <a:headEnd/>
            <a:tailEnd/>
          </a:ln>
        </p:spPr>
      </p:pic>
      <p:pic>
        <p:nvPicPr>
          <p:cNvPr id="48134" name="Picture 11" descr="CitizensPartylogo"/>
          <p:cNvPicPr>
            <a:picLocks noChangeAspect="1" noChangeArrowheads="1"/>
          </p:cNvPicPr>
          <p:nvPr/>
        </p:nvPicPr>
        <p:blipFill>
          <a:blip r:embed="rId7" cstate="print"/>
          <a:srcRect/>
          <a:stretch>
            <a:fillRect/>
          </a:stretch>
        </p:blipFill>
        <p:spPr bwMode="auto">
          <a:xfrm>
            <a:off x="457200" y="3810000"/>
            <a:ext cx="3200400" cy="1085850"/>
          </a:xfrm>
          <a:prstGeom prst="rect">
            <a:avLst/>
          </a:prstGeom>
          <a:noFill/>
          <a:ln w="9525">
            <a:noFill/>
            <a:miter lim="800000"/>
            <a:headEnd/>
            <a:tailEnd/>
          </a:ln>
        </p:spPr>
      </p:pic>
      <p:pic>
        <p:nvPicPr>
          <p:cNvPr id="48135" name="Picture 15" descr="arp_header03-crop"/>
          <p:cNvPicPr>
            <a:picLocks noChangeAspect="1" noChangeArrowheads="1"/>
          </p:cNvPicPr>
          <p:nvPr/>
        </p:nvPicPr>
        <p:blipFill>
          <a:blip r:embed="rId8" cstate="print"/>
          <a:srcRect/>
          <a:stretch>
            <a:fillRect/>
          </a:stretch>
        </p:blipFill>
        <p:spPr bwMode="auto">
          <a:xfrm>
            <a:off x="533400" y="2895600"/>
            <a:ext cx="3089275" cy="703263"/>
          </a:xfrm>
          <a:prstGeom prst="rect">
            <a:avLst/>
          </a:prstGeom>
          <a:noFill/>
          <a:ln w="9525">
            <a:noFill/>
            <a:miter lim="800000"/>
            <a:headEnd/>
            <a:tailEnd/>
          </a:ln>
        </p:spPr>
      </p:pic>
      <p:pic>
        <p:nvPicPr>
          <p:cNvPr id="48136" name="Picture 16" descr="SPUSA_logo"/>
          <p:cNvPicPr>
            <a:picLocks noChangeAspect="1" noChangeArrowheads="1"/>
          </p:cNvPicPr>
          <p:nvPr/>
        </p:nvPicPr>
        <p:blipFill>
          <a:blip r:embed="rId9" cstate="print"/>
          <a:srcRect/>
          <a:stretch>
            <a:fillRect/>
          </a:stretch>
        </p:blipFill>
        <p:spPr bwMode="auto">
          <a:xfrm>
            <a:off x="6781800" y="838200"/>
            <a:ext cx="1865313" cy="1865313"/>
          </a:xfrm>
          <a:prstGeom prst="rect">
            <a:avLst/>
          </a:prstGeom>
          <a:noFill/>
          <a:ln w="9525">
            <a:noFill/>
            <a:miter lim="800000"/>
            <a:headEnd/>
            <a:tailEnd/>
          </a:ln>
        </p:spPr>
      </p:pic>
      <p:pic>
        <p:nvPicPr>
          <p:cNvPr id="48137" name="Picture 17" descr="America's_Independent_Party_logo"/>
          <p:cNvPicPr>
            <a:picLocks noChangeAspect="1" noChangeArrowheads="1"/>
          </p:cNvPicPr>
          <p:nvPr/>
        </p:nvPicPr>
        <p:blipFill>
          <a:blip r:embed="rId10" cstate="print"/>
          <a:srcRect/>
          <a:stretch>
            <a:fillRect/>
          </a:stretch>
        </p:blipFill>
        <p:spPr bwMode="auto">
          <a:xfrm>
            <a:off x="3733800" y="4495800"/>
            <a:ext cx="3300413" cy="649288"/>
          </a:xfrm>
          <a:prstGeom prst="rect">
            <a:avLst/>
          </a:prstGeom>
          <a:noFill/>
          <a:ln w="9525">
            <a:noFill/>
            <a:miter lim="800000"/>
            <a:headEnd/>
            <a:tailEnd/>
          </a:ln>
        </p:spPr>
      </p:pic>
      <p:pic>
        <p:nvPicPr>
          <p:cNvPr id="48138" name="Picture 18" descr="Modern Whig Party"/>
          <p:cNvPicPr>
            <a:picLocks noChangeAspect="1" noChangeArrowheads="1"/>
          </p:cNvPicPr>
          <p:nvPr/>
        </p:nvPicPr>
        <p:blipFill>
          <a:blip r:embed="rId11" cstate="print"/>
          <a:srcRect/>
          <a:stretch>
            <a:fillRect/>
          </a:stretch>
        </p:blipFill>
        <p:spPr bwMode="auto">
          <a:xfrm>
            <a:off x="2667000" y="1066800"/>
            <a:ext cx="3838575" cy="1050925"/>
          </a:xfrm>
          <a:prstGeom prst="rect">
            <a:avLst/>
          </a:prstGeom>
          <a:noFill/>
          <a:ln w="9525">
            <a:noFill/>
            <a:miter lim="800000"/>
            <a:headEnd/>
            <a:tailEnd/>
          </a:ln>
        </p:spPr>
      </p:pic>
      <p:sp>
        <p:nvSpPr>
          <p:cNvPr id="48139" name="Text Box 19"/>
          <p:cNvSpPr txBox="1">
            <a:spLocks noChangeArrowheads="1"/>
          </p:cNvSpPr>
          <p:nvPr/>
        </p:nvSpPr>
        <p:spPr bwMode="auto">
          <a:xfrm>
            <a:off x="3413125" y="163513"/>
            <a:ext cx="184150" cy="701675"/>
          </a:xfrm>
          <a:prstGeom prst="rect">
            <a:avLst/>
          </a:prstGeom>
          <a:noFill/>
          <a:ln w="9525">
            <a:noFill/>
            <a:miter lim="800000"/>
            <a:headEnd/>
            <a:tailEnd/>
          </a:ln>
        </p:spPr>
        <p:txBody>
          <a:bodyPr wrap="none">
            <a:spAutoFit/>
          </a:bodyPr>
          <a:lstStyle/>
          <a:p>
            <a:endParaRPr lang="en-US" sz="4000" b="1">
              <a:latin typeface="Calibri" pitchFamily="34" charset="0"/>
              <a:cs typeface="Arial" charset="0"/>
            </a:endParaRPr>
          </a:p>
        </p:txBody>
      </p:sp>
      <p:pic>
        <p:nvPicPr>
          <p:cNvPr id="48141" name="Picture 14" descr="BTPlogo"/>
          <p:cNvPicPr>
            <a:picLocks noChangeAspect="1" noChangeArrowheads="1"/>
          </p:cNvPicPr>
          <p:nvPr/>
        </p:nvPicPr>
        <p:blipFill>
          <a:blip r:embed="rId12" cstate="print"/>
          <a:srcRect/>
          <a:stretch>
            <a:fillRect/>
          </a:stretch>
        </p:blipFill>
        <p:spPr bwMode="auto">
          <a:xfrm>
            <a:off x="3810000" y="2362200"/>
            <a:ext cx="1901825" cy="1974850"/>
          </a:xfrm>
          <a:prstGeom prst="rect">
            <a:avLst/>
          </a:prstGeom>
          <a:noFill/>
          <a:ln w="9525">
            <a:noFill/>
            <a:miter lim="800000"/>
            <a:headEnd/>
            <a:tailEnd/>
          </a:ln>
        </p:spPr>
      </p:pic>
      <p:pic>
        <p:nvPicPr>
          <p:cNvPr id="48142" name="Picture 15" descr="justicelogo-21-"/>
          <p:cNvPicPr>
            <a:picLocks noChangeAspect="1" noChangeArrowheads="1"/>
          </p:cNvPicPr>
          <p:nvPr/>
        </p:nvPicPr>
        <p:blipFill>
          <a:blip r:embed="rId13" cstate="print"/>
          <a:srcRect/>
          <a:stretch>
            <a:fillRect/>
          </a:stretch>
        </p:blipFill>
        <p:spPr bwMode="auto">
          <a:xfrm>
            <a:off x="6096000" y="2819400"/>
            <a:ext cx="2171700" cy="1098550"/>
          </a:xfrm>
          <a:prstGeom prst="rect">
            <a:avLst/>
          </a:prstGeom>
          <a:noFill/>
          <a:ln w="9525">
            <a:noFill/>
            <a:miter lim="800000"/>
            <a:headEnd/>
            <a:tailEnd/>
          </a:ln>
        </p:spPr>
      </p:pic>
      <p:sp>
        <p:nvSpPr>
          <p:cNvPr id="16" name="Text Box 5"/>
          <p:cNvSpPr txBox="1">
            <a:spLocks noChangeArrowheads="1"/>
          </p:cNvSpPr>
          <p:nvPr/>
        </p:nvSpPr>
        <p:spPr bwMode="auto">
          <a:xfrm>
            <a:off x="228600" y="76200"/>
            <a:ext cx="868680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400" b="1" dirty="0" smtClean="0">
                <a:solidFill>
                  <a:schemeClr val="tx1"/>
                </a:solidFill>
                <a:latin typeface="Calibri" pitchFamily="34" charset="0"/>
              </a:rPr>
              <a:t>Third Parties Bring New Ideas</a:t>
            </a:r>
            <a:endParaRPr lang="en-US" sz="4400" b="1" dirty="0">
              <a:solidFill>
                <a:schemeClr val="tx1"/>
              </a:solidFill>
              <a:latin typeface="Calibri" pitchFamily="34" charset="0"/>
            </a:endParaRPr>
          </a:p>
        </p:txBody>
      </p:sp>
    </p:spTree>
    <p:extLst>
      <p:ext uri="{BB962C8B-B14F-4D97-AF65-F5344CB8AC3E}">
        <p14:creationId xmlns:p14="http://schemas.microsoft.com/office/powerpoint/2010/main" val="7562182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pic>
        <p:nvPicPr>
          <p:cNvPr id="22530" name="Picture 2"/>
          <p:cNvPicPr>
            <a:picLocks noChangeAspect="1" noChangeArrowheads="1"/>
          </p:cNvPicPr>
          <p:nvPr/>
        </p:nvPicPr>
        <p:blipFill>
          <a:blip r:embed="rId4" cstate="print"/>
          <a:srcRect r="50000"/>
          <a:stretch>
            <a:fillRect/>
          </a:stretch>
        </p:blipFill>
        <p:spPr bwMode="auto">
          <a:xfrm>
            <a:off x="533400" y="457200"/>
            <a:ext cx="4064000" cy="6096000"/>
          </a:xfrm>
          <a:prstGeom prst="rect">
            <a:avLst/>
          </a:prstGeom>
          <a:noFill/>
          <a:ln w="9525">
            <a:noFill/>
            <a:miter lim="800000"/>
            <a:headEnd/>
            <a:tailEnd/>
          </a:ln>
        </p:spPr>
      </p:pic>
      <p:pic>
        <p:nvPicPr>
          <p:cNvPr id="22531" name="Picture 2"/>
          <p:cNvPicPr>
            <a:picLocks noChangeAspect="1" noChangeArrowheads="1"/>
          </p:cNvPicPr>
          <p:nvPr/>
        </p:nvPicPr>
        <p:blipFill>
          <a:blip r:embed="rId5" cstate="print"/>
          <a:srcRect l="3279" t="10338" r="46721" b="69743"/>
          <a:stretch>
            <a:fillRect/>
          </a:stretch>
        </p:blipFill>
        <p:spPr bwMode="auto">
          <a:xfrm>
            <a:off x="4648200" y="4289425"/>
            <a:ext cx="3987800" cy="1192213"/>
          </a:xfrm>
          <a:prstGeom prst="rect">
            <a:avLst/>
          </a:prstGeom>
          <a:noFill/>
          <a:ln w="9525">
            <a:noFill/>
            <a:miter lim="800000"/>
            <a:headEnd/>
            <a:tailEnd/>
          </a:ln>
        </p:spPr>
      </p:pic>
      <p:sp>
        <p:nvSpPr>
          <p:cNvPr id="22532"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DD5C52D-60D8-4A02-94D1-F88CF62C8E32}" type="slidenum">
              <a:rPr lang="en-US" sz="1200" b="0">
                <a:solidFill>
                  <a:srgbClr val="898989"/>
                </a:solidFill>
                <a:latin typeface="Calibri" pitchFamily="34" charset="0"/>
              </a:rPr>
              <a:pPr algn="r"/>
              <a:t>4</a:t>
            </a:fld>
            <a:endParaRPr lang="en-US" sz="1200" b="0">
              <a:solidFill>
                <a:srgbClr val="898989"/>
              </a:solidFill>
              <a:latin typeface="Calibri" pitchFamily="34" charset="0"/>
            </a:endParaRPr>
          </a:p>
        </p:txBody>
      </p:sp>
      <p:sp>
        <p:nvSpPr>
          <p:cNvPr id="22533" name="Text Box 4"/>
          <p:cNvSpPr txBox="1">
            <a:spLocks noChangeArrowheads="1"/>
          </p:cNvSpPr>
          <p:nvPr/>
        </p:nvSpPr>
        <p:spPr bwMode="auto">
          <a:xfrm>
            <a:off x="609600" y="90488"/>
            <a:ext cx="1905000" cy="400110"/>
          </a:xfrm>
          <a:prstGeom prst="rect">
            <a:avLst/>
          </a:prstGeom>
          <a:noFill/>
          <a:ln w="9525">
            <a:noFill/>
            <a:miter lim="800000"/>
            <a:headEnd/>
            <a:tailEnd/>
          </a:ln>
        </p:spPr>
        <p:txBody>
          <a:bodyPr>
            <a:spAutoFit/>
          </a:bodyPr>
          <a:lstStyle/>
          <a:p>
            <a:pPr>
              <a:spcBef>
                <a:spcPct val="50000"/>
              </a:spcBef>
            </a:pPr>
            <a:r>
              <a:rPr lang="en-US" sz="2000" dirty="0">
                <a:solidFill>
                  <a:schemeClr val="tx1"/>
                </a:solidFill>
                <a:latin typeface="+mj-lt"/>
              </a:rPr>
              <a:t>Question </a:t>
            </a:r>
            <a:r>
              <a:rPr lang="en-US" sz="2000" dirty="0" smtClean="0">
                <a:solidFill>
                  <a:schemeClr val="tx1"/>
                </a:solidFill>
                <a:latin typeface="+mj-lt"/>
              </a:rPr>
              <a:t>#2</a:t>
            </a:r>
            <a:endParaRPr lang="en-US" sz="2000" dirty="0">
              <a:solidFill>
                <a:schemeClr val="tx1"/>
              </a:solidFill>
              <a:latin typeface="+mj-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EA90EF9-BB04-4F6B-8610-D31A4CFA718F}" type="slidenum">
              <a:rPr lang="en-US" sz="1200" b="0">
                <a:solidFill>
                  <a:schemeClr val="tx1">
                    <a:tint val="75000"/>
                  </a:schemeClr>
                </a:solidFill>
                <a:latin typeface="+mn-lt"/>
                <a:cs typeface="+mn-cs"/>
              </a:rPr>
              <a:pPr algn="r" fontAlgn="auto">
                <a:spcBef>
                  <a:spcPts val="0"/>
                </a:spcBef>
                <a:spcAft>
                  <a:spcPts val="0"/>
                </a:spcAft>
                <a:defRPr/>
              </a:pPr>
              <a:t>40</a:t>
            </a:fld>
            <a:endParaRPr lang="en-US" sz="1200" b="0">
              <a:solidFill>
                <a:schemeClr val="tx1">
                  <a:tint val="75000"/>
                </a:schemeClr>
              </a:solidFill>
              <a:latin typeface="+mn-lt"/>
              <a:cs typeface="+mn-cs"/>
            </a:endParaRPr>
          </a:p>
        </p:txBody>
      </p:sp>
      <p:pic>
        <p:nvPicPr>
          <p:cNvPr id="96258" name="Picture 4" descr="elections20-20flag20and20balloons"/>
          <p:cNvPicPr>
            <a:picLocks noChangeAspect="1" noChangeArrowheads="1"/>
          </p:cNvPicPr>
          <p:nvPr/>
        </p:nvPicPr>
        <p:blipFill>
          <a:blip r:embed="rId3" cstate="print"/>
          <a:srcRect/>
          <a:stretch>
            <a:fillRect/>
          </a:stretch>
        </p:blipFill>
        <p:spPr bwMode="auto">
          <a:xfrm>
            <a:off x="881605" y="445949"/>
            <a:ext cx="6105525" cy="6001643"/>
          </a:xfrm>
          <a:prstGeom prst="rect">
            <a:avLst/>
          </a:prstGeom>
          <a:noFill/>
          <a:ln w="63500">
            <a:solidFill>
              <a:schemeClr val="tx1"/>
            </a:solidFill>
            <a:miter lim="800000"/>
            <a:headEnd/>
            <a:tailEnd/>
          </a:ln>
        </p:spPr>
      </p:pic>
      <p:sp>
        <p:nvSpPr>
          <p:cNvPr id="96259" name="Text Box 5"/>
          <p:cNvSpPr txBox="1">
            <a:spLocks noChangeArrowheads="1"/>
          </p:cNvSpPr>
          <p:nvPr/>
        </p:nvSpPr>
        <p:spPr bwMode="auto">
          <a:xfrm>
            <a:off x="990600" y="5760621"/>
            <a:ext cx="2743200" cy="549275"/>
          </a:xfrm>
          <a:prstGeom prst="rect">
            <a:avLst/>
          </a:prstGeom>
          <a:noFill/>
          <a:ln w="9525">
            <a:noFill/>
            <a:miter lim="800000"/>
            <a:headEnd/>
            <a:tailEnd/>
          </a:ln>
        </p:spPr>
        <p:txBody>
          <a:bodyPr>
            <a:spAutoFit/>
          </a:bodyPr>
          <a:lstStyle/>
          <a:p>
            <a:r>
              <a:rPr lang="en-US" sz="3000" b="1" i="1" dirty="0">
                <a:solidFill>
                  <a:schemeClr val="tx1"/>
                </a:solidFill>
                <a:latin typeface="Calibri" pitchFamily="34" charset="0"/>
              </a:rPr>
              <a:t>Be sure to vote!</a:t>
            </a:r>
          </a:p>
        </p:txBody>
      </p:sp>
      <p:sp>
        <p:nvSpPr>
          <p:cNvPr id="96260" name="Text Box 6"/>
          <p:cNvSpPr txBox="1">
            <a:spLocks noChangeArrowheads="1"/>
          </p:cNvSpPr>
          <p:nvPr/>
        </p:nvSpPr>
        <p:spPr bwMode="auto">
          <a:xfrm>
            <a:off x="310425" y="445949"/>
            <a:ext cx="5486400" cy="641350"/>
          </a:xfrm>
          <a:prstGeom prst="rect">
            <a:avLst/>
          </a:prstGeom>
          <a:noFill/>
          <a:ln w="9525">
            <a:noFill/>
            <a:miter lim="800000"/>
            <a:headEnd/>
            <a:tailEnd/>
          </a:ln>
        </p:spPr>
        <p:txBody>
          <a:bodyPr>
            <a:spAutoFit/>
          </a:bodyPr>
          <a:lstStyle/>
          <a:p>
            <a:pPr algn="ctr"/>
            <a:r>
              <a:rPr lang="en-US" sz="3600" b="1" dirty="0">
                <a:solidFill>
                  <a:schemeClr val="tx1"/>
                </a:solidFill>
                <a:latin typeface="Calibri" pitchFamily="34" charset="0"/>
              </a:rPr>
              <a:t>November is Coming!</a:t>
            </a:r>
          </a:p>
        </p:txBody>
      </p:sp>
      <p:sp>
        <p:nvSpPr>
          <p:cNvPr id="2" name="TextBox 1"/>
          <p:cNvSpPr txBox="1"/>
          <p:nvPr/>
        </p:nvSpPr>
        <p:spPr>
          <a:xfrm>
            <a:off x="7022641" y="411480"/>
            <a:ext cx="1095172" cy="6071616"/>
          </a:xfrm>
          <a:prstGeom prst="rect">
            <a:avLst/>
          </a:prstGeom>
          <a:solidFill>
            <a:schemeClr val="bg1"/>
          </a:solidFill>
          <a:ln w="63500">
            <a:solidFill>
              <a:schemeClr val="tx1"/>
            </a:solidFill>
          </a:ln>
        </p:spPr>
        <p:txBody>
          <a:bodyPr wrap="square" rtlCol="0">
            <a:spAutoFit/>
          </a:bodyPr>
          <a:lstStyle/>
          <a:p>
            <a:pPr>
              <a:lnSpc>
                <a:spcPct val="150000"/>
              </a:lnSpc>
            </a:pPr>
            <a:r>
              <a:rPr lang="en-US" sz="3200" b="1" strike="sngStrike" dirty="0" smtClean="0">
                <a:solidFill>
                  <a:schemeClr val="tx1"/>
                </a:solidFill>
              </a:rPr>
              <a:t>2004</a:t>
            </a:r>
          </a:p>
          <a:p>
            <a:pPr>
              <a:lnSpc>
                <a:spcPct val="150000"/>
              </a:lnSpc>
            </a:pPr>
            <a:r>
              <a:rPr lang="en-US" sz="3200" b="1" strike="sngStrike" dirty="0" smtClean="0">
                <a:solidFill>
                  <a:schemeClr val="tx1"/>
                </a:solidFill>
              </a:rPr>
              <a:t>2008</a:t>
            </a:r>
          </a:p>
          <a:p>
            <a:pPr>
              <a:lnSpc>
                <a:spcPct val="150000"/>
              </a:lnSpc>
            </a:pPr>
            <a:r>
              <a:rPr lang="en-US" sz="3200" b="1" strike="sngStrike" dirty="0" smtClean="0">
                <a:solidFill>
                  <a:schemeClr val="tx1"/>
                </a:solidFill>
              </a:rPr>
              <a:t>2012</a:t>
            </a:r>
          </a:p>
          <a:p>
            <a:pPr>
              <a:lnSpc>
                <a:spcPct val="150000"/>
              </a:lnSpc>
            </a:pPr>
            <a:r>
              <a:rPr lang="en-US" sz="3200" b="1" strike="sngStrike" dirty="0" smtClean="0">
                <a:solidFill>
                  <a:schemeClr val="tx1"/>
                </a:solidFill>
              </a:rPr>
              <a:t>2016</a:t>
            </a:r>
          </a:p>
          <a:p>
            <a:pPr>
              <a:lnSpc>
                <a:spcPct val="150000"/>
              </a:lnSpc>
            </a:pPr>
            <a:r>
              <a:rPr lang="en-US" sz="3200" b="1" dirty="0" smtClean="0">
                <a:solidFill>
                  <a:schemeClr val="tx1"/>
                </a:solidFill>
              </a:rPr>
              <a:t>2020</a:t>
            </a:r>
          </a:p>
          <a:p>
            <a:pPr>
              <a:lnSpc>
                <a:spcPct val="150000"/>
              </a:lnSpc>
            </a:pPr>
            <a:r>
              <a:rPr lang="en-US" sz="3200" b="1" dirty="0" smtClean="0">
                <a:solidFill>
                  <a:schemeClr val="tx1"/>
                </a:solidFill>
              </a:rPr>
              <a:t>2024</a:t>
            </a:r>
          </a:p>
          <a:p>
            <a:pPr>
              <a:lnSpc>
                <a:spcPct val="150000"/>
              </a:lnSpc>
            </a:pPr>
            <a:r>
              <a:rPr lang="en-US" sz="3200" b="1" dirty="0" smtClean="0">
                <a:solidFill>
                  <a:schemeClr val="tx1"/>
                </a:solidFill>
              </a:rPr>
              <a:t>2028</a:t>
            </a:r>
          </a:p>
          <a:p>
            <a:pPr>
              <a:lnSpc>
                <a:spcPct val="150000"/>
              </a:lnSpc>
            </a:pPr>
            <a:r>
              <a:rPr lang="en-US" sz="3200" b="1" dirty="0" smtClean="0">
                <a:solidFill>
                  <a:schemeClr val="tx1"/>
                </a:solidFill>
              </a:rPr>
              <a:t>2032</a:t>
            </a:r>
            <a:endParaRPr lang="en-US" sz="3200" b="1" dirty="0">
              <a:solidFill>
                <a:schemeClr val="tx1"/>
              </a:solidFill>
            </a:endParaRPr>
          </a:p>
        </p:txBody>
      </p:sp>
    </p:spTree>
    <p:extLst>
      <p:ext uri="{BB962C8B-B14F-4D97-AF65-F5344CB8AC3E}">
        <p14:creationId xmlns:p14="http://schemas.microsoft.com/office/powerpoint/2010/main" val="8394904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C2EE812-42EC-4F7A-8E54-4C10AFC028A6}" type="slidenum">
              <a:rPr lang="en-US" sz="1200" b="0">
                <a:solidFill>
                  <a:schemeClr val="tx1">
                    <a:tint val="75000"/>
                  </a:schemeClr>
                </a:solidFill>
                <a:latin typeface="+mn-lt"/>
                <a:cs typeface="+mn-cs"/>
              </a:rPr>
              <a:pPr algn="r" fontAlgn="auto">
                <a:spcBef>
                  <a:spcPts val="0"/>
                </a:spcBef>
                <a:spcAft>
                  <a:spcPts val="0"/>
                </a:spcAft>
                <a:defRPr/>
              </a:pPr>
              <a:t>41</a:t>
            </a:fld>
            <a:endParaRPr lang="en-US" sz="1200" b="0">
              <a:solidFill>
                <a:schemeClr val="tx1">
                  <a:tint val="75000"/>
                </a:schemeClr>
              </a:solidFill>
              <a:latin typeface="+mn-lt"/>
              <a:cs typeface="+mn-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00354"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dirty="0">
                <a:solidFill>
                  <a:schemeClr val="tx1"/>
                </a:solidFill>
              </a:rPr>
              <a:t>Question </a:t>
            </a:r>
            <a:r>
              <a:rPr lang="en-US" dirty="0" smtClean="0">
                <a:solidFill>
                  <a:schemeClr val="tx1"/>
                </a:solidFill>
              </a:rPr>
              <a:t>#26</a:t>
            </a:r>
            <a:endParaRPr lang="en-US" dirty="0">
              <a:solidFill>
                <a:schemeClr val="tx1"/>
              </a:solidFill>
            </a:endParaRPr>
          </a:p>
        </p:txBody>
      </p:sp>
      <p:sp>
        <p:nvSpPr>
          <p:cNvPr id="100355" name="Text Box 5"/>
          <p:cNvSpPr txBox="1">
            <a:spLocks noChangeArrowheads="1"/>
          </p:cNvSpPr>
          <p:nvPr/>
        </p:nvSpPr>
        <p:spPr bwMode="auto">
          <a:xfrm>
            <a:off x="4572000" y="1143000"/>
            <a:ext cx="3886200" cy="366713"/>
          </a:xfrm>
          <a:prstGeom prst="rect">
            <a:avLst/>
          </a:prstGeom>
          <a:noFill/>
          <a:ln w="9525">
            <a:noFill/>
            <a:miter lim="800000"/>
            <a:headEnd/>
            <a:tailEnd/>
          </a:ln>
        </p:spPr>
        <p:txBody>
          <a:bodyPr>
            <a:spAutoFit/>
          </a:bodyPr>
          <a:lstStyle/>
          <a:p>
            <a:pPr algn="ctr"/>
            <a:endParaRPr lang="en-US" b="0"/>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3CFD98D-98E0-4F2E-A0B4-E66738C95C04}" type="slidenum">
              <a:rPr lang="en-US" sz="1200" b="0">
                <a:solidFill>
                  <a:schemeClr val="tx1">
                    <a:tint val="75000"/>
                  </a:schemeClr>
                </a:solidFill>
                <a:latin typeface="+mn-lt"/>
                <a:cs typeface="+mn-cs"/>
              </a:rPr>
              <a:pPr algn="r" fontAlgn="auto">
                <a:spcBef>
                  <a:spcPts val="0"/>
                </a:spcBef>
                <a:spcAft>
                  <a:spcPts val="0"/>
                </a:spcAft>
                <a:defRPr/>
              </a:pPr>
              <a:t>42</a:t>
            </a:fld>
            <a:endParaRPr lang="en-US" sz="1200" b="0">
              <a:solidFill>
                <a:schemeClr val="tx1">
                  <a:tint val="75000"/>
                </a:schemeClr>
              </a:solidFill>
              <a:latin typeface="+mn-lt"/>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8576FE8-F74D-49D4-9FA2-6EC872E7471A}" type="slidenum">
              <a:rPr lang="en-US" sz="1200" b="0">
                <a:solidFill>
                  <a:schemeClr val="tx1">
                    <a:tint val="75000"/>
                  </a:schemeClr>
                </a:solidFill>
                <a:latin typeface="+mn-lt"/>
                <a:cs typeface="+mn-cs"/>
              </a:rPr>
              <a:pPr algn="r" fontAlgn="auto">
                <a:spcBef>
                  <a:spcPts val="0"/>
                </a:spcBef>
                <a:spcAft>
                  <a:spcPts val="0"/>
                </a:spcAft>
                <a:defRPr/>
              </a:pPr>
              <a:t>43</a:t>
            </a:fld>
            <a:endParaRPr lang="en-US" sz="1200" b="0">
              <a:solidFill>
                <a:schemeClr val="tx1">
                  <a:tint val="75000"/>
                </a:schemeClr>
              </a:solidFill>
              <a:latin typeface="+mn-lt"/>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04450"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dirty="0">
                <a:solidFill>
                  <a:schemeClr val="tx1"/>
                </a:solidFill>
              </a:rPr>
              <a:t>Question </a:t>
            </a:r>
            <a:r>
              <a:rPr lang="en-US" dirty="0" smtClean="0">
                <a:solidFill>
                  <a:schemeClr val="tx1"/>
                </a:solidFill>
              </a:rPr>
              <a:t>#27</a:t>
            </a:r>
            <a:endParaRPr lang="en-US" dirty="0">
              <a:solidFill>
                <a:schemeClr val="tx1"/>
              </a:solidFill>
            </a:endParaRPr>
          </a:p>
        </p:txBody>
      </p:sp>
      <p:sp>
        <p:nvSpPr>
          <p:cNvPr id="104451" name="Text Box 5"/>
          <p:cNvSpPr txBox="1">
            <a:spLocks noChangeArrowheads="1"/>
          </p:cNvSpPr>
          <p:nvPr/>
        </p:nvSpPr>
        <p:spPr bwMode="auto">
          <a:xfrm>
            <a:off x="685800" y="4724400"/>
            <a:ext cx="184150" cy="366713"/>
          </a:xfrm>
          <a:prstGeom prst="rect">
            <a:avLst/>
          </a:prstGeom>
          <a:noFill/>
          <a:ln w="9525">
            <a:noFill/>
            <a:miter lim="800000"/>
            <a:headEnd/>
            <a:tailEnd/>
          </a:ln>
        </p:spPr>
        <p:txBody>
          <a:bodyPr wrap="none">
            <a:spAutoFit/>
          </a:bodyPr>
          <a:lstStyle/>
          <a:p>
            <a:endParaRPr lang="en-US" b="0"/>
          </a:p>
        </p:txBody>
      </p:sp>
      <p:sp>
        <p:nvSpPr>
          <p:cNvPr id="104452" name="Rectangle 6"/>
          <p:cNvSpPr>
            <a:spLocks noChangeArrowheads="1"/>
          </p:cNvSpPr>
          <p:nvPr/>
        </p:nvSpPr>
        <p:spPr bwMode="auto">
          <a:xfrm>
            <a:off x="3657600" y="4318000"/>
            <a:ext cx="184150" cy="366713"/>
          </a:xfrm>
          <a:prstGeom prst="rect">
            <a:avLst/>
          </a:prstGeom>
          <a:noFill/>
          <a:ln w="9525">
            <a:noFill/>
            <a:miter lim="800000"/>
            <a:headEnd/>
            <a:tailEnd/>
          </a:ln>
        </p:spPr>
        <p:txBody>
          <a:bodyPr wrap="none">
            <a:spAutoFit/>
          </a:bodyPr>
          <a:lstStyle/>
          <a:p>
            <a:endParaRPr lang="en-US" b="0"/>
          </a:p>
        </p:txBody>
      </p:sp>
      <p:sp>
        <p:nvSpPr>
          <p:cNvPr id="104453" name="Rectangle 7"/>
          <p:cNvSpPr>
            <a:spLocks noChangeArrowheads="1"/>
          </p:cNvSpPr>
          <p:nvPr/>
        </p:nvSpPr>
        <p:spPr bwMode="auto">
          <a:xfrm>
            <a:off x="2773363" y="638175"/>
            <a:ext cx="184150" cy="366713"/>
          </a:xfrm>
          <a:prstGeom prst="rect">
            <a:avLst/>
          </a:prstGeom>
          <a:noFill/>
          <a:ln w="9525">
            <a:noFill/>
            <a:miter lim="800000"/>
            <a:headEnd/>
            <a:tailEnd/>
          </a:ln>
        </p:spPr>
        <p:txBody>
          <a:bodyPr wrap="none">
            <a:spAutoFit/>
          </a:bodyPr>
          <a:lstStyle/>
          <a:p>
            <a:endParaRPr lang="en-US" b="0"/>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2D8314EB-A65C-4C77-ABBE-08655D21E287}" type="slidenum">
              <a:rPr lang="en-US" sz="1200" b="0">
                <a:solidFill>
                  <a:schemeClr val="tx1">
                    <a:tint val="75000"/>
                  </a:schemeClr>
                </a:solidFill>
                <a:latin typeface="+mn-lt"/>
                <a:cs typeface="+mn-cs"/>
              </a:rPr>
              <a:pPr algn="r" fontAlgn="auto">
                <a:spcBef>
                  <a:spcPts val="0"/>
                </a:spcBef>
                <a:spcAft>
                  <a:spcPts val="0"/>
                </a:spcAft>
                <a:defRPr/>
              </a:pPr>
              <a:t>44</a:t>
            </a:fld>
            <a:endParaRPr lang="en-US" sz="1200" b="0">
              <a:solidFill>
                <a:schemeClr val="tx1">
                  <a:tint val="75000"/>
                </a:schemeClr>
              </a:solidFill>
              <a:latin typeface="+mn-lt"/>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3"/>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192F8D0-A1B5-4335-94FE-1352FB59819F}" type="slidenum">
              <a:rPr lang="en-US" sz="1200" b="0">
                <a:solidFill>
                  <a:schemeClr val="tx1">
                    <a:tint val="75000"/>
                  </a:schemeClr>
                </a:solidFill>
                <a:latin typeface="+mn-lt"/>
                <a:cs typeface="+mn-cs"/>
              </a:rPr>
              <a:pPr algn="r" fontAlgn="auto">
                <a:spcBef>
                  <a:spcPts val="0"/>
                </a:spcBef>
                <a:spcAft>
                  <a:spcPts val="0"/>
                </a:spcAft>
                <a:defRPr/>
              </a:pPr>
              <a:t>45</a:t>
            </a:fld>
            <a:endParaRPr lang="en-US" sz="1200" b="0">
              <a:solidFill>
                <a:schemeClr val="tx1">
                  <a:tint val="75000"/>
                </a:schemeClr>
              </a:solidFill>
              <a:latin typeface="+mn-lt"/>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08546" name="Text Box 4"/>
          <p:cNvSpPr txBox="1">
            <a:spLocks noChangeArrowheads="1"/>
          </p:cNvSpPr>
          <p:nvPr/>
        </p:nvSpPr>
        <p:spPr bwMode="auto">
          <a:xfrm>
            <a:off x="609600" y="90488"/>
            <a:ext cx="1905000" cy="400110"/>
          </a:xfrm>
          <a:prstGeom prst="rect">
            <a:avLst/>
          </a:prstGeom>
          <a:noFill/>
          <a:ln w="9525">
            <a:noFill/>
            <a:miter lim="800000"/>
            <a:headEnd/>
            <a:tailEnd/>
          </a:ln>
        </p:spPr>
        <p:txBody>
          <a:bodyPr>
            <a:spAutoFit/>
          </a:bodyPr>
          <a:lstStyle/>
          <a:p>
            <a:pPr>
              <a:spcBef>
                <a:spcPct val="50000"/>
              </a:spcBef>
            </a:pPr>
            <a:r>
              <a:rPr lang="en-US" sz="2000" dirty="0">
                <a:solidFill>
                  <a:schemeClr val="tx1"/>
                </a:solidFill>
                <a:latin typeface="+mj-lt"/>
              </a:rPr>
              <a:t>Question </a:t>
            </a:r>
            <a:r>
              <a:rPr lang="en-US" sz="2000" dirty="0" smtClean="0">
                <a:solidFill>
                  <a:schemeClr val="tx1"/>
                </a:solidFill>
                <a:latin typeface="+mj-lt"/>
              </a:rPr>
              <a:t>#54</a:t>
            </a:r>
            <a:endParaRPr lang="en-US" sz="2000" dirty="0">
              <a:solidFill>
                <a:schemeClr val="tx1"/>
              </a:solidFill>
              <a:latin typeface="+mj-lt"/>
            </a:endParaRPr>
          </a:p>
        </p:txBody>
      </p:sp>
      <p:sp>
        <p:nvSpPr>
          <p:cNvPr id="108547" name="Text Box 4"/>
          <p:cNvSpPr txBox="1">
            <a:spLocks noChangeArrowheads="1"/>
          </p:cNvSpPr>
          <p:nvPr/>
        </p:nvSpPr>
        <p:spPr bwMode="auto">
          <a:xfrm>
            <a:off x="685800" y="1103313"/>
            <a:ext cx="3733800" cy="366712"/>
          </a:xfrm>
          <a:prstGeom prst="rect">
            <a:avLst/>
          </a:prstGeom>
          <a:noFill/>
          <a:ln w="9525">
            <a:noFill/>
            <a:miter lim="800000"/>
            <a:headEnd/>
            <a:tailEnd/>
          </a:ln>
        </p:spPr>
        <p:txBody>
          <a:bodyPr>
            <a:spAutoFit/>
          </a:bodyPr>
          <a:lstStyle/>
          <a:p>
            <a:pPr algn="ctr"/>
            <a:endParaRPr lang="en-US" b="0"/>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9F6CD7C-D578-464D-A287-C782B10591B6}" type="slidenum">
              <a:rPr lang="en-US" sz="1200" b="0">
                <a:solidFill>
                  <a:schemeClr val="tx1">
                    <a:tint val="75000"/>
                  </a:schemeClr>
                </a:solidFill>
                <a:latin typeface="+mn-lt"/>
                <a:cs typeface="+mn-cs"/>
              </a:rPr>
              <a:pPr algn="r" fontAlgn="auto">
                <a:spcBef>
                  <a:spcPts val="0"/>
                </a:spcBef>
                <a:spcAft>
                  <a:spcPts val="0"/>
                </a:spcAft>
                <a:defRPr/>
              </a:pPr>
              <a:t>46</a:t>
            </a:fld>
            <a:endParaRPr lang="en-US" sz="1200" b="0">
              <a:solidFill>
                <a:schemeClr val="tx1">
                  <a:tint val="75000"/>
                </a:schemeClr>
              </a:solidFill>
              <a:latin typeface="+mn-lt"/>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3DB0A01-22CE-410E-B7EA-2F152FA807CD}" type="slidenum">
              <a:rPr lang="en-US" sz="1200">
                <a:solidFill>
                  <a:schemeClr val="tx1">
                    <a:tint val="75000"/>
                  </a:schemeClr>
                </a:solidFill>
                <a:latin typeface="+mn-lt"/>
              </a:rPr>
              <a:pPr algn="r" fontAlgn="auto">
                <a:spcBef>
                  <a:spcPts val="0"/>
                </a:spcBef>
                <a:spcAft>
                  <a:spcPts val="0"/>
                </a:spcAft>
                <a:defRPr/>
              </a:pPr>
              <a:t>47</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1400456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8"/>
          <p:cNvGrpSpPr>
            <a:grpSpLocks/>
          </p:cNvGrpSpPr>
          <p:nvPr/>
        </p:nvGrpSpPr>
        <p:grpSpPr bwMode="auto">
          <a:xfrm>
            <a:off x="533400" y="457200"/>
            <a:ext cx="8128000" cy="6096000"/>
            <a:chOff x="508000" y="381000"/>
            <a:chExt cx="8128000" cy="6096000"/>
          </a:xfrm>
        </p:grpSpPr>
        <p:pic>
          <p:nvPicPr>
            <p:cNvPr id="74756" name="Picture 2"/>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p:spPr>
        </p:pic>
        <p:pic>
          <p:nvPicPr>
            <p:cNvPr id="74757" name="Picture 2" descr="President George Washington"/>
            <p:cNvPicPr>
              <a:picLocks noChangeAspect="1" noChangeArrowheads="1"/>
            </p:cNvPicPr>
            <p:nvPr/>
          </p:nvPicPr>
          <p:blipFill>
            <a:blip r:embed="rId4" cstate="print"/>
            <a:srcRect/>
            <a:stretch>
              <a:fillRect/>
            </a:stretch>
          </p:blipFill>
          <p:spPr bwMode="auto">
            <a:xfrm>
              <a:off x="4676655" y="945933"/>
              <a:ext cx="3959345" cy="4952999"/>
            </a:xfrm>
            <a:prstGeom prst="rect">
              <a:avLst/>
            </a:prstGeom>
            <a:noFill/>
            <a:ln w="9525">
              <a:noFill/>
              <a:miter lim="800000"/>
              <a:headEnd/>
              <a:tailEnd/>
            </a:ln>
          </p:spPr>
        </p:pic>
        <p:pic>
          <p:nvPicPr>
            <p:cNvPr id="74758" name="Picture 2"/>
            <p:cNvPicPr>
              <a:picLocks noChangeAspect="1" noChangeArrowheads="1"/>
            </p:cNvPicPr>
            <p:nvPr/>
          </p:nvPicPr>
          <p:blipFill>
            <a:blip r:embed="rId3" cstate="print"/>
            <a:srcRect l="3279" t="10338" r="46721" b="69743"/>
            <a:stretch>
              <a:fillRect/>
            </a:stretch>
          </p:blipFill>
          <p:spPr bwMode="auto">
            <a:xfrm>
              <a:off x="533400" y="4495800"/>
              <a:ext cx="4064000" cy="1214437"/>
            </a:xfrm>
            <a:prstGeom prst="rect">
              <a:avLst/>
            </a:prstGeom>
            <a:noFill/>
            <a:ln w="9525">
              <a:noFill/>
              <a:miter lim="800000"/>
              <a:headEnd/>
              <a:tailEnd/>
            </a:ln>
          </p:spPr>
        </p:pic>
      </p:grpSp>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5FA3826-F74C-45C4-8E3B-474AA02A5FED}" type="slidenum">
              <a:rPr lang="en-US" sz="1200">
                <a:solidFill>
                  <a:schemeClr val="tx1">
                    <a:tint val="75000"/>
                  </a:schemeClr>
                </a:solidFill>
                <a:latin typeface="+mn-lt"/>
              </a:rPr>
              <a:pPr algn="r" fontAlgn="auto">
                <a:spcBef>
                  <a:spcPts val="0"/>
                </a:spcBef>
                <a:spcAft>
                  <a:spcPts val="0"/>
                </a:spcAft>
                <a:defRPr/>
              </a:pPr>
              <a:t>48</a:t>
            </a:fld>
            <a:endParaRPr lang="en-US" sz="1200">
              <a:solidFill>
                <a:schemeClr val="tx1">
                  <a:tint val="75000"/>
                </a:schemeClr>
              </a:solidFill>
              <a:latin typeface="+mn-lt"/>
            </a:endParaRPr>
          </a:p>
        </p:txBody>
      </p:sp>
      <p:sp>
        <p:nvSpPr>
          <p:cNvPr id="74755" name="Text Box 4"/>
          <p:cNvSpPr txBox="1">
            <a:spLocks noChangeArrowheads="1"/>
          </p:cNvSpPr>
          <p:nvPr/>
        </p:nvSpPr>
        <p:spPr bwMode="auto">
          <a:xfrm>
            <a:off x="609600" y="90488"/>
            <a:ext cx="2971800" cy="400110"/>
          </a:xfrm>
          <a:prstGeom prst="rect">
            <a:avLst/>
          </a:prstGeom>
          <a:noFill/>
          <a:ln w="9525">
            <a:noFill/>
            <a:miter lim="800000"/>
            <a:headEnd/>
            <a:tailEnd/>
          </a:ln>
        </p:spPr>
        <p:txBody>
          <a:bodyPr>
            <a:spAutoFit/>
          </a:bodyPr>
          <a:lstStyle/>
          <a:p>
            <a:pPr>
              <a:spcBef>
                <a:spcPct val="50000"/>
              </a:spcBef>
            </a:pPr>
            <a:r>
              <a:rPr lang="en-US" sz="2000" b="1" dirty="0">
                <a:solidFill>
                  <a:schemeClr val="tx1"/>
                </a:solidFill>
                <a:latin typeface="+mj-lt"/>
              </a:rPr>
              <a:t>Question </a:t>
            </a:r>
            <a:r>
              <a:rPr lang="en-US" sz="2000" b="1" dirty="0" smtClean="0">
                <a:solidFill>
                  <a:schemeClr val="tx1"/>
                </a:solidFill>
                <a:latin typeface="+mj-lt"/>
              </a:rPr>
              <a:t>#70</a:t>
            </a:r>
            <a:endParaRPr lang="en-US" sz="2000" b="1" dirty="0">
              <a:solidFill>
                <a:schemeClr val="tx1"/>
              </a:solidFill>
              <a:latin typeface="+mj-lt"/>
            </a:endParaRPr>
          </a:p>
        </p:txBody>
      </p:sp>
    </p:spTree>
    <p:extLst>
      <p:ext uri="{BB962C8B-B14F-4D97-AF65-F5344CB8AC3E}">
        <p14:creationId xmlns:p14="http://schemas.microsoft.com/office/powerpoint/2010/main" val="23144609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551106B-8D9E-4CD8-9433-9D6DAC058237}" type="slidenum">
              <a:rPr lang="en-US" sz="1200" b="0">
                <a:solidFill>
                  <a:schemeClr val="tx1">
                    <a:tint val="75000"/>
                  </a:schemeClr>
                </a:solidFill>
                <a:latin typeface="+mn-lt"/>
                <a:cs typeface="+mn-cs"/>
              </a:rPr>
              <a:pPr algn="r" fontAlgn="auto">
                <a:spcBef>
                  <a:spcPts val="0"/>
                </a:spcBef>
                <a:spcAft>
                  <a:spcPts val="0"/>
                </a:spcAft>
                <a:defRPr/>
              </a:pPr>
              <a:t>49</a:t>
            </a:fld>
            <a:endParaRPr lang="en-US" sz="1200" b="0">
              <a:solidFill>
                <a:schemeClr val="tx1">
                  <a:tint val="75000"/>
                </a:schemeClr>
              </a:solidFill>
              <a:latin typeface="+mn-lt"/>
              <a:cs typeface="+mn-cs"/>
            </a:endParaRPr>
          </a:p>
        </p:txBody>
      </p:sp>
      <p:pic>
        <p:nvPicPr>
          <p:cNvPr id="126982" name="Picture 6" descr="ElectionButton"/>
          <p:cNvPicPr>
            <a:picLocks noChangeAspect="1" noChangeArrowheads="1"/>
          </p:cNvPicPr>
          <p:nvPr/>
        </p:nvPicPr>
        <p:blipFill>
          <a:blip r:embed="rId3" cstate="print"/>
          <a:srcRect/>
          <a:stretch>
            <a:fillRect/>
          </a:stretch>
        </p:blipFill>
        <p:spPr bwMode="auto">
          <a:xfrm>
            <a:off x="1981200" y="990600"/>
            <a:ext cx="5283200" cy="5330825"/>
          </a:xfrm>
          <a:prstGeom prst="rect">
            <a:avLst/>
          </a:prstGeom>
          <a:noFill/>
          <a:ln w="9525">
            <a:noFill/>
            <a:miter lim="800000"/>
            <a:headEnd/>
            <a:tailEnd/>
          </a:ln>
        </p:spPr>
      </p:pic>
      <p:sp>
        <p:nvSpPr>
          <p:cNvPr id="126985" name="Text Box 9"/>
          <p:cNvSpPr txBox="1">
            <a:spLocks noChangeArrowheads="1"/>
          </p:cNvSpPr>
          <p:nvPr/>
        </p:nvSpPr>
        <p:spPr bwMode="auto">
          <a:xfrm>
            <a:off x="3352800" y="3048000"/>
            <a:ext cx="2514600" cy="1189038"/>
          </a:xfrm>
          <a:prstGeom prst="rect">
            <a:avLst/>
          </a:prstGeom>
          <a:noFill/>
          <a:ln w="9525">
            <a:noFill/>
            <a:miter lim="800000"/>
            <a:headEnd/>
            <a:tailEnd/>
          </a:ln>
          <a:effectLst/>
        </p:spPr>
        <p:txBody>
          <a:bodyPr>
            <a:spAutoFit/>
          </a:bodyPr>
          <a:lstStyle/>
          <a:p>
            <a:pPr algn="ctr"/>
            <a:r>
              <a:rPr lang="en-US" sz="7200" b="0">
                <a:solidFill>
                  <a:schemeClr val="tx1"/>
                </a:solidFill>
                <a:latin typeface="Impact" pitchFamily="34" charset="0"/>
              </a:rPr>
              <a:t>Vote</a:t>
            </a:r>
          </a:p>
        </p:txBody>
      </p:sp>
      <p:sp>
        <p:nvSpPr>
          <p:cNvPr id="6" name="Text Box 5"/>
          <p:cNvSpPr txBox="1">
            <a:spLocks noChangeArrowheads="1"/>
          </p:cNvSpPr>
          <p:nvPr/>
        </p:nvSpPr>
        <p:spPr bwMode="auto">
          <a:xfrm>
            <a:off x="0" y="76200"/>
            <a:ext cx="914400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a:spAutoFit/>
          </a:bodyPr>
          <a:lstStyle/>
          <a:p>
            <a:pPr algn="ctr"/>
            <a:r>
              <a:rPr lang="en-US" sz="4400" b="1" dirty="0" smtClean="0">
                <a:solidFill>
                  <a:schemeClr val="tx1"/>
                </a:solidFill>
                <a:latin typeface="Calibri" pitchFamily="34" charset="0"/>
              </a:rPr>
              <a:t>How a President is Elected</a:t>
            </a:r>
            <a:endParaRPr lang="en-US" sz="4400" b="1" dirty="0">
              <a:solidFill>
                <a:schemeClr val="tx1"/>
              </a:solidFill>
              <a:latin typeface="Calibri" pitchFamily="34" charset="0"/>
            </a:endParaRPr>
          </a:p>
        </p:txBody>
      </p:sp>
    </p:spTree>
    <p:extLst>
      <p:ext uri="{BB962C8B-B14F-4D97-AF65-F5344CB8AC3E}">
        <p14:creationId xmlns:p14="http://schemas.microsoft.com/office/powerpoint/2010/main" val="32527647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4578"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45469FA8-4C7E-4581-8DB0-655D2CA3B792}" type="slidenum">
              <a:rPr lang="en-US" sz="1200" b="0">
                <a:solidFill>
                  <a:srgbClr val="898989"/>
                </a:solidFill>
                <a:latin typeface="Calibri" pitchFamily="34" charset="0"/>
              </a:rPr>
              <a:pPr algn="r"/>
              <a:t>5</a:t>
            </a:fld>
            <a:endParaRPr lang="en-US" sz="1200" b="0">
              <a:solidFill>
                <a:srgbClr val="898989"/>
              </a:solidFill>
              <a:latin typeface="Calibri"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5" descr="2012 Primaries"/>
          <p:cNvPicPr>
            <a:picLocks noChangeAspect="1" noChangeArrowheads="1"/>
          </p:cNvPicPr>
          <p:nvPr/>
        </p:nvPicPr>
        <p:blipFill>
          <a:blip r:embed="rId3" cstate="print"/>
          <a:srcRect/>
          <a:stretch>
            <a:fillRect/>
          </a:stretch>
        </p:blipFill>
        <p:spPr bwMode="auto">
          <a:xfrm>
            <a:off x="228600" y="304800"/>
            <a:ext cx="8686800" cy="6094413"/>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814E60EA-841D-464B-9151-E0CD0C381A50}" type="slidenum">
              <a:rPr lang="en-US" sz="1200" b="0">
                <a:solidFill>
                  <a:schemeClr val="tx1">
                    <a:tint val="75000"/>
                  </a:schemeClr>
                </a:solidFill>
                <a:latin typeface="+mn-lt"/>
                <a:cs typeface="+mn-cs"/>
              </a:rPr>
              <a:pPr algn="r" fontAlgn="auto">
                <a:spcBef>
                  <a:spcPts val="0"/>
                </a:spcBef>
                <a:spcAft>
                  <a:spcPts val="0"/>
                </a:spcAft>
                <a:defRPr/>
              </a:pPr>
              <a:t>50</a:t>
            </a:fld>
            <a:endParaRPr lang="en-US" sz="1200" b="0">
              <a:solidFill>
                <a:schemeClr val="tx1">
                  <a:tint val="75000"/>
                </a:schemeClr>
              </a:solidFill>
              <a:latin typeface="+mn-lt"/>
              <a:cs typeface="+mn-cs"/>
            </a:endParaRPr>
          </a:p>
        </p:txBody>
      </p:sp>
      <p:sp>
        <p:nvSpPr>
          <p:cNvPr id="112643" name="Text Box 7"/>
          <p:cNvSpPr txBox="1">
            <a:spLocks noChangeArrowheads="1"/>
          </p:cNvSpPr>
          <p:nvPr/>
        </p:nvSpPr>
        <p:spPr bwMode="auto">
          <a:xfrm>
            <a:off x="609600" y="5791200"/>
            <a:ext cx="8001000" cy="336550"/>
          </a:xfrm>
          <a:prstGeom prst="rect">
            <a:avLst/>
          </a:prstGeom>
          <a:noFill/>
          <a:ln w="9525">
            <a:noFill/>
            <a:miter lim="800000"/>
            <a:headEnd/>
            <a:tailEnd/>
          </a:ln>
        </p:spPr>
        <p:txBody>
          <a:bodyPr>
            <a:spAutoFit/>
          </a:bodyPr>
          <a:lstStyle/>
          <a:p>
            <a:pPr algn="ctr"/>
            <a:r>
              <a:rPr lang="en-US" sz="1600" b="1" i="1" dirty="0">
                <a:solidFill>
                  <a:schemeClr val="tx1"/>
                </a:solidFill>
                <a:latin typeface="Calibri" pitchFamily="34" charset="0"/>
              </a:rPr>
              <a:t>States with two colors have different dates for the Democratic and Republican primaries. </a:t>
            </a:r>
          </a:p>
        </p:txBody>
      </p:sp>
      <p:sp>
        <p:nvSpPr>
          <p:cNvPr id="112644" name="Text Box 14"/>
          <p:cNvSpPr txBox="1">
            <a:spLocks noChangeArrowheads="1"/>
          </p:cNvSpPr>
          <p:nvPr/>
        </p:nvSpPr>
        <p:spPr bwMode="auto">
          <a:xfrm>
            <a:off x="258566" y="6465316"/>
            <a:ext cx="5915025" cy="228600"/>
          </a:xfrm>
          <a:prstGeom prst="rect">
            <a:avLst/>
          </a:prstGeom>
          <a:noFill/>
          <a:ln w="9525">
            <a:noFill/>
            <a:miter lim="800000"/>
            <a:headEnd/>
            <a:tailEnd/>
          </a:ln>
        </p:spPr>
        <p:txBody>
          <a:bodyPr>
            <a:spAutoFit/>
          </a:bodyPr>
          <a:lstStyle/>
          <a:p>
            <a:r>
              <a:rPr lang="en-US" sz="900" dirty="0">
                <a:solidFill>
                  <a:schemeClr val="tx1"/>
                </a:solidFill>
              </a:rPr>
              <a:t>Source: http://frontloading.blogspot.com/p/2012-presidential-primary-calendar.html</a:t>
            </a:r>
          </a:p>
        </p:txBody>
      </p:sp>
      <p:sp>
        <p:nvSpPr>
          <p:cNvPr id="4" name="Rectangle 3"/>
          <p:cNvSpPr/>
          <p:nvPr/>
        </p:nvSpPr>
        <p:spPr>
          <a:xfrm>
            <a:off x="2590800" y="990600"/>
            <a:ext cx="3933825"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9524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20323C7B-3F0E-4E09-AF44-ED51B2244889}" type="slidenum">
              <a:rPr lang="en-US" sz="1200" b="0">
                <a:solidFill>
                  <a:schemeClr val="tx1">
                    <a:tint val="75000"/>
                  </a:schemeClr>
                </a:solidFill>
                <a:latin typeface="+mn-lt"/>
                <a:cs typeface="+mn-cs"/>
              </a:rPr>
              <a:pPr algn="r" fontAlgn="auto">
                <a:spcBef>
                  <a:spcPts val="0"/>
                </a:spcBef>
                <a:spcAft>
                  <a:spcPts val="0"/>
                </a:spcAft>
                <a:defRPr/>
              </a:pPr>
              <a:t>51</a:t>
            </a:fld>
            <a:endParaRPr lang="en-US" sz="1200" b="0">
              <a:solidFill>
                <a:schemeClr val="tx1">
                  <a:tint val="75000"/>
                </a:schemeClr>
              </a:solidFill>
              <a:latin typeface="+mn-lt"/>
              <a:cs typeface="+mn-cs"/>
            </a:endParaRPr>
          </a:p>
        </p:txBody>
      </p:sp>
      <p:pic>
        <p:nvPicPr>
          <p:cNvPr id="114690" name="Picture 10" descr="electoral"/>
          <p:cNvPicPr>
            <a:picLocks noChangeAspect="1" noChangeArrowheads="1"/>
          </p:cNvPicPr>
          <p:nvPr/>
        </p:nvPicPr>
        <p:blipFill>
          <a:blip r:embed="rId3" cstate="print"/>
          <a:srcRect/>
          <a:stretch>
            <a:fillRect/>
          </a:stretch>
        </p:blipFill>
        <p:spPr bwMode="auto">
          <a:xfrm>
            <a:off x="228600" y="152400"/>
            <a:ext cx="8693150" cy="6248400"/>
          </a:xfrm>
          <a:prstGeom prst="rect">
            <a:avLst/>
          </a:prstGeom>
          <a:noFill/>
          <a:ln w="9525">
            <a:noFill/>
            <a:miter lim="800000"/>
            <a:headEnd/>
            <a:tailEnd/>
          </a:ln>
        </p:spPr>
      </p:pic>
      <p:sp>
        <p:nvSpPr>
          <p:cNvPr id="5" name="TextBox 7"/>
          <p:cNvSpPr txBox="1">
            <a:spLocks noChangeArrowheads="1"/>
          </p:cNvSpPr>
          <p:nvPr/>
        </p:nvSpPr>
        <p:spPr bwMode="auto">
          <a:xfrm>
            <a:off x="1447800" y="762000"/>
            <a:ext cx="5410200" cy="461665"/>
          </a:xfrm>
          <a:prstGeom prst="rect">
            <a:avLst/>
          </a:prstGeom>
          <a:solidFill>
            <a:schemeClr val="bg1"/>
          </a:solidFill>
          <a:ln w="9525">
            <a:noFill/>
            <a:miter lim="800000"/>
            <a:headEnd/>
            <a:tailEnd/>
          </a:ln>
        </p:spPr>
        <p:txBody>
          <a:bodyPr wrap="square">
            <a:spAutoFit/>
          </a:bodyPr>
          <a:lstStyle/>
          <a:p>
            <a:pPr algn="ctr"/>
            <a:r>
              <a:rPr lang="en-US" sz="2400" b="1" dirty="0" smtClean="0">
                <a:solidFill>
                  <a:schemeClr val="tx1"/>
                </a:solidFill>
                <a:latin typeface="Calibri" pitchFamily="34" charset="0"/>
              </a:rPr>
              <a:t>Representatives </a:t>
            </a:r>
            <a:r>
              <a:rPr lang="en-US" sz="2400" b="1" dirty="0">
                <a:solidFill>
                  <a:schemeClr val="tx1"/>
                </a:solidFill>
                <a:latin typeface="Calibri" pitchFamily="34" charset="0"/>
              </a:rPr>
              <a:t>+ </a:t>
            </a:r>
            <a:r>
              <a:rPr lang="en-US" sz="2400" b="1" dirty="0" smtClean="0">
                <a:solidFill>
                  <a:schemeClr val="tx1"/>
                </a:solidFill>
                <a:latin typeface="Calibri" pitchFamily="34" charset="0"/>
              </a:rPr>
              <a:t>Senators</a:t>
            </a:r>
            <a:r>
              <a:rPr lang="en-US" sz="2400" dirty="0" smtClean="0">
                <a:solidFill>
                  <a:schemeClr val="tx1"/>
                </a:solidFill>
                <a:latin typeface="Calibri" pitchFamily="34" charset="0"/>
              </a:rPr>
              <a:t> = </a:t>
            </a:r>
            <a:r>
              <a:rPr lang="en-US" sz="2400" b="1" dirty="0" smtClean="0">
                <a:solidFill>
                  <a:schemeClr val="tx1"/>
                </a:solidFill>
                <a:latin typeface="Calibri" pitchFamily="34" charset="0"/>
              </a:rPr>
              <a:t>Electors</a:t>
            </a:r>
            <a:endParaRPr lang="en-US" sz="2000" dirty="0">
              <a:solidFill>
                <a:schemeClr val="tx1"/>
              </a:solidFill>
              <a:latin typeface="Calibri"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18803587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2757882C-0A26-4B1D-A880-DCD8DC68D5EF}" type="slidenum">
              <a:rPr lang="en-US" sz="1200" b="0">
                <a:solidFill>
                  <a:schemeClr val="tx1">
                    <a:tint val="75000"/>
                  </a:schemeClr>
                </a:solidFill>
                <a:latin typeface="+mn-lt"/>
                <a:cs typeface="+mn-cs"/>
              </a:rPr>
              <a:pPr algn="r" fontAlgn="auto">
                <a:spcBef>
                  <a:spcPts val="0"/>
                </a:spcBef>
                <a:spcAft>
                  <a:spcPts val="0"/>
                </a:spcAft>
                <a:defRPr/>
              </a:pPr>
              <a:t>53</a:t>
            </a:fld>
            <a:endParaRPr lang="en-US" sz="1200" b="0">
              <a:solidFill>
                <a:schemeClr val="tx1">
                  <a:tint val="75000"/>
                </a:schemeClr>
              </a:solidFill>
              <a:latin typeface="+mn-lt"/>
              <a:cs typeface="+mn-cs"/>
            </a:endParaRPr>
          </a:p>
        </p:txBody>
      </p:sp>
      <p:pic>
        <p:nvPicPr>
          <p:cNvPr id="116740" name="Picture 9" descr="Vice_President_Seal"/>
          <p:cNvPicPr>
            <a:picLocks noChangeAspect="1" noChangeArrowheads="1"/>
          </p:cNvPicPr>
          <p:nvPr/>
        </p:nvPicPr>
        <p:blipFill>
          <a:blip r:embed="rId3" cstate="print"/>
          <a:srcRect/>
          <a:stretch>
            <a:fillRect/>
          </a:stretch>
        </p:blipFill>
        <p:spPr bwMode="auto">
          <a:xfrm>
            <a:off x="3418726" y="1828800"/>
            <a:ext cx="2286000" cy="2286000"/>
          </a:xfrm>
          <a:prstGeom prst="rect">
            <a:avLst/>
          </a:prstGeom>
          <a:noFill/>
          <a:ln w="9525">
            <a:noFill/>
            <a:miter lim="800000"/>
            <a:headEnd/>
            <a:tailEnd/>
          </a:ln>
        </p:spPr>
      </p:pic>
      <p:pic>
        <p:nvPicPr>
          <p:cNvPr id="116741" name="Picture 10" descr="Seal_Of_The_President_Of_The_United_States"/>
          <p:cNvPicPr>
            <a:picLocks noChangeAspect="1" noChangeArrowheads="1"/>
          </p:cNvPicPr>
          <p:nvPr/>
        </p:nvPicPr>
        <p:blipFill>
          <a:blip r:embed="rId4" cstate="print"/>
          <a:srcRect/>
          <a:stretch>
            <a:fillRect/>
          </a:stretch>
        </p:blipFill>
        <p:spPr bwMode="auto">
          <a:xfrm>
            <a:off x="366712" y="1828800"/>
            <a:ext cx="2286000" cy="2286000"/>
          </a:xfrm>
          <a:prstGeom prst="rect">
            <a:avLst/>
          </a:prstGeom>
          <a:noFill/>
          <a:ln w="9525">
            <a:noFill/>
            <a:miter lim="800000"/>
            <a:headEnd/>
            <a:tailEnd/>
          </a:ln>
        </p:spPr>
      </p:pic>
      <p:sp>
        <p:nvSpPr>
          <p:cNvPr id="116742" name="Left Arrow 2"/>
          <p:cNvSpPr>
            <a:spLocks noChangeArrowheads="1"/>
          </p:cNvSpPr>
          <p:nvPr/>
        </p:nvSpPr>
        <p:spPr bwMode="auto">
          <a:xfrm rot="10800000">
            <a:off x="2768420" y="2776537"/>
            <a:ext cx="640080" cy="390525"/>
          </a:xfrm>
          <a:prstGeom prst="leftArrow">
            <a:avLst>
              <a:gd name="adj1" fmla="val 50000"/>
              <a:gd name="adj2" fmla="val 49107"/>
            </a:avLst>
          </a:prstGeom>
          <a:solidFill>
            <a:srgbClr val="FFFF00"/>
          </a:solidFill>
          <a:ln w="25400" algn="ctr">
            <a:solidFill>
              <a:schemeClr val="tx1"/>
            </a:solidFill>
            <a:miter lim="800000"/>
            <a:headEnd/>
            <a:tailEnd/>
          </a:ln>
          <a:scene3d>
            <a:camera prst="orthographicFront">
              <a:rot lat="0" lon="0" rev="0"/>
            </a:camera>
            <a:lightRig rig="threePt" dir="t"/>
          </a:scene3d>
        </p:spPr>
        <p:txBody>
          <a:bodyPr rot="10800000" vert="eaVert" anchor="ctr"/>
          <a:lstStyle/>
          <a:p>
            <a:pPr algn="ctr"/>
            <a:endParaRPr lang="en-US" b="0">
              <a:solidFill>
                <a:srgbClr val="FFFFFF"/>
              </a:solidFill>
              <a:latin typeface="Calibri" pitchFamily="34" charset="0"/>
            </a:endParaRPr>
          </a:p>
        </p:txBody>
      </p:sp>
      <p:sp>
        <p:nvSpPr>
          <p:cNvPr id="9" name="TextBox 8"/>
          <p:cNvSpPr txBox="1"/>
          <p:nvPr/>
        </p:nvSpPr>
        <p:spPr>
          <a:xfrm>
            <a:off x="0" y="228600"/>
            <a:ext cx="9144000" cy="707886"/>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wrap="square" rtlCol="0">
            <a:spAutoFit/>
          </a:bodyPr>
          <a:lstStyle/>
          <a:p>
            <a:pPr algn="ctr"/>
            <a:r>
              <a:rPr lang="en-US" sz="4000" b="1" dirty="0" smtClean="0">
                <a:solidFill>
                  <a:schemeClr val="tx1"/>
                </a:solidFill>
                <a:latin typeface="+mj-lt"/>
              </a:rPr>
              <a:t>Presidential Order of Succession</a:t>
            </a:r>
            <a:endParaRPr lang="en-US" sz="4000" b="1" dirty="0">
              <a:solidFill>
                <a:schemeClr val="tx1"/>
              </a:solidFill>
              <a:latin typeface="+mn-lt"/>
            </a:endParaRPr>
          </a:p>
        </p:txBody>
      </p:sp>
      <p:sp>
        <p:nvSpPr>
          <p:cNvPr id="4" name="Rectangle 3"/>
          <p:cNvSpPr/>
          <p:nvPr/>
        </p:nvSpPr>
        <p:spPr>
          <a:xfrm>
            <a:off x="609658" y="4389629"/>
            <a:ext cx="1800108" cy="584775"/>
          </a:xfrm>
          <a:prstGeom prst="rect">
            <a:avLst/>
          </a:prstGeom>
          <a:solidFill>
            <a:schemeClr val="bg2"/>
          </a:solidFill>
        </p:spPr>
        <p:txBody>
          <a:bodyPr wrap="none">
            <a:spAutoFit/>
          </a:bodyPr>
          <a:lstStyle/>
          <a:p>
            <a:r>
              <a:rPr lang="en-US" sz="3200" b="1" dirty="0">
                <a:solidFill>
                  <a:prstClr val="black"/>
                </a:solidFill>
                <a:latin typeface="Calibri"/>
              </a:rPr>
              <a:t>President</a:t>
            </a:r>
            <a:endParaRPr lang="es-PR" dirty="0"/>
          </a:p>
        </p:txBody>
      </p:sp>
      <p:sp>
        <p:nvSpPr>
          <p:cNvPr id="11" name="Rectangle 10"/>
          <p:cNvSpPr/>
          <p:nvPr/>
        </p:nvSpPr>
        <p:spPr>
          <a:xfrm>
            <a:off x="3661672" y="4338191"/>
            <a:ext cx="1800108" cy="1077218"/>
          </a:xfrm>
          <a:prstGeom prst="rect">
            <a:avLst/>
          </a:prstGeom>
          <a:solidFill>
            <a:schemeClr val="bg2"/>
          </a:solidFill>
        </p:spPr>
        <p:txBody>
          <a:bodyPr wrap="none">
            <a:spAutoFit/>
          </a:bodyPr>
          <a:lstStyle/>
          <a:p>
            <a:pPr algn="ctr"/>
            <a:r>
              <a:rPr lang="en-US" sz="3200" b="1" dirty="0" smtClean="0">
                <a:solidFill>
                  <a:prstClr val="black"/>
                </a:solidFill>
                <a:latin typeface="Calibri"/>
              </a:rPr>
              <a:t>Vice </a:t>
            </a:r>
            <a:endParaRPr lang="en-US" sz="3200" b="1" dirty="0">
              <a:solidFill>
                <a:prstClr val="black"/>
              </a:solidFill>
              <a:latin typeface="Calibri"/>
            </a:endParaRPr>
          </a:p>
          <a:p>
            <a:pPr algn="ctr"/>
            <a:r>
              <a:rPr lang="en-US" sz="3200" b="1" dirty="0" smtClean="0">
                <a:solidFill>
                  <a:prstClr val="black"/>
                </a:solidFill>
                <a:latin typeface="Calibri"/>
              </a:rPr>
              <a:t>President</a:t>
            </a:r>
            <a:endParaRPr lang="es-PR" dirty="0"/>
          </a:p>
        </p:txBody>
      </p:sp>
      <p:pic>
        <p:nvPicPr>
          <p:cNvPr id="10" name="Picture 8" descr="Seal_of_the_Speaker_of_the_US_House_of_Representatives"/>
          <p:cNvPicPr>
            <a:picLocks noChangeAspect="1" noChangeArrowheads="1"/>
          </p:cNvPicPr>
          <p:nvPr/>
        </p:nvPicPr>
        <p:blipFill>
          <a:blip r:embed="rId5" cstate="print"/>
          <a:srcRect/>
          <a:stretch>
            <a:fillRect/>
          </a:stretch>
        </p:blipFill>
        <p:spPr bwMode="auto">
          <a:xfrm>
            <a:off x="6409825" y="1828800"/>
            <a:ext cx="2286000" cy="2286000"/>
          </a:xfrm>
          <a:prstGeom prst="rect">
            <a:avLst/>
          </a:prstGeom>
          <a:noFill/>
          <a:ln w="9525">
            <a:noFill/>
            <a:miter lim="800000"/>
            <a:headEnd/>
            <a:tailEnd/>
          </a:ln>
        </p:spPr>
      </p:pic>
      <p:sp>
        <p:nvSpPr>
          <p:cNvPr id="12" name="Rectangle 11"/>
          <p:cNvSpPr/>
          <p:nvPr/>
        </p:nvSpPr>
        <p:spPr>
          <a:xfrm>
            <a:off x="6511514" y="4324492"/>
            <a:ext cx="2082621" cy="1077218"/>
          </a:xfrm>
          <a:prstGeom prst="rect">
            <a:avLst/>
          </a:prstGeom>
          <a:solidFill>
            <a:schemeClr val="bg2"/>
          </a:solidFill>
        </p:spPr>
        <p:txBody>
          <a:bodyPr wrap="none">
            <a:spAutoFit/>
          </a:bodyPr>
          <a:lstStyle/>
          <a:p>
            <a:r>
              <a:rPr lang="en-US" sz="3200" b="1" dirty="0" smtClean="0">
                <a:solidFill>
                  <a:prstClr val="black"/>
                </a:solidFill>
                <a:latin typeface="Calibri"/>
              </a:rPr>
              <a:t>Speaker of </a:t>
            </a:r>
          </a:p>
          <a:p>
            <a:pPr algn="ctr"/>
            <a:r>
              <a:rPr lang="en-US" sz="3200" b="1" dirty="0" smtClean="0">
                <a:solidFill>
                  <a:prstClr val="black"/>
                </a:solidFill>
                <a:latin typeface="Calibri"/>
              </a:rPr>
              <a:t>the House</a:t>
            </a:r>
            <a:endParaRPr lang="es-PR" sz="3200" dirty="0"/>
          </a:p>
        </p:txBody>
      </p:sp>
      <p:sp>
        <p:nvSpPr>
          <p:cNvPr id="13" name="Left Arrow 2"/>
          <p:cNvSpPr>
            <a:spLocks noChangeArrowheads="1"/>
          </p:cNvSpPr>
          <p:nvPr/>
        </p:nvSpPr>
        <p:spPr bwMode="auto">
          <a:xfrm rot="10800000">
            <a:off x="5769745" y="2814343"/>
            <a:ext cx="640080" cy="390525"/>
          </a:xfrm>
          <a:prstGeom prst="leftArrow">
            <a:avLst>
              <a:gd name="adj1" fmla="val 50000"/>
              <a:gd name="adj2" fmla="val 49107"/>
            </a:avLst>
          </a:prstGeom>
          <a:solidFill>
            <a:srgbClr val="FFFF00"/>
          </a:solidFill>
          <a:ln w="25400" algn="ctr">
            <a:solidFill>
              <a:schemeClr val="tx1"/>
            </a:solidFill>
            <a:miter lim="800000"/>
            <a:headEnd/>
            <a:tailEnd/>
          </a:ln>
          <a:scene3d>
            <a:camera prst="orthographicFront">
              <a:rot lat="0" lon="0" rev="0"/>
            </a:camera>
            <a:lightRig rig="threePt" dir="t"/>
          </a:scene3d>
        </p:spPr>
        <p:txBody>
          <a:bodyPr rot="10800000" vert="eaVert" anchor="ctr"/>
          <a:lstStyle/>
          <a:p>
            <a:pPr algn="ctr"/>
            <a:endParaRPr lang="en-US" b="0">
              <a:solidFill>
                <a:srgbClr val="FFFFFF"/>
              </a:solidFill>
              <a:latin typeface="Calibri" pitchFamily="34" charset="0"/>
            </a:endParaRPr>
          </a:p>
        </p:txBody>
      </p:sp>
    </p:spTree>
    <p:extLst>
      <p:ext uri="{BB962C8B-B14F-4D97-AF65-F5344CB8AC3E}">
        <p14:creationId xmlns:p14="http://schemas.microsoft.com/office/powerpoint/2010/main" val="11103239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E67F6DB-6399-426F-86D8-77CAEA6F6C55}" type="slidenum">
              <a:rPr lang="en-US" sz="1200">
                <a:solidFill>
                  <a:srgbClr val="898989"/>
                </a:solidFill>
                <a:latin typeface="Calibri" pitchFamily="34" charset="0"/>
              </a:rPr>
              <a:pPr algn="r"/>
              <a:t>54</a:t>
            </a:fld>
            <a:endParaRPr lang="en-US" sz="1200">
              <a:solidFill>
                <a:srgbClr val="898989"/>
              </a:solidFill>
              <a:latin typeface="Calibri" pitchFamily="34" charset="0"/>
            </a:endParaRPr>
          </a:p>
        </p:txBody>
      </p:sp>
      <p:sp>
        <p:nvSpPr>
          <p:cNvPr id="4" name="Text Box 5"/>
          <p:cNvSpPr txBox="1">
            <a:spLocks noChangeArrowheads="1"/>
          </p:cNvSpPr>
          <p:nvPr/>
        </p:nvSpPr>
        <p:spPr bwMode="auto">
          <a:xfrm>
            <a:off x="0" y="228600"/>
            <a:ext cx="9144000" cy="707886"/>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000" b="1" dirty="0" smtClean="0">
                <a:solidFill>
                  <a:schemeClr val="tx1"/>
                </a:solidFill>
                <a:latin typeface="Calibri" pitchFamily="34" charset="0"/>
              </a:rPr>
              <a:t>Speaker of the House of Representatives</a:t>
            </a:r>
            <a:endParaRPr lang="en-US" sz="4000" b="1" dirty="0">
              <a:solidFill>
                <a:schemeClr val="tx1"/>
              </a:solidFill>
              <a:latin typeface="Calibri" pitchFamily="34" charset="0"/>
            </a:endParaRPr>
          </a:p>
        </p:txBody>
      </p:sp>
      <p:sp>
        <p:nvSpPr>
          <p:cNvPr id="5" name="Text Box 5"/>
          <p:cNvSpPr txBox="1">
            <a:spLocks noChangeArrowheads="1"/>
          </p:cNvSpPr>
          <p:nvPr/>
        </p:nvSpPr>
        <p:spPr bwMode="auto">
          <a:xfrm>
            <a:off x="2266633" y="6273225"/>
            <a:ext cx="4619625" cy="584775"/>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3200" b="1" dirty="0" smtClean="0">
                <a:solidFill>
                  <a:schemeClr val="tx1"/>
                </a:solidFill>
                <a:latin typeface="Calibri" pitchFamily="34" charset="0"/>
              </a:rPr>
              <a:t>Paul Ryan</a:t>
            </a:r>
            <a:endParaRPr lang="en-US" sz="3200" b="1" dirty="0">
              <a:solidFill>
                <a:schemeClr val="tx1"/>
              </a:solidFill>
              <a:latin typeface="Calibri" pitchFamily="34" charset="0"/>
            </a:endParaRPr>
          </a:p>
        </p:txBody>
      </p:sp>
      <p:pic>
        <p:nvPicPr>
          <p:cNvPr id="1026" name="Picture 2" descr="https://qph.is.quoracdn.net/main-qimg-cbe03bd8e6625968e0ed71d66dd5eab2?convert_to_webp=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633" y="936486"/>
            <a:ext cx="4619625" cy="5336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183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1878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41AEEBFA-ACE6-4A67-A474-C7BB7697873D}" type="slidenum">
              <a:rPr lang="en-US" sz="1200" b="0">
                <a:solidFill>
                  <a:srgbClr val="898989"/>
                </a:solidFill>
                <a:latin typeface="Calibri" pitchFamily="34" charset="0"/>
              </a:rPr>
              <a:pPr algn="r"/>
              <a:t>55</a:t>
            </a:fld>
            <a:endParaRPr lang="en-US" sz="1200" b="0">
              <a:solidFill>
                <a:srgbClr val="898989"/>
              </a:solidFill>
              <a:latin typeface="Calibri" pitchFamily="34" charset="0"/>
            </a:endParaRPr>
          </a:p>
        </p:txBody>
      </p:sp>
      <p:pic>
        <p:nvPicPr>
          <p:cNvPr id="118787" name="Picture 5" descr="#31"/>
          <p:cNvPicPr>
            <a:picLocks noChangeArrowheads="1"/>
          </p:cNvPicPr>
          <p:nvPr/>
        </p:nvPicPr>
        <p:blipFill>
          <a:blip r:embed="rId4" cstate="print"/>
          <a:srcRect/>
          <a:stretch>
            <a:fillRect/>
          </a:stretch>
        </p:blipFill>
        <p:spPr bwMode="auto">
          <a:xfrm>
            <a:off x="533400" y="1066800"/>
            <a:ext cx="8108950" cy="492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20834" name="Text Box 4"/>
          <p:cNvSpPr txBox="1">
            <a:spLocks noChangeArrowheads="1"/>
          </p:cNvSpPr>
          <p:nvPr/>
        </p:nvSpPr>
        <p:spPr bwMode="auto">
          <a:xfrm>
            <a:off x="609600" y="90488"/>
            <a:ext cx="1905000" cy="400110"/>
          </a:xfrm>
          <a:prstGeom prst="rect">
            <a:avLst/>
          </a:prstGeom>
          <a:noFill/>
          <a:ln w="9525">
            <a:noFill/>
            <a:miter lim="800000"/>
            <a:headEnd/>
            <a:tailEnd/>
          </a:ln>
        </p:spPr>
        <p:txBody>
          <a:bodyPr>
            <a:spAutoFit/>
          </a:bodyPr>
          <a:lstStyle/>
          <a:p>
            <a:pPr>
              <a:spcBef>
                <a:spcPct val="50000"/>
              </a:spcBef>
            </a:pPr>
            <a:r>
              <a:rPr lang="en-US" sz="2000" dirty="0">
                <a:solidFill>
                  <a:schemeClr val="tx1"/>
                </a:solidFill>
                <a:latin typeface="+mj-lt"/>
              </a:rPr>
              <a:t>Question </a:t>
            </a:r>
            <a:r>
              <a:rPr lang="en-US" sz="2000" dirty="0" smtClean="0">
                <a:solidFill>
                  <a:schemeClr val="tx1"/>
                </a:solidFill>
                <a:latin typeface="+mj-lt"/>
              </a:rPr>
              <a:t>#31</a:t>
            </a:r>
            <a:endParaRPr lang="en-US" sz="2000" dirty="0">
              <a:solidFill>
                <a:schemeClr val="tx1"/>
              </a:solidFill>
              <a:latin typeface="+mj-lt"/>
            </a:endParaRP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4B8B2C8-7859-4B21-947C-201944BCD47F}" type="slidenum">
              <a:rPr lang="en-US" sz="1200" b="0">
                <a:solidFill>
                  <a:schemeClr val="tx1">
                    <a:tint val="75000"/>
                  </a:schemeClr>
                </a:solidFill>
                <a:latin typeface="+mn-lt"/>
                <a:cs typeface="+mn-cs"/>
              </a:rPr>
              <a:pPr algn="r" fontAlgn="auto">
                <a:spcBef>
                  <a:spcPts val="0"/>
                </a:spcBef>
                <a:spcAft>
                  <a:spcPts val="0"/>
                </a:spcAft>
                <a:defRPr/>
              </a:pPr>
              <a:t>56</a:t>
            </a:fld>
            <a:endParaRPr lang="en-US" sz="1200" b="0">
              <a:solidFill>
                <a:schemeClr val="tx1">
                  <a:tint val="75000"/>
                </a:schemeClr>
              </a:solidFill>
              <a:latin typeface="+mn-lt"/>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6CEC2B7-749A-4E64-B95E-16B9E0D76507}" type="slidenum">
              <a:rPr lang="en-US" sz="1200" b="0">
                <a:solidFill>
                  <a:schemeClr val="tx1">
                    <a:tint val="75000"/>
                  </a:schemeClr>
                </a:solidFill>
                <a:latin typeface="+mn-lt"/>
                <a:cs typeface="+mn-cs"/>
              </a:rPr>
              <a:pPr algn="r" fontAlgn="auto">
                <a:spcBef>
                  <a:spcPts val="0"/>
                </a:spcBef>
                <a:spcAft>
                  <a:spcPts val="0"/>
                </a:spcAft>
                <a:defRPr/>
              </a:pPr>
              <a:t>57</a:t>
            </a:fld>
            <a:endParaRPr lang="en-US" sz="1200" b="0">
              <a:solidFill>
                <a:schemeClr val="tx1">
                  <a:tint val="75000"/>
                </a:schemeClr>
              </a:solidFill>
              <a:latin typeface="+mn-lt"/>
              <a:cs typeface="+mn-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ChangeAspect="1" noChangeArrowheads="1"/>
          </p:cNvPicPr>
          <p:nvPr/>
        </p:nvPicPr>
        <p:blipFill>
          <a:blip r:embed="rId3"/>
          <a:srcRect/>
          <a:stretch>
            <a:fillRect/>
          </a:stretch>
        </p:blipFill>
        <p:spPr bwMode="auto">
          <a:xfrm>
            <a:off x="533400" y="457200"/>
            <a:ext cx="8128000" cy="6096000"/>
          </a:xfrm>
          <a:prstGeom prst="rect">
            <a:avLst/>
          </a:prstGeom>
          <a:noFill/>
          <a:ln w="9525">
            <a:noFill/>
            <a:miter lim="800000"/>
            <a:headEnd/>
            <a:tailEnd/>
          </a:ln>
        </p:spPr>
      </p:pic>
      <p:sp>
        <p:nvSpPr>
          <p:cNvPr id="1433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21778F2-87BD-42A6-82DE-46EBBC1BA425}" type="slidenum">
              <a:rPr lang="en-US" sz="1200">
                <a:solidFill>
                  <a:srgbClr val="898989"/>
                </a:solidFill>
                <a:latin typeface="Calibri" pitchFamily="34" charset="0"/>
              </a:rPr>
              <a:pPr algn="r"/>
              <a:t>58</a:t>
            </a:fld>
            <a:endParaRPr lang="en-US" sz="1200">
              <a:solidFill>
                <a:srgbClr val="898989"/>
              </a:solidFill>
              <a:latin typeface="Calibri" pitchFamily="34" charset="0"/>
            </a:endParaRPr>
          </a:p>
        </p:txBody>
      </p:sp>
      <p:pic>
        <p:nvPicPr>
          <p:cNvPr id="14339" name="Picture 4" descr="Red blank"/>
          <p:cNvPicPr>
            <a:picLocks noChangeAspect="1" noChangeArrowheads="1"/>
          </p:cNvPicPr>
          <p:nvPr/>
        </p:nvPicPr>
        <p:blipFill>
          <a:blip r:embed="rId4"/>
          <a:srcRect/>
          <a:stretch>
            <a:fillRect/>
          </a:stretch>
        </p:blipFill>
        <p:spPr bwMode="auto">
          <a:xfrm>
            <a:off x="685800" y="990600"/>
            <a:ext cx="7934325" cy="5029200"/>
          </a:xfrm>
          <a:prstGeom prst="rect">
            <a:avLst/>
          </a:prstGeom>
          <a:noFill/>
          <a:ln w="9525">
            <a:noFill/>
            <a:miter lim="800000"/>
            <a:headEnd/>
            <a:tailEnd/>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813" y="990600"/>
            <a:ext cx="4048506" cy="5029200"/>
          </a:xfrm>
          <a:prstGeom prst="rect">
            <a:avLst/>
          </a:prstGeom>
        </p:spPr>
      </p:pic>
      <p:sp>
        <p:nvSpPr>
          <p:cNvPr id="7" name="TextBox 6"/>
          <p:cNvSpPr txBox="1"/>
          <p:nvPr/>
        </p:nvSpPr>
        <p:spPr>
          <a:xfrm>
            <a:off x="4750193" y="2209800"/>
            <a:ext cx="2621230" cy="523220"/>
          </a:xfrm>
          <a:prstGeom prst="rect">
            <a:avLst/>
          </a:prstGeom>
          <a:noFill/>
        </p:spPr>
        <p:txBody>
          <a:bodyPr wrap="none" rtlCol="0">
            <a:spAutoFit/>
          </a:bodyPr>
          <a:lstStyle/>
          <a:p>
            <a:r>
              <a:rPr lang="en-US" sz="2800" b="1" dirty="0" smtClean="0">
                <a:solidFill>
                  <a:schemeClr val="bg1"/>
                </a:solidFill>
              </a:rPr>
              <a:t>(Paul D.) Ryan</a:t>
            </a:r>
            <a:endParaRPr lang="en-US" sz="2800" b="1" dirty="0">
              <a:solidFill>
                <a:schemeClr val="bg1"/>
              </a:solidFill>
            </a:endParaRPr>
          </a:p>
        </p:txBody>
      </p:sp>
      <p:sp>
        <p:nvSpPr>
          <p:cNvPr id="3" name="TextBox 2"/>
          <p:cNvSpPr txBox="1"/>
          <p:nvPr/>
        </p:nvSpPr>
        <p:spPr>
          <a:xfrm>
            <a:off x="4728909" y="5334000"/>
            <a:ext cx="3676006" cy="246221"/>
          </a:xfrm>
          <a:prstGeom prst="rect">
            <a:avLst/>
          </a:prstGeom>
          <a:noFill/>
        </p:spPr>
        <p:txBody>
          <a:bodyPr wrap="none" rtlCol="0">
            <a:spAutoFit/>
          </a:bodyPr>
          <a:lstStyle/>
          <a:p>
            <a:r>
              <a:rPr lang="en-US" sz="1000" b="1" dirty="0" smtClean="0">
                <a:solidFill>
                  <a:schemeClr val="bg1"/>
                </a:solidFill>
              </a:rPr>
              <a:t>Paul Ryan, Speaker of the U.S. House of Representatives.</a:t>
            </a:r>
            <a:endParaRPr lang="en-US" sz="1000" b="1" dirty="0">
              <a:solidFill>
                <a:schemeClr val="bg1"/>
              </a:solidFill>
            </a:endParaRPr>
          </a:p>
        </p:txBody>
      </p:sp>
      <p:sp>
        <p:nvSpPr>
          <p:cNvPr id="10" name="Text Box 4"/>
          <p:cNvSpPr txBox="1">
            <a:spLocks noChangeArrowheads="1"/>
          </p:cNvSpPr>
          <p:nvPr/>
        </p:nvSpPr>
        <p:spPr bwMode="auto">
          <a:xfrm>
            <a:off x="609600" y="90488"/>
            <a:ext cx="1905000" cy="400110"/>
          </a:xfrm>
          <a:prstGeom prst="rect">
            <a:avLst/>
          </a:prstGeom>
          <a:noFill/>
          <a:ln w="9525">
            <a:noFill/>
            <a:miter lim="800000"/>
            <a:headEnd/>
            <a:tailEnd/>
          </a:ln>
        </p:spPr>
        <p:txBody>
          <a:bodyPr>
            <a:spAutoFit/>
          </a:bodyPr>
          <a:lstStyle/>
          <a:p>
            <a:pPr>
              <a:spcBef>
                <a:spcPct val="50000"/>
              </a:spcBef>
            </a:pPr>
            <a:r>
              <a:rPr lang="en-US" sz="2000" b="1" dirty="0">
                <a:solidFill>
                  <a:schemeClr val="tx1"/>
                </a:solidFill>
                <a:latin typeface="+mj-lt"/>
              </a:rPr>
              <a:t>Question </a:t>
            </a:r>
            <a:r>
              <a:rPr lang="en-US" sz="2000" b="1" dirty="0" smtClean="0">
                <a:solidFill>
                  <a:schemeClr val="tx1"/>
                </a:solidFill>
                <a:latin typeface="+mj-lt"/>
              </a:rPr>
              <a:t>#47</a:t>
            </a:r>
            <a:endParaRPr lang="en-US" sz="2000" b="1" dirty="0">
              <a:solidFill>
                <a:schemeClr val="tx1"/>
              </a:solidFill>
              <a:latin typeface="+mj-lt"/>
            </a:endParaRPr>
          </a:p>
        </p:txBody>
      </p:sp>
    </p:spTree>
    <p:extLst>
      <p:ext uri="{BB962C8B-B14F-4D97-AF65-F5344CB8AC3E}">
        <p14:creationId xmlns:p14="http://schemas.microsoft.com/office/powerpoint/2010/main" val="489114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p:cNvPicPr>
            <a:picLocks noGrp="1" noChangeAspect="1" noChangeArrowheads="1"/>
          </p:cNvPicPr>
          <p:nvPr>
            <p:ph idx="4294967295"/>
          </p:nvPr>
        </p:nvPicPr>
        <p:blipFill>
          <a:blip r:embed="rId3" cstate="print"/>
          <a:srcRect/>
          <a:stretch>
            <a:fillRect/>
          </a:stretch>
        </p:blipFill>
        <p:spPr>
          <a:xfrm>
            <a:off x="533400" y="533400"/>
            <a:ext cx="8153400" cy="6003925"/>
          </a:xfrm>
        </p:spPr>
      </p:pic>
      <p:sp>
        <p:nvSpPr>
          <p:cNvPr id="26626"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dirty="0">
                <a:solidFill>
                  <a:schemeClr val="tx1"/>
                </a:solidFill>
              </a:rPr>
              <a:t>Question </a:t>
            </a:r>
            <a:r>
              <a:rPr lang="en-US" dirty="0" smtClean="0">
                <a:solidFill>
                  <a:schemeClr val="tx1"/>
                </a:solidFill>
              </a:rPr>
              <a:t>#13</a:t>
            </a:r>
            <a:endParaRPr lang="en-US" dirty="0">
              <a:solidFill>
                <a:schemeClr val="tx1"/>
              </a:solidFill>
            </a:endParaRPr>
          </a:p>
        </p:txBody>
      </p:sp>
      <p:sp>
        <p:nvSpPr>
          <p:cNvPr id="2662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B24E75F9-AA83-4BCC-B67B-96C90C16420B}" type="slidenum">
              <a:rPr lang="en-US" sz="1200" b="0">
                <a:solidFill>
                  <a:srgbClr val="898989"/>
                </a:solidFill>
                <a:latin typeface="Calibri" pitchFamily="34" charset="0"/>
              </a:rPr>
              <a:pPr algn="r"/>
              <a:t>6</a:t>
            </a:fld>
            <a:endParaRPr lang="en-US" sz="1200" b="0">
              <a:solidFill>
                <a:srgbClr val="898989"/>
              </a:solidFill>
              <a:latin typeface="Calibri"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2AB5204-6700-4A5E-8516-F685147EEC39}" type="slidenum">
              <a:rPr lang="en-US" sz="1000">
                <a:solidFill>
                  <a:srgbClr val="898989"/>
                </a:solidFill>
                <a:latin typeface="Calibri" pitchFamily="34" charset="0"/>
                <a:cs typeface="Arial" charset="0"/>
              </a:rPr>
              <a:pPr algn="r"/>
              <a:t>7</a:t>
            </a:fld>
            <a:endParaRPr lang="en-US" sz="1000">
              <a:solidFill>
                <a:srgbClr val="898989"/>
              </a:solidFill>
              <a:latin typeface="Calibri" pitchFamily="34" charset="0"/>
              <a:cs typeface="Arial" charset="0"/>
            </a:endParaRPr>
          </a:p>
        </p:txBody>
      </p:sp>
      <p:cxnSp>
        <p:nvCxnSpPr>
          <p:cNvPr id="13" name="Straight Arrow Connector 12"/>
          <p:cNvCxnSpPr/>
          <p:nvPr/>
        </p:nvCxnSpPr>
        <p:spPr>
          <a:xfrm rot="11700000" flipV="1">
            <a:off x="3886200" y="5047488"/>
            <a:ext cx="1600200" cy="439738"/>
          </a:xfrm>
          <a:prstGeom prst="straightConnector1">
            <a:avLst/>
          </a:prstGeom>
          <a:ln>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17" name="Straight Arrow Connector 16"/>
          <p:cNvCxnSpPr/>
          <p:nvPr/>
        </p:nvCxnSpPr>
        <p:spPr>
          <a:xfrm rot="-6720000" flipH="1">
            <a:off x="5684521" y="3472406"/>
            <a:ext cx="1600200" cy="4381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 name="Straight Arrow Connector 12"/>
          <p:cNvCxnSpPr/>
          <p:nvPr/>
        </p:nvCxnSpPr>
        <p:spPr>
          <a:xfrm rot="14880000" flipV="1">
            <a:off x="5799481" y="3351217"/>
            <a:ext cx="1600200" cy="43973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3" name="Straight Arrow Connector 12"/>
          <p:cNvCxnSpPr/>
          <p:nvPr/>
        </p:nvCxnSpPr>
        <p:spPr>
          <a:xfrm rot="8820000" flipV="1">
            <a:off x="1600201" y="3267869"/>
            <a:ext cx="1600200" cy="43973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4" name="Straight Arrow Connector 16"/>
          <p:cNvCxnSpPr/>
          <p:nvPr/>
        </p:nvCxnSpPr>
        <p:spPr>
          <a:xfrm rot="8820000" flipH="1">
            <a:off x="1752600" y="3375601"/>
            <a:ext cx="1600200" cy="4381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 name="Straight Arrow Connector 16"/>
          <p:cNvCxnSpPr/>
          <p:nvPr/>
        </p:nvCxnSpPr>
        <p:spPr>
          <a:xfrm rot="11700000" flipH="1">
            <a:off x="3867912" y="5294376"/>
            <a:ext cx="1600200" cy="438150"/>
          </a:xfrm>
          <a:prstGeom prst="straightConnector1">
            <a:avLst/>
          </a:prstGeom>
          <a:ln>
            <a:solidFill>
              <a:schemeClr val="accent6"/>
            </a:solidFill>
            <a:tailEnd type="arrow"/>
          </a:ln>
        </p:spPr>
        <p:style>
          <a:lnRef idx="3">
            <a:schemeClr val="dk1"/>
          </a:lnRef>
          <a:fillRef idx="0">
            <a:schemeClr val="dk1"/>
          </a:fillRef>
          <a:effectRef idx="2">
            <a:schemeClr val="dk1"/>
          </a:effectRef>
          <a:fontRef idx="minor">
            <a:schemeClr val="tx1"/>
          </a:fontRef>
        </p:style>
      </p:cxnSp>
      <p:sp>
        <p:nvSpPr>
          <p:cNvPr id="29711" name="Rectangle 15"/>
          <p:cNvSpPr>
            <a:spLocks noChangeArrowheads="1"/>
          </p:cNvSpPr>
          <p:nvPr/>
        </p:nvSpPr>
        <p:spPr bwMode="auto">
          <a:xfrm rot="-2880000">
            <a:off x="1325357" y="3122838"/>
            <a:ext cx="1660525" cy="336550"/>
          </a:xfrm>
          <a:prstGeom prst="rect">
            <a:avLst/>
          </a:prstGeom>
          <a:noFill/>
          <a:ln w="38100" algn="ctr">
            <a:noFill/>
            <a:miter lim="800000"/>
            <a:headEnd/>
            <a:tailEnd/>
          </a:ln>
          <a:effectLst>
            <a:outerShdw dist="23000" dir="5400000" rotWithShape="0">
              <a:srgbClr val="000000">
                <a:alpha val="34999"/>
              </a:srgbClr>
            </a:outerShdw>
          </a:effectLst>
        </p:spPr>
        <p:txBody>
          <a:bodyPr>
            <a:spAutoFit/>
          </a:bodyPr>
          <a:lstStyle/>
          <a:p>
            <a:pPr algn="ctr"/>
            <a:r>
              <a:rPr lang="en-US" sz="1600" b="1" dirty="0">
                <a:solidFill>
                  <a:schemeClr val="bg1"/>
                </a:solidFill>
                <a:latin typeface="Calibri" pitchFamily="34" charset="0"/>
                <a:cs typeface="Arial" charset="0"/>
              </a:rPr>
              <a:t>Can </a:t>
            </a:r>
            <a:r>
              <a:rPr lang="en-US" sz="1600" b="1" dirty="0" smtClean="0">
                <a:solidFill>
                  <a:schemeClr val="bg1"/>
                </a:solidFill>
                <a:latin typeface="Calibri" pitchFamily="34" charset="0"/>
                <a:cs typeface="Arial" charset="0"/>
              </a:rPr>
              <a:t>veto a bill</a:t>
            </a:r>
            <a:endParaRPr lang="en-US" sz="1600" b="1" dirty="0">
              <a:solidFill>
                <a:schemeClr val="bg1"/>
              </a:solidFill>
              <a:latin typeface="Calibri" pitchFamily="34" charset="0"/>
              <a:cs typeface="Arial" charset="0"/>
            </a:endParaRPr>
          </a:p>
        </p:txBody>
      </p:sp>
      <p:sp>
        <p:nvSpPr>
          <p:cNvPr id="29712" name="Text Box 16"/>
          <p:cNvSpPr txBox="1">
            <a:spLocks noChangeArrowheads="1"/>
          </p:cNvSpPr>
          <p:nvPr/>
        </p:nvSpPr>
        <p:spPr bwMode="auto">
          <a:xfrm>
            <a:off x="3474721" y="5620096"/>
            <a:ext cx="2507054" cy="338554"/>
          </a:xfrm>
          <a:prstGeom prst="rect">
            <a:avLst/>
          </a:prstGeom>
          <a:noFill/>
          <a:ln w="38100" algn="ctr">
            <a:noFill/>
            <a:miter lim="800000"/>
            <a:headEnd/>
            <a:tailEnd/>
          </a:ln>
          <a:effectLst>
            <a:outerShdw dist="23000" dir="5400000" rotWithShape="0">
              <a:srgbClr val="000000">
                <a:alpha val="34999"/>
              </a:srgbClr>
            </a:outerShdw>
          </a:effectLst>
        </p:spPr>
        <p:txBody>
          <a:bodyPr wrap="square">
            <a:spAutoFit/>
          </a:bodyPr>
          <a:lstStyle/>
          <a:p>
            <a:pPr algn="ctr">
              <a:defRPr/>
            </a:pPr>
            <a:r>
              <a:rPr lang="en-US" sz="1600" b="1" dirty="0">
                <a:solidFill>
                  <a:schemeClr val="bg1"/>
                </a:solidFill>
                <a:latin typeface="Calibri" pitchFamily="34" charset="0"/>
                <a:cs typeface="Arial" charset="0"/>
              </a:rPr>
              <a:t>Approves federal judges</a:t>
            </a:r>
          </a:p>
        </p:txBody>
      </p:sp>
      <p:sp>
        <p:nvSpPr>
          <p:cNvPr id="29713" name="Rectangle 17"/>
          <p:cNvSpPr>
            <a:spLocks noChangeArrowheads="1"/>
          </p:cNvSpPr>
          <p:nvPr/>
        </p:nvSpPr>
        <p:spPr bwMode="auto">
          <a:xfrm rot="3180000">
            <a:off x="5161348" y="3638883"/>
            <a:ext cx="2197100" cy="338137"/>
          </a:xfrm>
          <a:prstGeom prst="rect">
            <a:avLst/>
          </a:prstGeom>
          <a:noFill/>
          <a:ln w="38100" algn="ctr">
            <a:noFill/>
            <a:miter lim="800000"/>
            <a:headEnd/>
            <a:tailEnd/>
          </a:ln>
          <a:effectLst>
            <a:outerShdw dist="23000" dir="5400000" rotWithShape="0">
              <a:srgbClr val="000000">
                <a:alpha val="34999"/>
              </a:srgbClr>
            </a:outerShdw>
          </a:effectLst>
        </p:spPr>
        <p:txBody>
          <a:bodyPr wrap="none">
            <a:spAutoFit/>
          </a:bodyPr>
          <a:lstStyle/>
          <a:p>
            <a:pPr algn="ctr">
              <a:defRPr/>
            </a:pPr>
            <a:r>
              <a:rPr lang="en-US" sz="1600" b="1" dirty="0">
                <a:solidFill>
                  <a:schemeClr val="bg1"/>
                </a:solidFill>
                <a:latin typeface="Calibri" pitchFamily="34" charset="0"/>
                <a:cs typeface="Arial" charset="0"/>
              </a:rPr>
              <a:t>Appoints federal judges</a:t>
            </a:r>
          </a:p>
        </p:txBody>
      </p:sp>
      <p:sp>
        <p:nvSpPr>
          <p:cNvPr id="29714" name="Rectangle 18"/>
          <p:cNvSpPr>
            <a:spLocks noChangeArrowheads="1"/>
          </p:cNvSpPr>
          <p:nvPr/>
        </p:nvSpPr>
        <p:spPr bwMode="auto">
          <a:xfrm>
            <a:off x="3451934" y="4557385"/>
            <a:ext cx="2537460" cy="581025"/>
          </a:xfrm>
          <a:prstGeom prst="rect">
            <a:avLst/>
          </a:prstGeom>
          <a:noFill/>
          <a:ln w="38100" algn="ctr">
            <a:noFill/>
            <a:miter lim="800000"/>
            <a:headEnd/>
            <a:tailEnd/>
          </a:ln>
          <a:effectLst>
            <a:outerShdw dist="23000" dir="5400000" rotWithShape="0">
              <a:srgbClr val="000000">
                <a:alpha val="34999"/>
              </a:srgbClr>
            </a:outerShdw>
          </a:effectLst>
        </p:spPr>
        <p:txBody>
          <a:bodyPr wrap="square">
            <a:spAutoFit/>
          </a:bodyPr>
          <a:lstStyle/>
          <a:p>
            <a:pPr algn="ctr">
              <a:defRPr/>
            </a:pPr>
            <a:r>
              <a:rPr lang="en-US" sz="1600" b="1" dirty="0">
                <a:solidFill>
                  <a:schemeClr val="bg1"/>
                </a:solidFill>
                <a:latin typeface="Calibri" pitchFamily="34" charset="0"/>
                <a:cs typeface="Arial" charset="0"/>
              </a:rPr>
              <a:t>Can declare </a:t>
            </a:r>
            <a:r>
              <a:rPr lang="en-US" sz="1600" b="1" dirty="0" smtClean="0">
                <a:solidFill>
                  <a:schemeClr val="bg1"/>
                </a:solidFill>
                <a:latin typeface="Calibri" pitchFamily="34" charset="0"/>
                <a:cs typeface="Arial" charset="0"/>
              </a:rPr>
              <a:t>a law </a:t>
            </a:r>
            <a:endParaRPr lang="en-US" sz="1600" b="1" dirty="0">
              <a:solidFill>
                <a:schemeClr val="bg1"/>
              </a:solidFill>
              <a:latin typeface="Calibri" pitchFamily="34" charset="0"/>
              <a:cs typeface="Arial" charset="0"/>
            </a:endParaRPr>
          </a:p>
          <a:p>
            <a:pPr algn="ctr">
              <a:defRPr/>
            </a:pPr>
            <a:r>
              <a:rPr lang="en-US" sz="1600" b="1" dirty="0">
                <a:solidFill>
                  <a:schemeClr val="bg1"/>
                </a:solidFill>
                <a:latin typeface="Calibri" pitchFamily="34" charset="0"/>
                <a:cs typeface="Arial" charset="0"/>
              </a:rPr>
              <a:t>unconstitutional</a:t>
            </a:r>
          </a:p>
        </p:txBody>
      </p:sp>
      <p:sp>
        <p:nvSpPr>
          <p:cNvPr id="18" name="Text Box 16"/>
          <p:cNvSpPr txBox="1">
            <a:spLocks noChangeArrowheads="1"/>
          </p:cNvSpPr>
          <p:nvPr/>
        </p:nvSpPr>
        <p:spPr bwMode="auto">
          <a:xfrm rot="18720000">
            <a:off x="1716770" y="3566421"/>
            <a:ext cx="2176686" cy="584775"/>
          </a:xfrm>
          <a:prstGeom prst="rect">
            <a:avLst/>
          </a:prstGeom>
          <a:noFill/>
          <a:ln w="38100" algn="ctr">
            <a:noFill/>
            <a:miter lim="800000"/>
            <a:headEnd/>
            <a:tailEnd/>
          </a:ln>
          <a:effectLst>
            <a:outerShdw dist="23000" dir="5400000" rotWithShape="0">
              <a:srgbClr val="000000">
                <a:alpha val="34998"/>
              </a:srgbClr>
            </a:outerShdw>
          </a:effectLst>
        </p:spPr>
        <p:txBody>
          <a:bodyPr wrap="none">
            <a:spAutoFit/>
          </a:bodyPr>
          <a:lstStyle/>
          <a:p>
            <a:pPr algn="ctr">
              <a:defRPr/>
            </a:pPr>
            <a:r>
              <a:rPr lang="en-US" sz="1600" b="1" dirty="0">
                <a:solidFill>
                  <a:schemeClr val="bg1"/>
                </a:solidFill>
                <a:latin typeface="Calibri" pitchFamily="34" charset="0"/>
                <a:cs typeface="Arial" charset="0"/>
              </a:rPr>
              <a:t>Can </a:t>
            </a:r>
            <a:r>
              <a:rPr lang="en-US" sz="1600" b="1" dirty="0" smtClean="0">
                <a:solidFill>
                  <a:schemeClr val="bg1"/>
                </a:solidFill>
                <a:latin typeface="Calibri" pitchFamily="34" charset="0"/>
                <a:cs typeface="Arial" charset="0"/>
              </a:rPr>
              <a:t>reject a treaty</a:t>
            </a:r>
            <a:endParaRPr lang="en-US" sz="1600" b="1" dirty="0">
              <a:solidFill>
                <a:schemeClr val="bg1"/>
              </a:solidFill>
              <a:latin typeface="Calibri" pitchFamily="34" charset="0"/>
              <a:cs typeface="Arial" charset="0"/>
            </a:endParaRPr>
          </a:p>
          <a:p>
            <a:pPr algn="ctr">
              <a:defRPr/>
            </a:pPr>
            <a:r>
              <a:rPr lang="en-US" sz="1600" b="1" dirty="0" smtClean="0">
                <a:solidFill>
                  <a:schemeClr val="bg1"/>
                </a:solidFill>
                <a:latin typeface="Calibri" pitchFamily="34" charset="0"/>
                <a:cs typeface="Arial" charset="0"/>
              </a:rPr>
              <a:t>signed by the president</a:t>
            </a:r>
            <a:endParaRPr lang="en-US" sz="1600" b="1" dirty="0">
              <a:solidFill>
                <a:schemeClr val="bg1"/>
              </a:solidFill>
              <a:latin typeface="Calibri" pitchFamily="34" charset="0"/>
              <a:cs typeface="Arial" charset="0"/>
            </a:endParaRPr>
          </a:p>
        </p:txBody>
      </p:sp>
      <p:sp>
        <p:nvSpPr>
          <p:cNvPr id="19" name="Rectangle 18"/>
          <p:cNvSpPr>
            <a:spLocks noChangeArrowheads="1"/>
          </p:cNvSpPr>
          <p:nvPr/>
        </p:nvSpPr>
        <p:spPr bwMode="auto">
          <a:xfrm rot="3180000">
            <a:off x="5693887" y="3122656"/>
            <a:ext cx="2578100" cy="585787"/>
          </a:xfrm>
          <a:prstGeom prst="rect">
            <a:avLst/>
          </a:prstGeom>
          <a:noFill/>
          <a:ln w="38100" algn="ctr">
            <a:noFill/>
            <a:miter lim="800000"/>
            <a:headEnd/>
            <a:tailEnd/>
          </a:ln>
          <a:effectLst>
            <a:outerShdw dist="23000" dir="5400000" rotWithShape="0">
              <a:srgbClr val="000000">
                <a:alpha val="34999"/>
              </a:srgbClr>
            </a:outerShdw>
          </a:effectLst>
        </p:spPr>
        <p:txBody>
          <a:bodyPr>
            <a:spAutoFit/>
          </a:bodyPr>
          <a:lstStyle/>
          <a:p>
            <a:pPr algn="ctr">
              <a:defRPr/>
            </a:pPr>
            <a:r>
              <a:rPr lang="en-US" sz="1600" b="1" dirty="0">
                <a:solidFill>
                  <a:schemeClr val="bg1"/>
                </a:solidFill>
                <a:latin typeface="Calibri" pitchFamily="34" charset="0"/>
                <a:cs typeface="Arial" charset="0"/>
              </a:rPr>
              <a:t>Can declare an executive </a:t>
            </a:r>
          </a:p>
          <a:p>
            <a:pPr algn="ctr">
              <a:defRPr/>
            </a:pPr>
            <a:r>
              <a:rPr lang="en-US" sz="1600" b="1" dirty="0">
                <a:solidFill>
                  <a:schemeClr val="bg1"/>
                </a:solidFill>
                <a:latin typeface="Calibri" pitchFamily="34" charset="0"/>
                <a:cs typeface="Arial" charset="0"/>
              </a:rPr>
              <a:t>action unconstitutional</a:t>
            </a:r>
          </a:p>
        </p:txBody>
      </p:sp>
      <p:sp>
        <p:nvSpPr>
          <p:cNvPr id="128017" name="TextBox 5"/>
          <p:cNvSpPr txBox="1">
            <a:spLocks noChangeArrowheads="1"/>
          </p:cNvSpPr>
          <p:nvPr/>
        </p:nvSpPr>
        <p:spPr bwMode="auto">
          <a:xfrm>
            <a:off x="358140" y="5000625"/>
            <a:ext cx="3124200" cy="830997"/>
          </a:xfrm>
          <a:prstGeom prst="rect">
            <a:avLst/>
          </a:prstGeom>
          <a:solidFill>
            <a:schemeClr val="bg2"/>
          </a:solidFill>
          <a:ln w="9525">
            <a:noFill/>
            <a:miter lim="800000"/>
            <a:headEnd/>
            <a:tailEnd/>
          </a:ln>
        </p:spPr>
        <p:txBody>
          <a:bodyPr>
            <a:spAutoFit/>
          </a:bodyPr>
          <a:lstStyle/>
          <a:p>
            <a:pPr algn="ctr"/>
            <a:r>
              <a:rPr lang="en-US" sz="2400" b="1" dirty="0">
                <a:solidFill>
                  <a:schemeClr val="tx1"/>
                </a:solidFill>
                <a:cs typeface="Arial" charset="0"/>
              </a:rPr>
              <a:t>CONGRESS</a:t>
            </a:r>
          </a:p>
          <a:p>
            <a:pPr algn="ctr"/>
            <a:r>
              <a:rPr lang="en-US" sz="2400" b="1" dirty="0">
                <a:solidFill>
                  <a:schemeClr val="tx1"/>
                </a:solidFill>
                <a:cs typeface="Arial" charset="0"/>
              </a:rPr>
              <a:t>(Legislative Branch)</a:t>
            </a:r>
          </a:p>
        </p:txBody>
      </p:sp>
      <p:sp>
        <p:nvSpPr>
          <p:cNvPr id="128018" name="TextBox 19"/>
          <p:cNvSpPr txBox="1">
            <a:spLocks noChangeArrowheads="1"/>
          </p:cNvSpPr>
          <p:nvPr/>
        </p:nvSpPr>
        <p:spPr bwMode="auto">
          <a:xfrm>
            <a:off x="3040454" y="1851342"/>
            <a:ext cx="2971800" cy="830997"/>
          </a:xfrm>
          <a:prstGeom prst="rect">
            <a:avLst/>
          </a:prstGeom>
          <a:solidFill>
            <a:schemeClr val="bg2"/>
          </a:solidFill>
          <a:ln w="9525">
            <a:noFill/>
            <a:miter lim="800000"/>
            <a:headEnd/>
            <a:tailEnd/>
          </a:ln>
        </p:spPr>
        <p:txBody>
          <a:bodyPr>
            <a:spAutoFit/>
          </a:bodyPr>
          <a:lstStyle/>
          <a:p>
            <a:pPr algn="ctr"/>
            <a:r>
              <a:rPr lang="en-US" sz="2400" b="1" dirty="0">
                <a:solidFill>
                  <a:schemeClr val="tx1"/>
                </a:solidFill>
                <a:cs typeface="Arial" charset="0"/>
              </a:rPr>
              <a:t>PRESIDENT</a:t>
            </a:r>
          </a:p>
          <a:p>
            <a:pPr algn="ctr"/>
            <a:r>
              <a:rPr lang="en-US" sz="2400" b="1" dirty="0">
                <a:solidFill>
                  <a:schemeClr val="tx1"/>
                </a:solidFill>
                <a:cs typeface="Arial" charset="0"/>
              </a:rPr>
              <a:t>(Executive Branch)</a:t>
            </a:r>
          </a:p>
        </p:txBody>
      </p:sp>
      <p:sp>
        <p:nvSpPr>
          <p:cNvPr id="128019" name="TextBox 20"/>
          <p:cNvSpPr txBox="1">
            <a:spLocks noChangeArrowheads="1"/>
          </p:cNvSpPr>
          <p:nvPr/>
        </p:nvSpPr>
        <p:spPr bwMode="auto">
          <a:xfrm>
            <a:off x="5973252" y="5000624"/>
            <a:ext cx="2865948" cy="830997"/>
          </a:xfrm>
          <a:prstGeom prst="rect">
            <a:avLst/>
          </a:prstGeom>
          <a:solidFill>
            <a:schemeClr val="bg2"/>
          </a:solidFill>
          <a:ln w="9525">
            <a:noFill/>
            <a:miter lim="800000"/>
            <a:headEnd/>
            <a:tailEnd/>
          </a:ln>
        </p:spPr>
        <p:txBody>
          <a:bodyPr wrap="square">
            <a:spAutoFit/>
          </a:bodyPr>
          <a:lstStyle/>
          <a:p>
            <a:pPr algn="ctr"/>
            <a:r>
              <a:rPr lang="en-US" sz="2400" b="1" dirty="0" smtClean="0">
                <a:solidFill>
                  <a:schemeClr val="tx1"/>
                </a:solidFill>
                <a:cs typeface="Arial" charset="0"/>
              </a:rPr>
              <a:t>THE COURTS</a:t>
            </a:r>
            <a:endParaRPr lang="en-US" sz="2400" b="1" dirty="0">
              <a:solidFill>
                <a:schemeClr val="tx1"/>
              </a:solidFill>
              <a:cs typeface="Arial" charset="0"/>
            </a:endParaRPr>
          </a:p>
          <a:p>
            <a:pPr algn="ctr"/>
            <a:r>
              <a:rPr lang="en-US" sz="2400" b="1" dirty="0">
                <a:solidFill>
                  <a:schemeClr val="tx1"/>
                </a:solidFill>
                <a:cs typeface="Arial" charset="0"/>
              </a:rPr>
              <a:t>(Judicial Branch)</a:t>
            </a:r>
          </a:p>
        </p:txBody>
      </p:sp>
      <p:sp>
        <p:nvSpPr>
          <p:cNvPr id="20" name="Text Box 6"/>
          <p:cNvSpPr txBox="1">
            <a:spLocks noChangeAspect="1" noChangeArrowheads="1"/>
          </p:cNvSpPr>
          <p:nvPr/>
        </p:nvSpPr>
        <p:spPr bwMode="auto">
          <a:xfrm>
            <a:off x="0" y="0"/>
            <a:ext cx="9144000" cy="1323439"/>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a:ln w="9525">
            <a:noFill/>
            <a:miter lim="800000"/>
            <a:headEnd/>
            <a:tailEnd/>
          </a:ln>
        </p:spPr>
        <p:txBody>
          <a:bodyPr wrap="square">
            <a:spAutoFit/>
          </a:bodyPr>
          <a:lstStyle/>
          <a:p>
            <a:pPr algn="ctr"/>
            <a:r>
              <a:rPr lang="en-US" sz="4000" b="1" dirty="0" smtClean="0">
                <a:solidFill>
                  <a:schemeClr val="tx1"/>
                </a:solidFill>
                <a:latin typeface="Calibri" pitchFamily="34" charset="0"/>
                <a:cs typeface="Arial" charset="0"/>
              </a:rPr>
              <a:t>Separation of Powers / </a:t>
            </a:r>
          </a:p>
          <a:p>
            <a:pPr algn="ctr"/>
            <a:r>
              <a:rPr lang="en-US" sz="4000" b="1" dirty="0" smtClean="0">
                <a:solidFill>
                  <a:schemeClr val="tx1"/>
                </a:solidFill>
                <a:latin typeface="Calibri" pitchFamily="34" charset="0"/>
                <a:cs typeface="Arial" charset="0"/>
              </a:rPr>
              <a:t>Checks and Balances</a:t>
            </a:r>
            <a:endParaRPr lang="en-US" sz="4000" b="1" dirty="0">
              <a:solidFill>
                <a:schemeClr val="tx1"/>
              </a:solidFill>
              <a:latin typeface="Calibri" pitchFamily="34" charset="0"/>
              <a:cs typeface="Arial" charset="0"/>
            </a:endParaRPr>
          </a:p>
        </p:txBody>
      </p:sp>
    </p:spTree>
    <p:extLst>
      <p:ext uri="{BB962C8B-B14F-4D97-AF65-F5344CB8AC3E}">
        <p14:creationId xmlns:p14="http://schemas.microsoft.com/office/powerpoint/2010/main" val="24408719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0722"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18573F60-1255-4786-9B57-91124547C4F2}" type="slidenum">
              <a:rPr lang="en-US" sz="1200" b="0">
                <a:solidFill>
                  <a:srgbClr val="898989"/>
                </a:solidFill>
                <a:latin typeface="Calibri" pitchFamily="34" charset="0"/>
              </a:rPr>
              <a:pPr algn="r"/>
              <a:t>8</a:t>
            </a:fld>
            <a:endParaRPr lang="en-US" sz="1200" b="0">
              <a:solidFill>
                <a:srgbClr val="898989"/>
              </a:solidFill>
              <a:latin typeface="Calibri"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2770" name="Text Box 4"/>
          <p:cNvSpPr txBox="1">
            <a:spLocks noChangeArrowheads="1"/>
          </p:cNvSpPr>
          <p:nvPr/>
        </p:nvSpPr>
        <p:spPr bwMode="auto">
          <a:xfrm>
            <a:off x="609600" y="90488"/>
            <a:ext cx="1905000" cy="400110"/>
          </a:xfrm>
          <a:prstGeom prst="rect">
            <a:avLst/>
          </a:prstGeom>
          <a:noFill/>
          <a:ln w="9525">
            <a:noFill/>
            <a:miter lim="800000"/>
            <a:headEnd/>
            <a:tailEnd/>
          </a:ln>
        </p:spPr>
        <p:txBody>
          <a:bodyPr>
            <a:spAutoFit/>
          </a:bodyPr>
          <a:lstStyle/>
          <a:p>
            <a:pPr>
              <a:spcBef>
                <a:spcPct val="50000"/>
              </a:spcBef>
            </a:pPr>
            <a:r>
              <a:rPr lang="en-US" sz="2000" dirty="0">
                <a:solidFill>
                  <a:schemeClr val="tx1"/>
                </a:solidFill>
                <a:latin typeface="+mj-lt"/>
              </a:rPr>
              <a:t>Question </a:t>
            </a:r>
            <a:r>
              <a:rPr lang="en-US" sz="2000" dirty="0" smtClean="0">
                <a:solidFill>
                  <a:schemeClr val="tx1"/>
                </a:solidFill>
                <a:latin typeface="+mj-lt"/>
              </a:rPr>
              <a:t>#14</a:t>
            </a:r>
            <a:endParaRPr lang="en-US" sz="2000" dirty="0">
              <a:solidFill>
                <a:schemeClr val="tx1"/>
              </a:solidFill>
              <a:latin typeface="+mj-lt"/>
            </a:endParaRPr>
          </a:p>
        </p:txBody>
      </p:sp>
      <p:sp>
        <p:nvSpPr>
          <p:cNvPr id="32771"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A4C34385-703F-41B1-AB90-F5E618F93F45}" type="slidenum">
              <a:rPr lang="en-US" sz="1200" b="0">
                <a:solidFill>
                  <a:srgbClr val="898989"/>
                </a:solidFill>
                <a:latin typeface="Calibri" pitchFamily="34" charset="0"/>
              </a:rPr>
              <a:pPr algn="r"/>
              <a:t>9</a:t>
            </a:fld>
            <a:endParaRPr lang="en-US" sz="1200" b="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13228</TotalTime>
  <Words>2958</Words>
  <Application>Microsoft Office PowerPoint</Application>
  <PresentationFormat>On-screen Show (4:3)</PresentationFormat>
  <Paragraphs>245</Paragraphs>
  <Slides>58</Slides>
  <Notes>58</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Lesson 8 American Government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dc:title>
  <dc:creator>j</dc:creator>
  <cp:lastModifiedBy>Greg Lanza</cp:lastModifiedBy>
  <cp:revision>465</cp:revision>
  <dcterms:created xsi:type="dcterms:W3CDTF">2010-10-24T13:05:55Z</dcterms:created>
  <dcterms:modified xsi:type="dcterms:W3CDTF">2017-02-17T23:08:48Z</dcterms:modified>
</cp:coreProperties>
</file>