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96" r:id="rId2"/>
    <p:sldId id="257" r:id="rId3"/>
    <p:sldId id="277" r:id="rId4"/>
    <p:sldId id="256" r:id="rId5"/>
    <p:sldId id="271" r:id="rId6"/>
    <p:sldId id="279" r:id="rId7"/>
    <p:sldId id="286" r:id="rId8"/>
    <p:sldId id="285" r:id="rId9"/>
    <p:sldId id="282" r:id="rId10"/>
    <p:sldId id="288" r:id="rId11"/>
    <p:sldId id="264" r:id="rId12"/>
    <p:sldId id="299" r:id="rId13"/>
    <p:sldId id="300" r:id="rId14"/>
    <p:sldId id="307" r:id="rId15"/>
    <p:sldId id="308" r:id="rId16"/>
    <p:sldId id="302" r:id="rId17"/>
    <p:sldId id="304" r:id="rId18"/>
    <p:sldId id="305" r:id="rId19"/>
    <p:sldId id="312" r:id="rId20"/>
    <p:sldId id="306" r:id="rId21"/>
    <p:sldId id="313" r:id="rId22"/>
    <p:sldId id="309" r:id="rId23"/>
    <p:sldId id="310" r:id="rId24"/>
    <p:sldId id="29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handoutView">
  <p:normalViewPr>
    <p:restoredLeft sz="15620" autoAdjust="0"/>
    <p:restoredTop sz="94628" autoAdjust="0"/>
  </p:normalViewPr>
  <p:slideViewPr>
    <p:cSldViewPr>
      <p:cViewPr>
        <p:scale>
          <a:sx n="100" d="100"/>
          <a:sy n="100" d="100"/>
        </p:scale>
        <p:origin x="-2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PR" dirty="0" smtClean="0"/>
              <a:t>Lección 1</a:t>
            </a:r>
          </a:p>
          <a:p>
            <a:r>
              <a:rPr lang="es-PR" dirty="0" smtClean="0"/>
              <a:t>El Proceso de Naturalización		</a:t>
            </a:r>
            <a:endParaRPr lang="es-P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D0712-E5AE-4D45-92A6-70DF997C3D99}" type="datetimeFigureOut">
              <a:rPr lang="en-US" smtClean="0"/>
              <a:pPr/>
              <a:t>8/25/2011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endParaRPr lang="es-P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43369-A9E9-493C-B1DE-16BBD27031F1}" type="slidenum">
              <a:rPr lang="es-PR" smtClean="0"/>
              <a:pPr/>
              <a:t>‹#›</a:t>
            </a:fld>
            <a:endParaRPr 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2FA7B-2BD1-43B6-8265-E9E177DEFB89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5AADB-E5B9-486C-8F07-270D81A4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5AADB-E5B9-486C-8F07-270D81A4564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DB88C7-85AA-49FE-9EB3-2E5C284287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DB88C7-85AA-49FE-9EB3-2E5C284287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E81E25-363C-4841-8743-CAFA658F55D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241F-8993-4736-8467-CC8B55227023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plct.org/tap/Citizenship/E-Learning.shtml" TargetMode="External"/><Relationship Id="rId2" Type="http://schemas.openxmlformats.org/officeDocument/2006/relationships/hyperlink" Target="http://www.hplct.org/tap/Citizenship/ApplyForCitizenship.s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13" b="71250"/>
          <a:stretch>
            <a:fillRect/>
          </a:stretch>
        </p:blipFill>
        <p:spPr bwMode="auto">
          <a:xfrm>
            <a:off x="533400" y="3124200"/>
            <a:ext cx="8077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2286000"/>
          </a:xfrm>
        </p:spPr>
        <p:txBody>
          <a:bodyPr/>
          <a:lstStyle/>
          <a:p>
            <a:r>
              <a:rPr lang="es-P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Biblioteca Pública de Hartford</a:t>
            </a:r>
            <a:endParaRPr lang="es-P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276600"/>
            <a:ext cx="8077200" cy="3048000"/>
          </a:xfrm>
        </p:spPr>
        <p:txBody>
          <a:bodyPr>
            <a:noAutofit/>
          </a:bodyPr>
          <a:lstStyle/>
          <a:p>
            <a:r>
              <a:rPr lang="es-PR" b="1" dirty="0" smtClean="0">
                <a:solidFill>
                  <a:schemeClr val="bg1"/>
                </a:solidFill>
              </a:rPr>
              <a:t>Bienvenidos a la Clase de Ciudadanía</a:t>
            </a:r>
          </a:p>
          <a:p>
            <a:endParaRPr lang="es-PR" b="1" dirty="0" smtClean="0">
              <a:solidFill>
                <a:schemeClr val="bg1"/>
              </a:solidFill>
            </a:endParaRPr>
          </a:p>
          <a:p>
            <a:r>
              <a:rPr lang="es-PR" b="1" dirty="0" smtClean="0">
                <a:solidFill>
                  <a:schemeClr val="bg1"/>
                </a:solidFill>
              </a:rPr>
              <a:t>Lección 1:</a:t>
            </a:r>
          </a:p>
          <a:p>
            <a:r>
              <a:rPr lang="es-PR" b="1" dirty="0" smtClean="0">
                <a:solidFill>
                  <a:schemeClr val="bg1"/>
                </a:solidFill>
              </a:rPr>
              <a:t>Un resumen del proceso de naturalización</a:t>
            </a:r>
            <a:endParaRPr lang="es-P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500"/>
          <a:stretch>
            <a:fillRect/>
          </a:stretch>
        </p:blipFill>
        <p:spPr bwMode="auto">
          <a:xfrm>
            <a:off x="508000" y="381000"/>
            <a:ext cx="8128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2578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400" b="1" dirty="0" smtClean="0">
                <a:solidFill>
                  <a:schemeClr val="tx2"/>
                </a:solidFill>
              </a:rPr>
              <a:t>Parte del proceso para convertirse en Ciudadano de los </a:t>
            </a:r>
          </a:p>
          <a:p>
            <a:pPr algn="ctr"/>
            <a:r>
              <a:rPr lang="es-PR" sz="2400" b="1" dirty="0" smtClean="0">
                <a:solidFill>
                  <a:schemeClr val="tx2"/>
                </a:solidFill>
              </a:rPr>
              <a:t>Estados Unidos es presentar una aplicación y tomar un examen</a:t>
            </a:r>
            <a:endParaRPr lang="es-PR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4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5626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3200" b="1" dirty="0" smtClean="0">
                <a:solidFill>
                  <a:schemeClr val="tx2"/>
                </a:solidFill>
              </a:rPr>
              <a:t>Pagar Impuestos</a:t>
            </a:r>
            <a:endParaRPr lang="es-PR" sz="3200" b="1" dirty="0">
              <a:solidFill>
                <a:schemeClr val="tx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000" y="381000"/>
            <a:ext cx="8128000" cy="4724400"/>
            <a:chOff x="508000" y="381000"/>
            <a:chExt cx="8128000" cy="47244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2500"/>
            <a:stretch>
              <a:fillRect/>
            </a:stretch>
          </p:blipFill>
          <p:spPr bwMode="auto">
            <a:xfrm>
              <a:off x="508000" y="381000"/>
              <a:ext cx="8128000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313" b="71250"/>
            <a:stretch>
              <a:fillRect/>
            </a:stretch>
          </p:blipFill>
          <p:spPr bwMode="auto">
            <a:xfrm>
              <a:off x="685800" y="838200"/>
              <a:ext cx="7772400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314" name="Picture 2" descr="http://t3.gstatic.com/images?q=tbn:ANd9GcSTls0G4SL2NXAh16ptZULm6mxLdiNNtFUE82QAO7ChuQ-MZqrP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838200"/>
            <a:ext cx="2438400" cy="3565834"/>
          </a:xfrm>
          <a:prstGeom prst="rect">
            <a:avLst/>
          </a:prstGeom>
          <a:noFill/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9600" y="1905000"/>
            <a:ext cx="28956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chemeClr val="bg1"/>
                </a:solidFill>
                <a:latin typeface="Calibri" pitchFamily="34" charset="0"/>
              </a:rPr>
              <a:t>Federal</a:t>
            </a:r>
            <a:r>
              <a:rPr lang="en-US" sz="2800" b="1" u="sng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www.irs.gov 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867400" y="1905000"/>
            <a:ext cx="26670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 smtClean="0">
                <a:solidFill>
                  <a:schemeClr val="bg1"/>
                </a:solidFill>
                <a:latin typeface="Calibri" pitchFamily="34" charset="0"/>
              </a:rPr>
              <a:t>Estado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www.ct.gov/drs</a:t>
            </a:r>
          </a:p>
        </p:txBody>
      </p:sp>
    </p:spTree>
    <p:extLst>
      <p:ext uri="{BB962C8B-B14F-4D97-AF65-F5344CB8AC3E}">
        <p14:creationId xmlns:p14="http://schemas.microsoft.com/office/powerpoint/2010/main" xmlns="" val="27373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8000" y="1295400"/>
            <a:ext cx="8126413" cy="365601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>
              <a:latin typeface="+mj-lt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66800" y="304800"/>
            <a:ext cx="670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Hombres 18 – 26 años de edad</a:t>
            </a:r>
            <a:endParaRPr lang="es-P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5608" name="Picture 8" descr="military_3211901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676400"/>
            <a:ext cx="3124200" cy="29702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51054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eres un hombre de 18 – 26 años de edad, debes registrarse con el Servicio Selectivo para servicio posible en las Fuerzas Armadas de los EE. UU. </a:t>
            </a:r>
            <a:endParaRPr lang="es-P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 noChangeArrowheads="1"/>
          </p:cNvPicPr>
          <p:nvPr/>
        </p:nvPicPr>
        <p:blipFill>
          <a:blip r:embed="rId2" cstate="print"/>
          <a:srcRect t="12000" b="23000"/>
          <a:stretch>
            <a:fillRect/>
          </a:stretch>
        </p:blipFill>
        <p:spPr bwMode="auto">
          <a:xfrm>
            <a:off x="508000" y="1112838"/>
            <a:ext cx="8128000" cy="396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143000" y="487363"/>
            <a:ext cx="6858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sz="3200" b="1" dirty="0" smtClean="0">
                <a:latin typeface="+mj-lt"/>
              </a:rPr>
              <a:t>Cambio de Dirección</a:t>
            </a:r>
            <a:endParaRPr lang="es-PR" sz="32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3340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3200" b="1" dirty="0" smtClean="0">
                <a:solidFill>
                  <a:srgbClr val="C00000"/>
                </a:solidFill>
                <a:latin typeface="+mj-lt"/>
              </a:rPr>
              <a:t>Si cambia su dirección, siempre tienes que dejar al USCIS saber del cambio.</a:t>
            </a:r>
            <a:endParaRPr lang="es-PR" sz="32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08000" y="1981200"/>
            <a:ext cx="8126413" cy="16002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>
              <a:latin typeface="+mj-lt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600200" y="2362200"/>
            <a:ext cx="6400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es-PR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Buen Carácter  Moral</a:t>
            </a:r>
            <a:endParaRPr lang="es-PR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267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3200" b="1" dirty="0" smtClean="0">
                <a:solidFill>
                  <a:srgbClr val="C00000"/>
                </a:solidFill>
              </a:rPr>
              <a:t>Para convertirse en ciudadano, debes demonstrar que tienes buen carácter moral.</a:t>
            </a:r>
            <a:endParaRPr lang="es-PR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971800" y="2895600"/>
            <a:ext cx="3657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P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Borracho</a:t>
            </a:r>
          </a:p>
          <a:p>
            <a:pPr>
              <a:buFont typeface="Wingdings" pitchFamily="2" charset="2"/>
              <a:buNone/>
            </a:pPr>
            <a:endParaRPr lang="es-PR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s-P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Prostitución</a:t>
            </a:r>
          </a:p>
          <a:p>
            <a:pPr>
              <a:buFont typeface="Wingdings" pitchFamily="2" charset="2"/>
              <a:buNone/>
            </a:pPr>
            <a:endParaRPr lang="es-PR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s-P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Mentir</a:t>
            </a:r>
            <a:endParaRPr lang="es-PR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9588" y="1296988"/>
            <a:ext cx="8126413" cy="1141412"/>
            <a:chOff x="509588" y="1296988"/>
            <a:chExt cx="8126413" cy="1141412"/>
          </a:xfrm>
        </p:grpSpPr>
        <p:sp>
          <p:nvSpPr>
            <p:cNvPr id="28676" name="Text Box 4"/>
            <p:cNvSpPr txBox="1">
              <a:spLocks noChangeArrowheads="1"/>
            </p:cNvSpPr>
            <p:nvPr/>
          </p:nvSpPr>
          <p:spPr bwMode="auto">
            <a:xfrm>
              <a:off x="509588" y="1296988"/>
              <a:ext cx="8126413" cy="1141412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>
                <a:latin typeface="+mj-lt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762000" y="1447800"/>
              <a:ext cx="777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tabLst>
                  <a:tab pos="914400" algn="l"/>
                </a:tabLst>
              </a:pPr>
              <a:r>
                <a:rPr lang="es-PR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La falta de “Buen Carácter Moral”</a:t>
              </a:r>
              <a:endParaRPr lang="es-P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09588" y="992188"/>
            <a:ext cx="8126413" cy="15986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s-PR">
              <a:latin typeface="+mj-lt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914400" y="3429000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PR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Recuerda que siempre debes obedecer la ley. </a:t>
            </a:r>
            <a:endParaRPr lang="es-P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5800" y="1295400"/>
            <a:ext cx="7772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tabLst>
                <a:tab pos="914400" algn="l"/>
              </a:tabLst>
            </a:pPr>
            <a:r>
              <a:rPr lang="es-PR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No cometa crímenes</a:t>
            </a:r>
            <a:endParaRPr lang="es-PR" sz="5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8000" y="457200"/>
            <a:ext cx="8331200" cy="5573018"/>
            <a:chOff x="508000" y="457200"/>
            <a:chExt cx="8331200" cy="5573018"/>
          </a:xfrm>
        </p:grpSpPr>
        <p:sp>
          <p:nvSpPr>
            <p:cNvPr id="30725" name="Text Box 5"/>
            <p:cNvSpPr txBox="1">
              <a:spLocks noChangeArrowheads="1"/>
            </p:cNvSpPr>
            <p:nvPr/>
          </p:nvSpPr>
          <p:spPr bwMode="auto">
            <a:xfrm>
              <a:off x="508000" y="1219200"/>
              <a:ext cx="8126413" cy="36576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 smtClean="0">
                <a:latin typeface="+mj-lt"/>
              </a:endParaRPr>
            </a:p>
            <a:p>
              <a:pPr>
                <a:spcBef>
                  <a:spcPct val="50000"/>
                </a:spcBef>
              </a:pPr>
              <a:endParaRPr lang="es-PR">
                <a:latin typeface="+mj-lt"/>
              </a:endParaRPr>
            </a:p>
          </p:txBody>
        </p:sp>
        <p:sp>
          <p:nvSpPr>
            <p:cNvPr id="30726" name="Text Box 6"/>
            <p:cNvSpPr txBox="1">
              <a:spLocks noChangeArrowheads="1"/>
            </p:cNvSpPr>
            <p:nvPr/>
          </p:nvSpPr>
          <p:spPr bwMode="auto">
            <a:xfrm>
              <a:off x="2514600" y="457200"/>
              <a:ext cx="48006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PR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Crímenes</a:t>
              </a:r>
              <a:endParaRPr lang="es-P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endParaRPr>
            </a:p>
          </p:txBody>
        </p:sp>
        <p:sp>
          <p:nvSpPr>
            <p:cNvPr id="30727" name="Text Box 7"/>
            <p:cNvSpPr txBox="1">
              <a:spLocks noChangeArrowheads="1"/>
            </p:cNvSpPr>
            <p:nvPr/>
          </p:nvSpPr>
          <p:spPr bwMode="auto">
            <a:xfrm>
              <a:off x="762000" y="1350963"/>
              <a:ext cx="7696200" cy="332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  <a:buFont typeface="Wingdings" pitchFamily="2" charset="2"/>
                <a:buChar char="Ø"/>
              </a:pPr>
              <a:r>
                <a:rPr lang="es-PR" sz="2800" b="1" dirty="0" smtClean="0">
                  <a:solidFill>
                    <a:schemeClr val="bg1"/>
                  </a:solidFill>
                  <a:latin typeface="+mj-lt"/>
                </a:rPr>
                <a:t> Asesinato</a:t>
              </a:r>
            </a:p>
            <a:p>
              <a:pPr>
                <a:spcBef>
                  <a:spcPct val="30000"/>
                </a:spcBef>
                <a:buFont typeface="Wingdings" pitchFamily="2" charset="2"/>
                <a:buChar char="Ø"/>
              </a:pPr>
              <a:r>
                <a:rPr lang="es-PR" sz="2800" b="1" dirty="0" smtClean="0">
                  <a:solidFill>
                    <a:schemeClr val="bg1"/>
                  </a:solidFill>
                  <a:latin typeface="+mj-lt"/>
                </a:rPr>
                <a:t> Violación</a:t>
              </a:r>
            </a:p>
            <a:p>
              <a:pPr>
                <a:spcBef>
                  <a:spcPct val="30000"/>
                </a:spcBef>
                <a:buFont typeface="Wingdings" pitchFamily="2" charset="2"/>
                <a:buChar char="Ø"/>
              </a:pPr>
              <a:r>
                <a:rPr lang="es-PR" sz="2800" b="1" dirty="0" smtClean="0">
                  <a:solidFill>
                    <a:schemeClr val="bg1"/>
                  </a:solidFill>
                  <a:latin typeface="+mj-lt"/>
                </a:rPr>
                <a:t> Abuso Sexual de un Niño </a:t>
              </a:r>
            </a:p>
            <a:p>
              <a:pPr>
                <a:spcBef>
                  <a:spcPct val="30000"/>
                </a:spcBef>
                <a:buFont typeface="Wingdings" pitchFamily="2" charset="2"/>
                <a:buChar char="Ø"/>
              </a:pPr>
              <a:r>
                <a:rPr lang="es-PR" sz="2800" b="1" dirty="0" smtClean="0">
                  <a:solidFill>
                    <a:schemeClr val="bg1"/>
                  </a:solidFill>
                  <a:latin typeface="+mj-lt"/>
                </a:rPr>
                <a:t> Asalto Violento</a:t>
              </a:r>
            </a:p>
            <a:p>
              <a:pPr>
                <a:spcBef>
                  <a:spcPct val="30000"/>
                </a:spcBef>
                <a:buFont typeface="Wingdings" pitchFamily="2" charset="2"/>
                <a:buChar char="Ø"/>
              </a:pPr>
              <a:r>
                <a:rPr lang="es-PR" sz="2800" b="1" dirty="0" smtClean="0">
                  <a:solidFill>
                    <a:schemeClr val="bg1"/>
                  </a:solidFill>
                  <a:latin typeface="+mj-lt"/>
                </a:rPr>
                <a:t> Traficación de drogas, armas, o personas</a:t>
              </a:r>
            </a:p>
            <a:p>
              <a:pPr>
                <a:spcBef>
                  <a:spcPct val="30000"/>
                </a:spcBef>
                <a:buFont typeface="Wingdings" pitchFamily="2" charset="2"/>
                <a:buChar char="Ø"/>
              </a:pPr>
              <a:r>
                <a:rPr lang="es-PR" sz="2800" b="1" dirty="0" smtClean="0">
                  <a:solidFill>
                    <a:schemeClr val="bg1"/>
                  </a:solidFill>
                  <a:latin typeface="+mj-lt"/>
                </a:rPr>
                <a:t> Delito Grave</a:t>
              </a:r>
              <a:endParaRPr lang="es-PR" sz="28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" y="4953000"/>
              <a:ext cx="8229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3200" b="1" i="1" dirty="0" smtClean="0">
                  <a:solidFill>
                    <a:srgbClr val="C00000"/>
                  </a:solidFill>
                </a:rPr>
                <a:t>Generalmente, estos son crímenes que tienen una </a:t>
              </a:r>
              <a:r>
                <a:rPr lang="es-PR" sz="3200" b="1" i="1" u="sng" dirty="0" smtClean="0">
                  <a:solidFill>
                    <a:srgbClr val="C00000"/>
                  </a:solidFill>
                </a:rPr>
                <a:t>sentencia de por lo menos un año</a:t>
              </a:r>
              <a:r>
                <a:rPr lang="es-PR" sz="3200" b="1" i="1" dirty="0" smtClean="0">
                  <a:solidFill>
                    <a:srgbClr val="C00000"/>
                  </a:solidFill>
                </a:rPr>
                <a:t>. </a:t>
              </a:r>
              <a:endParaRPr lang="es-PR" sz="3200" b="1" i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 cstate="print"/>
          <a:srcRect t="5000" b="23000"/>
          <a:stretch>
            <a:fillRect/>
          </a:stretch>
        </p:blipFill>
        <p:spPr bwMode="auto">
          <a:xfrm>
            <a:off x="508000" y="944880"/>
            <a:ext cx="812800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Requisitos del Lenguaje</a:t>
            </a:r>
            <a:endParaRPr lang="es-P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432048"/>
            <a:ext cx="861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600" b="1" dirty="0" smtClean="0">
                <a:solidFill>
                  <a:schemeClr val="tx2"/>
                </a:solidFill>
              </a:rPr>
              <a:t>Debes demonstrar que puedes hablar, leer, y escribir Ingles Básico para poder pasar el examen de Naturalización.</a:t>
            </a:r>
            <a:endParaRPr lang="es-PR" sz="2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Requisitos del Lenguaje</a:t>
            </a:r>
            <a:endParaRPr lang="es-P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752600"/>
            <a:ext cx="4953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400" b="1" dirty="0" smtClean="0">
                <a:solidFill>
                  <a:schemeClr val="tx2"/>
                </a:solidFill>
              </a:rPr>
              <a:t>Si tiene: </a:t>
            </a:r>
            <a:br>
              <a:rPr lang="es-PR" sz="2400" b="1" dirty="0" smtClean="0">
                <a:solidFill>
                  <a:schemeClr val="tx2"/>
                </a:solidFill>
              </a:rPr>
            </a:br>
            <a:endParaRPr lang="es-PR" sz="2400" b="1" dirty="0" smtClean="0">
              <a:solidFill>
                <a:schemeClr val="tx2"/>
              </a:solidFill>
              <a:latin typeface="+mj-lt"/>
            </a:endParaRPr>
          </a:p>
          <a:p>
            <a:pPr marL="342900" indent="-342900">
              <a:buFont typeface="Wingdings" pitchFamily="2" charset="2"/>
              <a:buChar char="«"/>
            </a:pPr>
            <a:r>
              <a:rPr lang="es-PR" sz="2400" b="1" u="sng" dirty="0" smtClean="0">
                <a:solidFill>
                  <a:schemeClr val="tx2"/>
                </a:solidFill>
                <a:latin typeface="+mj-lt"/>
              </a:rPr>
              <a:t>50</a:t>
            </a:r>
            <a:r>
              <a:rPr lang="es-PR" sz="2400" b="1" dirty="0" smtClean="0">
                <a:solidFill>
                  <a:schemeClr val="tx2"/>
                </a:solidFill>
                <a:latin typeface="+mj-lt"/>
              </a:rPr>
              <a:t> años de edad y </a:t>
            </a:r>
            <a:r>
              <a:rPr lang="es-PR" sz="2400" b="1" u="sng" dirty="0" smtClean="0">
                <a:solidFill>
                  <a:schemeClr val="tx2"/>
                </a:solidFill>
                <a:latin typeface="+mj-lt"/>
              </a:rPr>
              <a:t>20</a:t>
            </a:r>
            <a:r>
              <a:rPr lang="es-PR" sz="2400" b="1" dirty="0" smtClean="0">
                <a:solidFill>
                  <a:schemeClr val="tx2"/>
                </a:solidFill>
                <a:latin typeface="+mj-lt"/>
              </a:rPr>
              <a:t> años como Residente Permanente Legal</a:t>
            </a:r>
            <a:endParaRPr lang="es-PR" sz="2400" b="1" dirty="0" smtClean="0">
              <a:solidFill>
                <a:schemeClr val="tx2"/>
              </a:solidFill>
              <a:latin typeface="+mj-lt"/>
            </a:endParaRPr>
          </a:p>
          <a:p>
            <a:pPr marL="342900" indent="-342900" algn="ctr"/>
            <a:r>
              <a:rPr lang="es-PR" sz="2400" b="1" dirty="0" smtClean="0">
                <a:solidFill>
                  <a:schemeClr val="tx2"/>
                </a:solidFill>
                <a:latin typeface="+mj-lt"/>
              </a:rPr>
              <a:t>o</a:t>
            </a:r>
          </a:p>
          <a:p>
            <a:pPr marL="342900" indent="-342900">
              <a:buFont typeface="Wingdings" pitchFamily="2" charset="2"/>
              <a:buChar char="«"/>
            </a:pPr>
            <a:r>
              <a:rPr lang="es-PR" sz="2400" b="1" u="sng" dirty="0" smtClean="0">
                <a:solidFill>
                  <a:schemeClr val="tx2"/>
                </a:solidFill>
                <a:latin typeface="+mj-lt"/>
              </a:rPr>
              <a:t>55</a:t>
            </a:r>
            <a:r>
              <a:rPr lang="es-P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s-PR" sz="2400" b="1" dirty="0" smtClean="0">
                <a:solidFill>
                  <a:schemeClr val="tx2"/>
                </a:solidFill>
                <a:latin typeface="+mj-lt"/>
              </a:rPr>
              <a:t>años de edad y </a:t>
            </a:r>
            <a:r>
              <a:rPr lang="es-PR" sz="2400" b="1" u="sng" dirty="0" smtClean="0">
                <a:solidFill>
                  <a:schemeClr val="tx2"/>
                </a:solidFill>
                <a:latin typeface="+mj-lt"/>
              </a:rPr>
              <a:t>15</a:t>
            </a:r>
            <a:r>
              <a:rPr lang="es-P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s-PR" sz="2400" b="1" dirty="0" smtClean="0">
                <a:solidFill>
                  <a:schemeClr val="tx2"/>
                </a:solidFill>
                <a:latin typeface="+mj-lt"/>
              </a:rPr>
              <a:t>años como Residente Permanente </a:t>
            </a:r>
            <a:r>
              <a:rPr lang="es-PR" sz="2400" b="1" dirty="0" smtClean="0">
                <a:solidFill>
                  <a:schemeClr val="tx2"/>
                </a:solidFill>
                <a:latin typeface="+mj-lt"/>
              </a:rPr>
              <a:t>Legal</a:t>
            </a:r>
          </a:p>
          <a:p>
            <a:r>
              <a:rPr lang="es-PR" sz="2000" b="1" i="1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es-PR" sz="2000" b="1" i="1" dirty="0" smtClean="0">
                <a:solidFill>
                  <a:schemeClr val="tx2"/>
                </a:solidFill>
                <a:latin typeface="+mj-lt"/>
              </a:rPr>
            </a:br>
            <a:r>
              <a:rPr lang="es-PR" sz="2000" b="1" i="1" dirty="0" smtClean="0">
                <a:solidFill>
                  <a:schemeClr val="tx2"/>
                </a:solidFill>
                <a:latin typeface="+mj-lt"/>
              </a:rPr>
              <a:t>No necesita tomar el examen en Inglés. Eres elegible para solo tomar el examen cívico en español.</a:t>
            </a:r>
            <a:endParaRPr lang="es-PR" sz="2000" b="1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13" b="71250"/>
          <a:stretch>
            <a:fillRect/>
          </a:stretch>
        </p:blipFill>
        <p:spPr bwMode="auto">
          <a:xfrm>
            <a:off x="228600" y="1752600"/>
            <a:ext cx="3505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 rot="20779154">
            <a:off x="301289" y="2418046"/>
            <a:ext cx="330445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PR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¿Habla </a:t>
            </a:r>
          </a:p>
          <a:p>
            <a:pPr algn="ctr"/>
            <a:r>
              <a:rPr lang="es-PR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Inglés?</a:t>
            </a:r>
            <a:endParaRPr lang="es-PR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:\Documents and Settings\dtorres\Local Settings\Temporary Internet Files\Content.IE5\XF77H9WE\MC90001347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349938" cy="5486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1981200"/>
            <a:ext cx="685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Convirtiéndose en un Ciudadano de los EE.UU.</a:t>
            </a:r>
            <a:endParaRPr lang="es-PR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886200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resumen del proceso de naturalización</a:t>
            </a:r>
            <a:endParaRPr lang="es-P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4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62000" y="258763"/>
            <a:ext cx="7543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Examen de Civismo</a:t>
            </a:r>
            <a:endParaRPr lang="es-P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" y="1219200"/>
            <a:ext cx="8128000" cy="4327442"/>
            <a:chOff x="508000" y="747713"/>
            <a:chExt cx="8128000" cy="4327442"/>
          </a:xfrm>
        </p:grpSpPr>
        <p:pic>
          <p:nvPicPr>
            <p:cNvPr id="337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6000" b="23000"/>
            <a:stretch>
              <a:fillRect/>
            </a:stretch>
          </p:blipFill>
          <p:spPr bwMode="auto">
            <a:xfrm>
              <a:off x="508000" y="747713"/>
              <a:ext cx="8128000" cy="4327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313" b="71250"/>
            <a:stretch>
              <a:fillRect/>
            </a:stretch>
          </p:blipFill>
          <p:spPr bwMode="auto">
            <a:xfrm>
              <a:off x="533400" y="4419600"/>
              <a:ext cx="8077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295400" y="49530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800" b="1" dirty="0" smtClean="0">
                <a:solidFill>
                  <a:schemeClr val="bg1"/>
                </a:solidFill>
              </a:rPr>
              <a:t>Historia</a:t>
            </a:r>
            <a:endParaRPr lang="es-PR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49631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800" b="1" dirty="0" smtClean="0">
                <a:solidFill>
                  <a:schemeClr val="bg1"/>
                </a:solidFill>
              </a:rPr>
              <a:t>Gobierno</a:t>
            </a:r>
            <a:endParaRPr lang="es-PR" sz="2800" b="1" dirty="0">
              <a:solidFill>
                <a:schemeClr val="bg1"/>
              </a:solidFill>
            </a:endParaRP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52400" y="5562600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Debes de tener un entendimiento básico de la Historia y el Gobierno de los Estados Unidos (civismo). </a:t>
            </a:r>
            <a:endParaRPr lang="es-P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Requisitos del Lenguaje</a:t>
            </a:r>
            <a:endParaRPr lang="es-P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524000"/>
            <a:ext cx="4953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000" b="1" dirty="0" smtClean="0"/>
              <a:t>Si tiene: </a:t>
            </a:r>
            <a:endParaRPr lang="es-PR" sz="2000" b="1" dirty="0" smtClean="0">
              <a:latin typeface="+mj-lt"/>
            </a:endParaRPr>
          </a:p>
          <a:p>
            <a:pPr marL="342900" indent="-342900">
              <a:buFont typeface="Wingdings" pitchFamily="2" charset="2"/>
              <a:buChar char="«"/>
            </a:pPr>
            <a:r>
              <a:rPr lang="es-PR" sz="2000" b="1" u="sng" dirty="0" smtClean="0">
                <a:latin typeface="+mj-lt"/>
              </a:rPr>
              <a:t>50</a:t>
            </a:r>
            <a:r>
              <a:rPr lang="es-PR" sz="2000" b="1" dirty="0" smtClean="0">
                <a:latin typeface="+mj-lt"/>
              </a:rPr>
              <a:t> años de edad y </a:t>
            </a:r>
            <a:r>
              <a:rPr lang="es-PR" sz="2000" b="1" u="sng" dirty="0" smtClean="0">
                <a:latin typeface="+mj-lt"/>
              </a:rPr>
              <a:t>20</a:t>
            </a:r>
            <a:r>
              <a:rPr lang="es-PR" sz="2000" b="1" dirty="0" smtClean="0">
                <a:latin typeface="+mj-lt"/>
              </a:rPr>
              <a:t> años como Residente Permanente Legal</a:t>
            </a:r>
            <a:endParaRPr lang="es-PR" sz="2000" b="1" dirty="0" smtClean="0">
              <a:latin typeface="+mj-lt"/>
            </a:endParaRPr>
          </a:p>
          <a:p>
            <a:pPr marL="342900" indent="-342900" algn="ctr"/>
            <a:r>
              <a:rPr lang="es-PR" sz="2000" b="1" dirty="0" smtClean="0">
                <a:latin typeface="+mj-lt"/>
              </a:rPr>
              <a:t>o</a:t>
            </a:r>
          </a:p>
          <a:p>
            <a:pPr marL="342900" indent="-342900">
              <a:buFont typeface="Wingdings" pitchFamily="2" charset="2"/>
              <a:buChar char="«"/>
            </a:pPr>
            <a:r>
              <a:rPr lang="es-PR" sz="2000" b="1" u="sng" dirty="0" smtClean="0">
                <a:latin typeface="+mj-lt"/>
              </a:rPr>
              <a:t>55</a:t>
            </a:r>
            <a:r>
              <a:rPr lang="es-PR" sz="2000" b="1" dirty="0" smtClean="0">
                <a:latin typeface="+mj-lt"/>
              </a:rPr>
              <a:t> </a:t>
            </a:r>
            <a:r>
              <a:rPr lang="es-PR" sz="2000" b="1" dirty="0" smtClean="0">
                <a:latin typeface="+mj-lt"/>
              </a:rPr>
              <a:t>años de edad y </a:t>
            </a:r>
            <a:r>
              <a:rPr lang="es-PR" sz="2000" b="1" u="sng" dirty="0" smtClean="0">
                <a:latin typeface="+mj-lt"/>
              </a:rPr>
              <a:t>15</a:t>
            </a:r>
            <a:r>
              <a:rPr lang="es-PR" sz="2000" b="1" dirty="0" smtClean="0">
                <a:latin typeface="+mj-lt"/>
              </a:rPr>
              <a:t> </a:t>
            </a:r>
            <a:r>
              <a:rPr lang="es-PR" sz="2000" b="1" dirty="0" smtClean="0">
                <a:latin typeface="+mj-lt"/>
              </a:rPr>
              <a:t>años como Residente Permanente </a:t>
            </a:r>
            <a:r>
              <a:rPr lang="es-PR" sz="2000" b="1" dirty="0" smtClean="0">
                <a:latin typeface="+mj-lt"/>
              </a:rPr>
              <a:t>Legal</a:t>
            </a:r>
          </a:p>
          <a:p>
            <a:r>
              <a:rPr lang="es-PR" sz="800" b="1" i="1" dirty="0" smtClean="0">
                <a:latin typeface="+mj-lt"/>
              </a:rPr>
              <a:t/>
            </a:r>
            <a:br>
              <a:rPr lang="es-PR" sz="800" b="1" i="1" dirty="0" smtClean="0">
                <a:latin typeface="+mj-lt"/>
              </a:rPr>
            </a:br>
            <a:r>
              <a:rPr lang="es-PR" sz="2000" b="1" i="1" dirty="0" smtClean="0">
                <a:solidFill>
                  <a:srgbClr val="C00000"/>
                </a:solidFill>
                <a:latin typeface="+mj-lt"/>
              </a:rPr>
              <a:t>Tiene que estudiar las 100 preguntas en español.</a:t>
            </a:r>
          </a:p>
          <a:p>
            <a:endParaRPr lang="es-PR" sz="2000" b="1" i="1" dirty="0" smtClean="0">
              <a:latin typeface="+mj-lt"/>
            </a:endParaRPr>
          </a:p>
          <a:p>
            <a:r>
              <a:rPr lang="es-PR" sz="2000" b="1" dirty="0" smtClean="0"/>
              <a:t>Si tiene</a:t>
            </a:r>
            <a:r>
              <a:rPr lang="es-PR" sz="2000" b="1" dirty="0" smtClean="0"/>
              <a:t>:</a:t>
            </a:r>
            <a:endParaRPr lang="es-PR" sz="2000" b="1" i="1" dirty="0" smtClean="0">
              <a:latin typeface="+mj-lt"/>
            </a:endParaRPr>
          </a:p>
          <a:p>
            <a:pPr marL="342900" indent="-342900">
              <a:buFont typeface="Wingdings" pitchFamily="2" charset="2"/>
              <a:buChar char="«"/>
            </a:pPr>
            <a:r>
              <a:rPr lang="es-PR" sz="2000" b="1" u="sng" dirty="0" smtClean="0"/>
              <a:t>65</a:t>
            </a:r>
            <a:r>
              <a:rPr lang="es-PR" sz="2000" b="1" dirty="0" smtClean="0"/>
              <a:t> </a:t>
            </a:r>
            <a:r>
              <a:rPr lang="es-PR" sz="2000" b="1" dirty="0" smtClean="0"/>
              <a:t>años de edad y </a:t>
            </a:r>
            <a:r>
              <a:rPr lang="es-PR" sz="2000" b="1" u="sng" dirty="0" smtClean="0"/>
              <a:t>20</a:t>
            </a:r>
            <a:r>
              <a:rPr lang="es-PR" sz="2000" b="1" dirty="0" smtClean="0"/>
              <a:t> años como Residente Permanente </a:t>
            </a:r>
            <a:r>
              <a:rPr lang="es-PR" sz="2000" b="1" dirty="0" smtClean="0"/>
              <a:t>Legal</a:t>
            </a:r>
          </a:p>
          <a:p>
            <a:pPr marL="342900" indent="-342900"/>
            <a:endParaRPr lang="es-PR" sz="800" b="1" dirty="0" smtClean="0">
              <a:solidFill>
                <a:schemeClr val="tx2"/>
              </a:solidFill>
            </a:endParaRPr>
          </a:p>
          <a:p>
            <a:r>
              <a:rPr lang="es-PR" sz="2000" b="1" i="1" dirty="0" smtClean="0">
                <a:solidFill>
                  <a:schemeClr val="tx2"/>
                </a:solidFill>
              </a:rPr>
              <a:t>Solo tiene </a:t>
            </a:r>
            <a:r>
              <a:rPr lang="es-PR" sz="2000" b="1" i="1" dirty="0" smtClean="0">
                <a:solidFill>
                  <a:schemeClr val="tx2"/>
                </a:solidFill>
              </a:rPr>
              <a:t>que estudiar las 2</a:t>
            </a:r>
            <a:r>
              <a:rPr lang="es-PR" sz="2000" b="1" i="1" dirty="0" smtClean="0">
                <a:solidFill>
                  <a:schemeClr val="tx2"/>
                </a:solidFill>
              </a:rPr>
              <a:t>0 </a:t>
            </a:r>
            <a:r>
              <a:rPr lang="es-PR" sz="2000" b="1" i="1" dirty="0" smtClean="0">
                <a:solidFill>
                  <a:schemeClr val="tx2"/>
                </a:solidFill>
              </a:rPr>
              <a:t>preguntas en </a:t>
            </a:r>
            <a:r>
              <a:rPr lang="es-PR" sz="2000" b="1" i="1" dirty="0" smtClean="0">
                <a:solidFill>
                  <a:schemeClr val="tx2"/>
                </a:solidFill>
              </a:rPr>
              <a:t>español (las preguntas que tienen el asterisco).</a:t>
            </a:r>
            <a:endParaRPr lang="es-PR" sz="2000" b="1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13" b="71250"/>
          <a:stretch>
            <a:fillRect/>
          </a:stretch>
        </p:blipFill>
        <p:spPr bwMode="auto">
          <a:xfrm>
            <a:off x="228600" y="1752600"/>
            <a:ext cx="3505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 rot="20779154">
            <a:off x="-38118" y="2531700"/>
            <a:ext cx="38080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PR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Las Preguntas</a:t>
            </a:r>
            <a:endParaRPr lang="es-PR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562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b="1" dirty="0" smtClean="0">
                <a:solidFill>
                  <a:srgbClr val="C00000"/>
                </a:solidFill>
              </a:rPr>
              <a:t>Le preguntaran solo 10 preguntas y tiene que tener 6 correctas.</a:t>
            </a:r>
            <a:endParaRPr lang="es-P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66800" y="304800"/>
            <a:ext cx="670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Precio de la Aplicación N-400</a:t>
            </a:r>
            <a:endParaRPr lang="es-PR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225" y="1443841"/>
            <a:ext cx="8001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sz="6000" b="1" dirty="0" smtClean="0">
                <a:solidFill>
                  <a:srgbClr val="C00000"/>
                </a:solidFill>
              </a:rPr>
              <a:t>Aplicación:* 	$595.00</a:t>
            </a:r>
          </a:p>
          <a:p>
            <a:r>
              <a:rPr lang="es-PR" sz="6000" b="1" dirty="0" smtClean="0">
                <a:solidFill>
                  <a:srgbClr val="C00000"/>
                </a:solidFill>
              </a:rPr>
              <a:t>Huellas:** 	</a:t>
            </a:r>
            <a:r>
              <a:rPr lang="es-PR" sz="6000" b="1" u="sng" dirty="0" smtClean="0">
                <a:solidFill>
                  <a:srgbClr val="C00000"/>
                </a:solidFill>
              </a:rPr>
              <a:t>$ 85.00</a:t>
            </a:r>
          </a:p>
          <a:p>
            <a:r>
              <a:rPr lang="es-PR" sz="6000" b="1" dirty="0" smtClean="0">
                <a:solidFill>
                  <a:srgbClr val="C00000"/>
                </a:solidFill>
              </a:rPr>
              <a:t>Total:  			$680.00</a:t>
            </a:r>
          </a:p>
          <a:p>
            <a:endParaRPr lang="es-PR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66800" y="304800"/>
            <a:ext cx="670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Precio de la Aplicación N-400</a:t>
            </a:r>
            <a:endParaRPr lang="es-PR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371600"/>
            <a:ext cx="82889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238125">
              <a:buFont typeface="Wingdings" pitchFamily="2" charset="2"/>
              <a:buChar char="Ø"/>
            </a:pPr>
            <a:r>
              <a:rPr lang="es-PR" sz="2800" b="1" dirty="0" smtClean="0"/>
              <a:t> </a:t>
            </a:r>
            <a:r>
              <a:rPr lang="es-PR" sz="2800" b="1" dirty="0" smtClean="0"/>
              <a:t>El pagares se </a:t>
            </a:r>
            <a:r>
              <a:rPr lang="es-PR" sz="2800" b="1" dirty="0" smtClean="0"/>
              <a:t>manda junto con la aplicación </a:t>
            </a:r>
          </a:p>
          <a:p>
            <a:pPr marL="463550" indent="-238125">
              <a:buFont typeface="Wingdings" pitchFamily="2" charset="2"/>
              <a:buChar char="Ø"/>
            </a:pPr>
            <a:r>
              <a:rPr lang="es-PR" sz="2800" b="1" dirty="0" smtClean="0"/>
              <a:t> Cheque o giro postal</a:t>
            </a:r>
          </a:p>
          <a:p>
            <a:pPr marL="920750" lvl="1" indent="-238125">
              <a:buFont typeface="Wingdings" pitchFamily="2" charset="2"/>
              <a:buChar char="Ø"/>
            </a:pPr>
            <a:r>
              <a:rPr lang="es-PR" sz="2800" b="1" dirty="0" smtClean="0"/>
              <a:t>Escrito al “</a:t>
            </a:r>
            <a:r>
              <a:rPr lang="es-PR" sz="2800" b="1" dirty="0" err="1" smtClean="0"/>
              <a:t>Department</a:t>
            </a:r>
            <a:r>
              <a:rPr lang="es-PR" sz="2800" b="1" dirty="0" smtClean="0"/>
              <a:t> of </a:t>
            </a:r>
            <a:r>
              <a:rPr lang="es-PR" sz="2800" b="1" dirty="0" err="1" smtClean="0"/>
              <a:t>Homeland</a:t>
            </a:r>
            <a:r>
              <a:rPr lang="es-PR" sz="2800" b="1" dirty="0" smtClean="0"/>
              <a:t> Security”</a:t>
            </a:r>
          </a:p>
          <a:p>
            <a:pPr marL="920750" lvl="1" indent="-238125">
              <a:buFont typeface="Wingdings" pitchFamily="2" charset="2"/>
              <a:buChar char="Ø"/>
            </a:pPr>
            <a:r>
              <a:rPr lang="es-PR" sz="2800" b="1" dirty="0" smtClean="0"/>
              <a:t>No use iniciales </a:t>
            </a:r>
            <a:r>
              <a:rPr lang="es-PR" sz="2800" dirty="0" smtClean="0"/>
              <a:t>DHS o USDHS</a:t>
            </a:r>
          </a:p>
          <a:p>
            <a:pPr marL="920750" lvl="1" indent="-238125">
              <a:buFont typeface="Wingdings" pitchFamily="2" charset="2"/>
              <a:buChar char="Ø"/>
            </a:pPr>
            <a:r>
              <a:rPr lang="es-PR" sz="2800" b="1" dirty="0" smtClean="0"/>
              <a:t>No mande dinero en efectivo</a:t>
            </a:r>
          </a:p>
          <a:p>
            <a:endParaRPr lang="es-PR" sz="2800" b="1" dirty="0" smtClean="0">
              <a:solidFill>
                <a:srgbClr val="C00000"/>
              </a:solidFill>
            </a:endParaRPr>
          </a:p>
          <a:p>
            <a:pPr marL="228600">
              <a:tabLst>
                <a:tab pos="7658100" algn="l"/>
              </a:tabLst>
            </a:pPr>
            <a:r>
              <a:rPr lang="es-PR" sz="2400" b="1" i="1" dirty="0" smtClean="0">
                <a:solidFill>
                  <a:srgbClr val="C00000"/>
                </a:solidFill>
              </a:rPr>
              <a:t>**</a:t>
            </a:r>
            <a:r>
              <a:rPr lang="es-PR" sz="3200" b="1" i="1" dirty="0" smtClean="0">
                <a:solidFill>
                  <a:srgbClr val="C00000"/>
                </a:solidFill>
              </a:rPr>
              <a:t> </a:t>
            </a:r>
            <a:r>
              <a:rPr lang="es-PR" sz="3200" i="1" dirty="0" smtClean="0">
                <a:solidFill>
                  <a:srgbClr val="C00000"/>
                </a:solidFill>
              </a:rPr>
              <a:t>Si tiene 75 años de edad o más, o esta aplicando a base de su servicio a las Fuerzas Armadas de los Estados Unidos, o si esta aplicando desde el extranjero, </a:t>
            </a:r>
            <a:r>
              <a:rPr lang="es-PR" sz="3200" b="1" i="1" dirty="0" smtClean="0">
                <a:solidFill>
                  <a:srgbClr val="C00000"/>
                </a:solidFill>
              </a:rPr>
              <a:t>NO mande el pagares para las huellas con su aplicación.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14400"/>
            <a:ext cx="8686800" cy="61555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dirty="0" smtClean="0">
                <a:latin typeface="+mj-lt"/>
                <a:ea typeface="Calibri" pitchFamily="34" charset="0"/>
                <a:cs typeface="Times New Roman" pitchFamily="18" charset="0"/>
              </a:rPr>
              <a:t>Becoming a U.S. Citizen: An Overview of the Naturalization Process</a:t>
            </a:r>
          </a:p>
          <a:p>
            <a:r>
              <a:rPr lang="en-US" sz="1600" u="sng" dirty="0" smtClean="0">
                <a:hlinkClick r:id="rId2"/>
              </a:rPr>
              <a:t>http://www.hplct.org/tap/Citizenship/ApplyForCitizenship.shtml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184737"/>
            <a:ext cx="8686800" cy="61555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 Promise of Freedom (English captions)</a:t>
            </a:r>
            <a:endParaRPr lang="en-US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1600" u="sng" dirty="0" smtClean="0">
                <a:hlinkClick r:id="rId3"/>
              </a:rPr>
              <a:t>http://www.hplct.org/tap/Citizenship/E-Learning.shtml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500"/>
          <a:stretch>
            <a:fillRect/>
          </a:stretch>
        </p:blipFill>
        <p:spPr bwMode="auto">
          <a:xfrm>
            <a:off x="508000" y="381000"/>
            <a:ext cx="8128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029200"/>
            <a:ext cx="7772400" cy="1470025"/>
          </a:xfrm>
        </p:spPr>
        <p:txBody>
          <a:bodyPr>
            <a:normAutofit/>
          </a:bodyPr>
          <a:lstStyle/>
          <a:p>
            <a:r>
              <a:rPr lang="es-PR" sz="3200" b="1" dirty="0" smtClean="0"/>
              <a:t>El proceso de convertirse en Ciudadano de los Estados Unidos se llama Naturalización</a:t>
            </a:r>
            <a:endParaRPr lang="es-PR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13" b="71250"/>
          <a:stretch>
            <a:fillRect/>
          </a:stretch>
        </p:blipFill>
        <p:spPr bwMode="auto">
          <a:xfrm>
            <a:off x="4038600" y="1981200"/>
            <a:ext cx="3581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2362200"/>
            <a:ext cx="2783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z="3200" b="1" i="1" dirty="0" smtClean="0">
                <a:solidFill>
                  <a:schemeClr val="bg1"/>
                </a:solidFill>
              </a:rPr>
              <a:t>Naturalización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4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2578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3200" b="1" dirty="0" smtClean="0">
                <a:solidFill>
                  <a:schemeClr val="bg1"/>
                </a:solidFill>
              </a:rPr>
              <a:t>Cuales son los requisitos para convertirse en ciudadano?</a:t>
            </a:r>
            <a:endParaRPr lang="es-P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0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300"/>
          <a:stretch>
            <a:fillRect/>
          </a:stretch>
        </p:blipFill>
        <p:spPr bwMode="auto">
          <a:xfrm>
            <a:off x="762000" y="152400"/>
            <a:ext cx="7315200" cy="426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4572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400" b="1" dirty="0" smtClean="0">
                <a:solidFill>
                  <a:schemeClr val="tx2"/>
                </a:solidFill>
              </a:rPr>
              <a:t>Debes de tener por lo menos 18 años de edad en el momento que presente el formulario N-400, </a:t>
            </a:r>
          </a:p>
          <a:p>
            <a:pPr algn="ctr"/>
            <a:r>
              <a:rPr lang="es-PR" sz="2400" b="1" dirty="0" smtClean="0">
                <a:solidFill>
                  <a:schemeClr val="tx2"/>
                </a:solidFill>
              </a:rPr>
              <a:t> la Aplicación para la Naturalización.</a:t>
            </a:r>
          </a:p>
        </p:txBody>
      </p:sp>
    </p:spTree>
    <p:extLst>
      <p:ext uri="{BB962C8B-B14F-4D97-AF65-F5344CB8AC3E}">
        <p14:creationId xmlns:p14="http://schemas.microsoft.com/office/powerpoint/2010/main" xmlns="" val="3540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50" b="22500"/>
          <a:stretch/>
        </p:blipFill>
        <p:spPr bwMode="auto">
          <a:xfrm>
            <a:off x="381000" y="533400"/>
            <a:ext cx="8128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9530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800" b="1" dirty="0" smtClean="0">
                <a:solidFill>
                  <a:schemeClr val="tx2"/>
                </a:solidFill>
              </a:rPr>
              <a:t>Debes estar en los Estados Unidos como Residente Permanente Legal por 5 años (o 3 años, si estas casado/a con un Ciudadano de los EE. UU.</a:t>
            </a:r>
          </a:p>
        </p:txBody>
      </p:sp>
    </p:spTree>
    <p:extLst>
      <p:ext uri="{BB962C8B-B14F-4D97-AF65-F5344CB8AC3E}">
        <p14:creationId xmlns:p14="http://schemas.microsoft.com/office/powerpoint/2010/main" xmlns="" val="181964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500"/>
          <a:stretch>
            <a:fillRect/>
          </a:stretch>
        </p:blipFill>
        <p:spPr bwMode="auto">
          <a:xfrm>
            <a:off x="508000" y="381000"/>
            <a:ext cx="8128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0292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R" b="1" smtClean="0">
              <a:solidFill>
                <a:schemeClr val="tx2"/>
              </a:solidFill>
            </a:endParaRPr>
          </a:p>
          <a:p>
            <a:r>
              <a:rPr lang="es-PR" b="1" smtClean="0">
                <a:solidFill>
                  <a:schemeClr val="tx2"/>
                </a:solidFill>
              </a:rPr>
              <a:t>Residencia Continua significa que ha vivido en los Estado Unidos como residente permanente legal sin salir del pais en un viaje largo que dure mas de seis meses.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1524" y="533400"/>
            <a:ext cx="8089075" cy="4495800"/>
            <a:chOff x="521524" y="533400"/>
            <a:chExt cx="8089075" cy="44958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313" b="71600"/>
            <a:stretch>
              <a:fillRect/>
            </a:stretch>
          </p:blipFill>
          <p:spPr bwMode="auto">
            <a:xfrm>
              <a:off x="521524" y="533400"/>
              <a:ext cx="8089075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750" t="18750" r="17500" b="32500"/>
            <a:stretch>
              <a:fillRect/>
            </a:stretch>
          </p:blipFill>
          <p:spPr bwMode="auto">
            <a:xfrm>
              <a:off x="1371600" y="914400"/>
              <a:ext cx="6377354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04800" y="381000"/>
            <a:ext cx="8610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R" sz="2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Debes mantener residencia continua en los Estados Unidos</a:t>
            </a:r>
          </a:p>
        </p:txBody>
      </p:sp>
    </p:spTree>
    <p:extLst>
      <p:ext uri="{BB962C8B-B14F-4D97-AF65-F5344CB8AC3E}">
        <p14:creationId xmlns:p14="http://schemas.microsoft.com/office/powerpoint/2010/main" xmlns="" val="39991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8000" y="381000"/>
            <a:ext cx="8128000" cy="4724400"/>
            <a:chOff x="508000" y="381000"/>
            <a:chExt cx="8128000" cy="47244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2500"/>
            <a:stretch>
              <a:fillRect/>
            </a:stretch>
          </p:blipFill>
          <p:spPr bwMode="auto">
            <a:xfrm>
              <a:off x="508000" y="381000"/>
              <a:ext cx="8128000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313" b="71250"/>
            <a:stretch>
              <a:fillRect/>
            </a:stretch>
          </p:blipFill>
          <p:spPr bwMode="auto">
            <a:xfrm>
              <a:off x="533400" y="1447800"/>
              <a:ext cx="8077200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04800" y="51816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3200" b="1" dirty="0" smtClean="0">
                <a:solidFill>
                  <a:schemeClr val="tx2"/>
                </a:solidFill>
              </a:rPr>
              <a:t>Si </a:t>
            </a:r>
            <a:r>
              <a:rPr lang="es-PR" sz="3200" b="1" u="sng" dirty="0" smtClean="0">
                <a:solidFill>
                  <a:schemeClr val="tx2"/>
                </a:solidFill>
              </a:rPr>
              <a:t>sale fuera</a:t>
            </a:r>
            <a:r>
              <a:rPr lang="es-PR" sz="3200" b="1" dirty="0" smtClean="0">
                <a:solidFill>
                  <a:schemeClr val="tx2"/>
                </a:solidFill>
              </a:rPr>
              <a:t> de los Estados Unidos </a:t>
            </a:r>
          </a:p>
          <a:p>
            <a:pPr algn="ctr"/>
            <a:r>
              <a:rPr lang="es-PR" sz="3200" b="1" dirty="0" smtClean="0">
                <a:solidFill>
                  <a:schemeClr val="tx2"/>
                </a:solidFill>
              </a:rPr>
              <a:t>por </a:t>
            </a:r>
            <a:r>
              <a:rPr lang="es-PR" sz="3200" b="1" u="sng" dirty="0" smtClean="0">
                <a:solidFill>
                  <a:schemeClr val="tx2"/>
                </a:solidFill>
              </a:rPr>
              <a:t>más de 6 meses</a:t>
            </a:r>
            <a:r>
              <a:rPr lang="es-PR" sz="3200" b="1" dirty="0" smtClean="0">
                <a:solidFill>
                  <a:schemeClr val="tx2"/>
                </a:solidFill>
              </a:rPr>
              <a:t> en </a:t>
            </a:r>
            <a:r>
              <a:rPr lang="es-PR" sz="3200" b="1" u="sng" dirty="0" smtClean="0">
                <a:solidFill>
                  <a:schemeClr val="tx2"/>
                </a:solidFill>
              </a:rPr>
              <a:t>cualquier</a:t>
            </a:r>
            <a:r>
              <a:rPr lang="es-PR" sz="3200" b="1" dirty="0" smtClean="0">
                <a:solidFill>
                  <a:schemeClr val="tx2"/>
                </a:solidFill>
              </a:rPr>
              <a:t> viaje, </a:t>
            </a:r>
          </a:p>
          <a:p>
            <a:pPr algn="ctr"/>
            <a:r>
              <a:rPr lang="es-PR" sz="3200" b="1" dirty="0" smtClean="0">
                <a:solidFill>
                  <a:schemeClr val="tx2"/>
                </a:solidFill>
              </a:rPr>
              <a:t>puedes interrumpir su residencia continua. </a:t>
            </a:r>
            <a:endParaRPr lang="es-PR" sz="3200" b="1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0" y="762000"/>
            <a:ext cx="5667253" cy="2874923"/>
            <a:chOff x="1752600" y="1106527"/>
            <a:chExt cx="5667253" cy="2874923"/>
          </a:xfrm>
        </p:grpSpPr>
        <p:pic>
          <p:nvPicPr>
            <p:cNvPr id="16386" name="Picture 2" descr="http://t1.gstatic.com/images?q=tbn:ANd9GcTwl_gVQsohyaJ7hf_UkK7NwpdTlXoB2lu5hSn24o2Nkr9KM4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17352">
              <a:off x="3694519" y="1106527"/>
              <a:ext cx="3725334" cy="1934308"/>
            </a:xfrm>
            <a:prstGeom prst="rect">
              <a:avLst/>
            </a:prstGeom>
            <a:noFill/>
          </p:spPr>
        </p:pic>
        <p:pic>
          <p:nvPicPr>
            <p:cNvPr id="16388" name="Picture 4" descr="http://t0.gstatic.com/images?q=tbn:ANd9GcTJaGcCTrt2NrEjTAxOQH7Niy3r0uCxUe4Rh7Zs2xbFz-vcibaH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0400" y="2743200"/>
              <a:ext cx="3695700" cy="1238250"/>
            </a:xfrm>
            <a:prstGeom prst="rect">
              <a:avLst/>
            </a:prstGeom>
            <a:noFill/>
          </p:spPr>
        </p:pic>
        <p:pic>
          <p:nvPicPr>
            <p:cNvPr id="16390" name="Picture 6" descr="http://t3.gstatic.com/images?q=tbn:ANd9GcSoM1cYs-XkuJbT_SCjvoGDYzA2TrLGsJqmH8DVcZ__1Y9IA5-Y8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2600" y="1447800"/>
              <a:ext cx="2009775" cy="2276476"/>
            </a:xfrm>
            <a:prstGeom prst="rect">
              <a:avLst/>
            </a:prstGeom>
            <a:noFill/>
          </p:spPr>
        </p:pic>
      </p:grpSp>
      <p:pic>
        <p:nvPicPr>
          <p:cNvPr id="16392" name="Picture 8" descr="http://t0.gstatic.com/images?q=tbn:ANd9GcS8jdBTVAfCB2OcxlFZF-9tBwC2V257u384yZES9gP5ITjh1VqZy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352800"/>
            <a:ext cx="1847529" cy="1162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6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dtorres\Local Settings\Temporary Internet Files\Content.IE5\XF77H9WE\MC90001347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924800" cy="5207059"/>
          </a:xfrm>
          <a:prstGeom prst="rect">
            <a:avLst/>
          </a:prstGeom>
          <a:noFill/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9200" y="2133600"/>
            <a:ext cx="6400800" cy="1295400"/>
          </a:xfrm>
        </p:spPr>
        <p:txBody>
          <a:bodyPr>
            <a:normAutofit fontScale="62500" lnSpcReduction="20000"/>
          </a:bodyPr>
          <a:lstStyle/>
          <a:p>
            <a:endParaRPr lang="es-PR" sz="2800" b="1" dirty="0" smtClean="0">
              <a:solidFill>
                <a:schemeClr val="bg1"/>
              </a:solidFill>
            </a:endParaRPr>
          </a:p>
          <a:p>
            <a:r>
              <a:rPr lang="es-PR" sz="3600" b="1" dirty="0" smtClean="0">
                <a:solidFill>
                  <a:schemeClr val="bg1"/>
                </a:solidFill>
              </a:rPr>
              <a:t>Manténgase presente en los EE. UU. físicamente </a:t>
            </a:r>
          </a:p>
          <a:p>
            <a:r>
              <a:rPr lang="es-PR" sz="3600" b="1" u="sng" dirty="0" smtClean="0">
                <a:solidFill>
                  <a:schemeClr val="bg1"/>
                </a:solidFill>
              </a:rPr>
              <a:t>30 meses en 5 años</a:t>
            </a:r>
          </a:p>
          <a:p>
            <a:endParaRPr lang="es-PR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486400"/>
            <a:ext cx="8915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600" b="1" dirty="0" smtClean="0"/>
              <a:t>Debe estar en los Estados Unidos por 30 meses en 5 años antes de aplicar, o 18 meses en los últimos 3 años si estas casado/a con un ciudadano de los Estados Unidos.</a:t>
            </a:r>
            <a:endParaRPr lang="es-PR" sz="2600" b="1" dirty="0"/>
          </a:p>
        </p:txBody>
      </p:sp>
    </p:spTree>
    <p:extLst>
      <p:ext uri="{BB962C8B-B14F-4D97-AF65-F5344CB8AC3E}">
        <p14:creationId xmlns:p14="http://schemas.microsoft.com/office/powerpoint/2010/main" xmlns="" val="28208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itizenship">
      <a:dk1>
        <a:srgbClr val="1F497D"/>
      </a:dk1>
      <a:lt1>
        <a:sysClr val="window" lastClr="FFFFFF"/>
      </a:lt1>
      <a:dk2>
        <a:srgbClr val="C00000"/>
      </a:dk2>
      <a:lt2>
        <a:srgbClr val="FFFFFF"/>
      </a:lt2>
      <a:accent1>
        <a:srgbClr val="C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605</Words>
  <Application>Microsoft Office PowerPoint</Application>
  <PresentationFormat>On-screen Show (4:3)</PresentationFormat>
  <Paragraphs>144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Biblioteca Pública de Hartford</vt:lpstr>
      <vt:lpstr>Slide 2</vt:lpstr>
      <vt:lpstr>El proceso de convertirse en Ciudadano de los Estados Unidos se llama Naturalización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</dc:creator>
  <cp:lastModifiedBy>dtorres</cp:lastModifiedBy>
  <cp:revision>86</cp:revision>
  <dcterms:created xsi:type="dcterms:W3CDTF">2010-10-15T19:12:20Z</dcterms:created>
  <dcterms:modified xsi:type="dcterms:W3CDTF">2011-08-25T21:53:32Z</dcterms:modified>
</cp:coreProperties>
</file>