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4" r:id="rId2"/>
    <p:sldId id="297" r:id="rId3"/>
    <p:sldId id="289" r:id="rId4"/>
    <p:sldId id="257" r:id="rId5"/>
    <p:sldId id="274" r:id="rId6"/>
    <p:sldId id="258" r:id="rId7"/>
    <p:sldId id="276" r:id="rId8"/>
    <p:sldId id="290" r:id="rId9"/>
    <p:sldId id="275" r:id="rId10"/>
    <p:sldId id="261" r:id="rId11"/>
    <p:sldId id="291" r:id="rId12"/>
    <p:sldId id="277" r:id="rId13"/>
    <p:sldId id="262" r:id="rId14"/>
    <p:sldId id="278" r:id="rId15"/>
    <p:sldId id="263" r:id="rId16"/>
    <p:sldId id="279" r:id="rId17"/>
    <p:sldId id="264" r:id="rId18"/>
    <p:sldId id="280" r:id="rId19"/>
    <p:sldId id="265" r:id="rId20"/>
    <p:sldId id="292" r:id="rId21"/>
    <p:sldId id="295" r:id="rId22"/>
    <p:sldId id="281" r:id="rId23"/>
    <p:sldId id="266" r:id="rId24"/>
    <p:sldId id="282" r:id="rId25"/>
    <p:sldId id="267" r:id="rId26"/>
    <p:sldId id="283" r:id="rId27"/>
    <p:sldId id="268" r:id="rId28"/>
    <p:sldId id="296" r:id="rId29"/>
    <p:sldId id="269" r:id="rId30"/>
    <p:sldId id="285" r:id="rId31"/>
    <p:sldId id="270" r:id="rId32"/>
    <p:sldId id="286" r:id="rId33"/>
    <p:sldId id="27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231E1-BC9C-451B-8CFF-BD25406658F8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53AC2-6243-42B2-AA68-B28129A7A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53AC2-6243-42B2-AA68-B28129A7AB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D27D-F1B1-4922-BDEC-3DACAC8B372F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942-3440-4E9C-9EA4-C37639F47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D27D-F1B1-4922-BDEC-3DACAC8B372F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942-3440-4E9C-9EA4-C37639F47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D27D-F1B1-4922-BDEC-3DACAC8B372F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942-3440-4E9C-9EA4-C37639F47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E24CD-0B45-4998-A11F-411D2D0D86E8}" type="datetimeFigureOut">
              <a:rPr lang="en-US"/>
              <a:pPr>
                <a:defRPr/>
              </a:pPr>
              <a:t>8/20/2011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0B17-119E-4122-965E-CFFE300F7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D27D-F1B1-4922-BDEC-3DACAC8B372F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942-3440-4E9C-9EA4-C37639F47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D27D-F1B1-4922-BDEC-3DACAC8B372F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942-3440-4E9C-9EA4-C37639F47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D27D-F1B1-4922-BDEC-3DACAC8B372F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942-3440-4E9C-9EA4-C37639F47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D27D-F1B1-4922-BDEC-3DACAC8B372F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942-3440-4E9C-9EA4-C37639F47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D27D-F1B1-4922-BDEC-3DACAC8B372F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942-3440-4E9C-9EA4-C37639F47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D27D-F1B1-4922-BDEC-3DACAC8B372F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942-3440-4E9C-9EA4-C37639F47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D27D-F1B1-4922-BDEC-3DACAC8B372F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942-3440-4E9C-9EA4-C37639F47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D27D-F1B1-4922-BDEC-3DACAC8B372F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942-3440-4E9C-9EA4-C37639F47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8D27D-F1B1-4922-BDEC-3DACAC8B372F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E942-3440-4E9C-9EA4-C37639F47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u.com/fullsize2-en/2009-11-08-10960/North-America-Political-Map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u.com/fullsize2-en/2009-11-08-10960/North-America-Political-Map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8229600" cy="1752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PR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Lección 10 </a:t>
            </a:r>
            <a:br>
              <a:rPr lang="es-PR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PR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Civismo Integrado</a:t>
            </a:r>
            <a:endParaRPr lang="es-PR" sz="6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Slide Number Placehold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A211948-796C-4103-B21E-E6015DACA24A}" type="slidenum">
              <a:rPr lang="en-US" sz="1200">
                <a:solidFill>
                  <a:srgbClr val="898989"/>
                </a:solidFill>
              </a:rPr>
              <a:pPr algn="r"/>
              <a:t>1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609600" y="2819400"/>
            <a:ext cx="8001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R" sz="4400" b="1" dirty="0" smtClean="0"/>
              <a:t>A: Geografía</a:t>
            </a:r>
          </a:p>
          <a:p>
            <a:pPr algn="ctr"/>
            <a:r>
              <a:rPr lang="es-PR" sz="4000" b="1" dirty="0" smtClean="0"/>
              <a:t>B: Símbolos</a:t>
            </a:r>
          </a:p>
          <a:p>
            <a:pPr algn="ctr"/>
            <a:r>
              <a:rPr lang="es-PR" sz="4000" b="1" dirty="0" smtClean="0"/>
              <a:t>C: Días Feriados</a:t>
            </a:r>
          </a:p>
          <a:p>
            <a:pPr algn="ctr"/>
            <a:endParaRPr lang="es-PR" sz="3200" b="1" dirty="0" smtClean="0"/>
          </a:p>
          <a:p>
            <a:pPr algn="ctr"/>
            <a:r>
              <a:rPr lang="es-PR" sz="3200" b="1" dirty="0" smtClean="0"/>
              <a:t>Preguntas: 88 - 100</a:t>
            </a:r>
            <a:endParaRPr lang="es-PR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/>
          </p:cNvSpPr>
          <p:nvPr/>
        </p:nvSpPr>
        <p:spPr bwMode="auto">
          <a:xfrm>
            <a:off x="6096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#91</a:t>
            </a:r>
            <a:endParaRPr lang="en-US" sz="2000" b="1" dirty="0"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600" y="1219200"/>
            <a:ext cx="8001000" cy="4876800"/>
            <a:chOff x="609600" y="1219200"/>
            <a:chExt cx="8001000" cy="48768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0624" t="45000" r="626" b="27501"/>
            <a:stretch>
              <a:fillRect/>
            </a:stretch>
          </p:blipFill>
          <p:spPr bwMode="auto">
            <a:xfrm>
              <a:off x="609600" y="1219200"/>
              <a:ext cx="80010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85800" y="1524000"/>
              <a:ext cx="4267200" cy="4216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61963" lvl="0" indent="-461963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Puerto Rico</a:t>
              </a:r>
              <a:br>
                <a:rPr kumimoji="0" lang="es-PR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</a:b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  <a:p>
              <a:pPr marL="461963" lvl="0" indent="-4619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Islas Vírgenes de los Estados Unidos</a:t>
              </a:r>
              <a:br>
                <a:rPr kumimoji="0" lang="es-PR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</a:b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  <a:p>
              <a:pPr marL="461963" lvl="0" indent="-461963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Samoa Americana</a:t>
              </a:r>
              <a:br>
                <a:rPr kumimoji="0" lang="es-PR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</a:b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  <a:p>
              <a:pPr marL="461963" lvl="0" indent="-461963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Islas Marianas del Norte</a:t>
              </a:r>
              <a:br>
                <a:rPr kumimoji="0" lang="es-PR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</a:b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  <a:p>
              <a:pPr marL="461963" lvl="0" indent="-461963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Guam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3011" name="Picture 3" descr="http://t3.gstatic.com/images?q=tbn:ANd9GcTnIsEJrYLuCfLDxSFLdNlmZUNi461avEBqjIdsGP_XwstZEUS2Z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3581400"/>
              <a:ext cx="2743200" cy="2054752"/>
            </a:xfrm>
            <a:prstGeom prst="rect">
              <a:avLst/>
            </a:prstGeom>
            <a:noFill/>
          </p:spPr>
        </p:pic>
        <p:pic>
          <p:nvPicPr>
            <p:cNvPr id="43013" name="Picture 5" descr="http://t1.gstatic.com/images?q=tbn:ANd9GcSu6gP1KzDiTFWqhG5wdanN0y6gmIQAGlv1SLnAJVmNdXTiBaVYf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1800" y="3581400"/>
              <a:ext cx="1570522" cy="208597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562600" y="4447401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</a:rPr>
                <a:t>Puerto Rico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4200" y="3685401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i="1" dirty="0" smtClean="0">
                  <a:solidFill>
                    <a:srgbClr val="C00000"/>
                  </a:solidFill>
                </a:rPr>
                <a:t>Guam</a:t>
              </a:r>
              <a:endParaRPr lang="en-US" sz="1200" b="1" i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3554" name="Picture 2" descr="http://caribbeantl.com/wp-content/uploads/2011/02/Annaberg-St.-John-US-Virgin-Islands.-300x2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752600"/>
            <a:ext cx="2857500" cy="192405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638800" y="1828800"/>
            <a:ext cx="2512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R" sz="12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NewRomanPS-ItalicMT" charset="0"/>
              </a:rPr>
              <a:t>Islas Vírgenes de los Estados Unidos</a:t>
            </a:r>
            <a:endParaRPr lang="en-US" sz="1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Territorios Estadounidenses</a:t>
            </a:r>
            <a:endParaRPr lang="es-P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" y="1524000"/>
            <a:ext cx="8543925" cy="4953000"/>
            <a:chOff x="381000" y="1752600"/>
            <a:chExt cx="8543925" cy="4953000"/>
          </a:xfrm>
        </p:grpSpPr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3125" t="43659" b="13883"/>
            <a:stretch>
              <a:fillRect/>
            </a:stretch>
          </p:blipFill>
          <p:spPr bwMode="auto">
            <a:xfrm>
              <a:off x="381000" y="1752600"/>
              <a:ext cx="8543925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343400" y="29718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R" b="1" dirty="0" smtClean="0">
                  <a:solidFill>
                    <a:srgbClr val="C00000"/>
                  </a:solidFill>
                </a:rPr>
                <a:t>A: Estados Unidos</a:t>
              </a:r>
              <a:endParaRPr lang="es-PR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00" y="40386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rgbClr val="C00000"/>
                  </a:solidFill>
                </a:rPr>
                <a:t>D: Puerto Rico</a:t>
              </a:r>
              <a:endParaRPr lang="en-US" sz="14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48400" y="3276600"/>
              <a:ext cx="1905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0" lang="es-PR" sz="1200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E: Islas Vírgenes de los Estados Unidos</a:t>
              </a:r>
              <a:endParaRPr lang="en-US" sz="12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0" y="4572000"/>
              <a:ext cx="1066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0" lang="es-PR" sz="1400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F: Samoa Americana</a:t>
              </a:r>
              <a:endParaRPr lang="en-US" sz="14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5401" y="3581400"/>
              <a:ext cx="1524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0" lang="es-PR" sz="1400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B: Islas Marianas del Norte</a:t>
              </a:r>
              <a:endParaRPr lang="en-US" sz="14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61982" y="4343400"/>
              <a:ext cx="8675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61963" lvl="0" indent="-461963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85000"/>
              </a:pPr>
              <a:r>
                <a:rPr kumimoji="0" lang="es-PR" sz="1400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C: Guam</a:t>
              </a:r>
              <a:endPara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/>
          </p:cNvSpPr>
          <p:nvPr/>
        </p:nvSpPr>
        <p:spPr bwMode="auto">
          <a:xfrm>
            <a:off x="609600" y="541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#92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s-PR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NewRomanPS-BoldMT" charset="0"/>
              </a:rPr>
              <a:t>Mencione un estado que tiene frontera con Canadá.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1066800"/>
            <a:ext cx="8121904" cy="4931664"/>
            <a:chOff x="533400" y="1066800"/>
            <a:chExt cx="8121904" cy="493166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9500" r="75" b="9600"/>
            <a:stretch>
              <a:fillRect/>
            </a:stretch>
          </p:blipFill>
          <p:spPr bwMode="auto">
            <a:xfrm>
              <a:off x="533400" y="1066800"/>
              <a:ext cx="8121904" cy="493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0624" t="45000" r="626" b="27501"/>
            <a:stretch>
              <a:fillRect/>
            </a:stretch>
          </p:blipFill>
          <p:spPr bwMode="auto">
            <a:xfrm>
              <a:off x="3200400" y="3581400"/>
              <a:ext cx="51054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4"/>
          <p:cNvSpPr/>
          <p:nvPr/>
        </p:nvSpPr>
        <p:spPr>
          <a:xfrm>
            <a:off x="3276600" y="3581401"/>
            <a:ext cx="5029200" cy="22860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61963" lvl="0" indent="-4619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Maine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61963" lvl="0" indent="-4619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Nueva Hampshire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61963" lvl="0" indent="-4619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Vermont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61963" lvl="0" indent="-4619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Nueva York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61963" lvl="0" indent="-4619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Pennsylvania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61963" lvl="0" indent="-4619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Ohio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61963" lvl="0" indent="-4619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Michigan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61963" lvl="0" indent="-4619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Minnesota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61963" lvl="0" indent="-4619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Dakota del Norte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61963" lvl="0" indent="-4619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Montana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61963" lvl="0" indent="-4619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Idaho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61963" lvl="0" indent="-4619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Washington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61963" lvl="0" indent="-4619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Alaska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6096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#92</a:t>
            </a:r>
            <a:endParaRPr lang="en-US" sz="20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/>
          </p:cNvSpPr>
          <p:nvPr/>
        </p:nvSpPr>
        <p:spPr bwMode="auto">
          <a:xfrm>
            <a:off x="609600" y="541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#93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s-PR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NewRomanPS-BoldMT" charset="0"/>
              </a:rPr>
              <a:t>Mencione un estado que tiene frontera con México.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 l="50624" t="45000" r="626" b="27501"/>
          <a:stretch>
            <a:fillRect/>
          </a:stretch>
        </p:blipFill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/>
          </p:cNvSpPr>
          <p:nvPr/>
        </p:nvSpPr>
        <p:spPr bwMode="auto">
          <a:xfrm>
            <a:off x="6096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#93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981200"/>
            <a:ext cx="6781800" cy="138499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61963" lvl="0" indent="-4619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California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61963" lvl="0" indent="-4619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Arizona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61963" lvl="0" indent="-4619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Nuevo México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61963" lvl="0" indent="-4619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Texas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t="49694" b="12189"/>
          <a:stretch>
            <a:fillRect/>
          </a:stretch>
        </p:blipFill>
        <p:spPr>
          <a:xfrm>
            <a:off x="457200" y="3865577"/>
            <a:ext cx="8229600" cy="22304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/>
          </p:cNvSpPr>
          <p:nvPr/>
        </p:nvSpPr>
        <p:spPr bwMode="auto">
          <a:xfrm>
            <a:off x="609600" y="541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#94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764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s-PR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NewRomanPS-BoldMT" charset="0"/>
              </a:rPr>
              <a:t>¿Cuál es la capital de los Estados Unidos?*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" y="990600"/>
            <a:ext cx="8121904" cy="4931664"/>
            <a:chOff x="533400" y="990600"/>
            <a:chExt cx="8121904" cy="493166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9500" r="75" b="9600"/>
            <a:stretch>
              <a:fillRect/>
            </a:stretch>
          </p:blipFill>
          <p:spPr bwMode="auto">
            <a:xfrm>
              <a:off x="533400" y="990600"/>
              <a:ext cx="8121904" cy="493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0624" t="45000" r="626" b="27501"/>
            <a:stretch>
              <a:fillRect/>
            </a:stretch>
          </p:blipFill>
          <p:spPr bwMode="auto">
            <a:xfrm>
              <a:off x="1066800" y="1219200"/>
              <a:ext cx="345440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tangle 5"/>
          <p:cNvSpPr/>
          <p:nvPr/>
        </p:nvSpPr>
        <p:spPr>
          <a:xfrm>
            <a:off x="914400" y="1981200"/>
            <a:ext cx="3281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6075" lvl="0" indent="-3460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 Washington, D.C.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6096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#94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5181600"/>
            <a:ext cx="358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b="1" dirty="0" smtClean="0">
                <a:solidFill>
                  <a:schemeClr val="bg1"/>
                </a:solidFill>
              </a:rPr>
              <a:t>Una vista de Washington, DC, de Virginia, al cruzar del río Potomac. La imagen muestra el monumento a Lincoln, el Monumento a Washington y el Capitolio de los EE.UU..</a:t>
            </a:r>
            <a:endParaRPr lang="es-E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/>
          </p:cNvSpPr>
          <p:nvPr/>
        </p:nvSpPr>
        <p:spPr bwMode="auto">
          <a:xfrm>
            <a:off x="609600" y="541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#95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s-PR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NewRomanPS-BoldMT" charset="0"/>
              </a:rPr>
              <a:t>¿Dónde está la Estatua de la Libertad?*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 l="50624" t="45000" r="626" b="27501"/>
          <a:stretch>
            <a:fillRect/>
          </a:stretch>
        </p:blipFill>
        <p:spPr bwMode="auto">
          <a:xfrm>
            <a:off x="609600" y="12192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/>
          </p:cNvSpPr>
          <p:nvPr/>
        </p:nvSpPr>
        <p:spPr bwMode="auto">
          <a:xfrm>
            <a:off x="6096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#95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1600200"/>
            <a:ext cx="3352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0" indent="-3460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MT"/>
              </a:rPr>
              <a:t> </a:t>
            </a:r>
            <a:r>
              <a:rPr kumimoji="0" lang="es-PR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(el puerto de) Nueva York</a:t>
            </a:r>
            <a:br>
              <a:rPr kumimoji="0" lang="es-PR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</a:b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346075" lvl="0" indent="-3460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MT"/>
              </a:rPr>
              <a:t> </a:t>
            </a:r>
            <a:r>
              <a:rPr kumimoji="0" lang="es-PR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Liberty Island</a:t>
            </a:r>
            <a:br>
              <a:rPr kumimoji="0" lang="es-PR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</a:b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</a:pPr>
            <a:r>
              <a:rPr kumimoji="0" lang="es-P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[Otras respuestas aceptables son Nueva Jersey, cerca de la Ciudad de Nueva York y (el río) Hudson.]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8914" name="AutoShape 2" descr="data:image/jpg;base64,/9j/4AAQSkZJRgABAQAAAQABAAD/2wCEAAkGBg8PDxQUEBQUFRUUFBQPFBQUDxQUFBUUFBAVFBUUFBQXHCYeGBkjGRQUHy8gIycqLCwsFR4xNTAqNSYrLCkBCQoKDgwOGA8PGiwkHCQsKSwsKSwsKSwsLCkpKSksLCwsKSkpLCkpLCksKSwsLCwpLCwpLCkpKSkpKSksKSwsLP/AABEIAQMAwgMBIgACEQEDEQH/xAAbAAADAAMBAQAAAAAAAAAAAAAAAQIDBQYEB//EAE0QAAEDAgQCBwQHBgEGDwAAAAEAAhEDIQQSMUEFUQYTImFxgZEyQqGxBxQjUpLB0RUzYnLh8PEXNENEgpQWJFNUY2Rzk6Kys8LD0tP/xAAaAQEBAQEBAQEAAAAAAAAAAAAAAQIEAwUG/8QAJhEBAAMAAQMEAgIDAAAAAAAAAAECEQMSITEEE0FRIjKB8CNhkf/aAAwDAQACEQMRAD8A80JQrhKF+ofnyhCqEQiJhOFUIhFTCIVQiFRMIhVCcIIhELNSwz3zlBMAuMbACST5KIU2J7LMT5RCIVQiFUTCIVQiEEwlCqEQiphEKoRCgiEQqhEIIhEKoRCiohCpCDLCIVQiEZTCcJwnCCYRCqE4QTCIVQiEEwiFcJQg53FccHXACvTphhcx7TXcC6HQR2WkDTdbzD1Q9jXCIImzg4eRFitBxbBs+slxDT+7eWlgOaDBHgukDALCwFgFy8NcveXtyW2tYKEQqhELqeKIRCuEQqIhEKoRCiohEK4ShBMJQrhKEEwlCuEoRUQhVCEVlhEKoRCjBQiE04QTCcJwnCCYRCqEQgmEKoRCDVYqq76wGCIc1hd2RcNq5omJHktnC1tc5cST/BbuuL/BezE42nSP2jmtBaXNzOiYsQBvtp+S8KWiJtv23MbEM0IhYMFiW1GAsIfYFxaZAJuQTz7vWF6YXtFonvDOYmEQqhEKomEoVQiFVTCUK4ShQTCIVQlCCYRCqEoRUIVQhFZYRCqEQowmE4ThOEEwnCcJwgmEQqhOEEQgq4SLZtzsitHwyk7G4zKJjNGmjGwST8VlNQUcZiG0+rIdVe01XMZmbRk9mmXCGjIdQJPovDhOKVGv6vD9nO5oc4MGd0vgAkEkiTZoj2RaV2fSTow/EYeliMOGdY2kyk9jGhrajWyAW6XAsBuI5Qfk2ts93rETnby0dGkXVariGWcGh2Vrs7QJY4ubEuyuF4nSdF7IXj4PgK9FjhiGOY8vLu0CJkNuJ15eS90L6PDERSMYv57phEKoRC9mEQiFcJQiphKFcIhBEJQrhEIqIShWQlCCEKoTUVkhEKoRCjJQiFUIhBMJwnCcIJhOE4ThFTCIVQiEHM0W5sfkp9kvfkLgMuVujyORIBv3r67galQNDQ1vVthrGkXeQIA8OZ5LgcDhWNxbqpgNbTAfsS5zxABG5AueXiF2OD4rUxH7uGMs01BqBoKdER7R0zmwvEnT5PNH5TD145yWy4xwxtegQbvaYa4WlwMOtymRfSCuBhfTK8UaPYbPVtlrQTfKJibnbW58StFwLBUXUBWDMxq+66DkuWuZfXtB3ot+n5vbiYlvljqmJchCULb9IMNQpva2l7Rk1G5pDBAy+Zk77FaqF9Gl4vGw55jJxMIhVCULQmEQqhEKiIRCqEQoqIRCuEoTRCSuEJqskIhVCIUYTCcJwnCKUIhVCIU0TCcKoRCKmEQqhEJo0TqNatiQx4c1mZztYDmtOxB1Iyidl3XB8aw1A1oAYwB1vvOADPDsiY2Dm8lxvEMcWVMoFyMneQYJDf5rNn+q33DWOphrSZe4io90WzG5A+QPIBfN5YiLS1V3NfEyGgT2jl0sOy4yfwn4Ddaw0W4RlVxcQ0PqVBF5FSoXhsc8z8o0m3NWyoQ5okWOnPKyXR5n4rV9Ky4mnc5SCctozNNnHeYcPReVKddoh7TP465qmHuOaqZfEazAmYnfx9ICyKoRC+tWIrGQ557phEKoSha0TCIVIhTREIhXCUIIhEK4ShVUJpwmouLhEKoRCjBQiFUIhAoRCqEQiphOE4RCBQiFUIhRWjx1InGM/k7MzE5zrG1/guhwLsv2tdzWsp3JkxpYd94XN8VxgbiR2SS1kE3FjLoB75/LnNYPFvx+IY14ijSId1YPZmYGb7zjGvIRZfP5f2lqHd4WrmNOpEF7KjoPtBpiJ77yfHuU9Inh1NnMO+Bb/QLG15NZo/6J59XNA+RXix3G6FZzqVN2dzIzObBYDMEZpufCR3rHFvXD1n9XhhEKoRC+o8EQiFUIhBMIhVCIQRCIVQiEEQiFUIhFRCFUIQZIRCpCmsphOE4ThQTCcJwnCaqYRCqEQmqmEFXC83EauSi93Jp9TYfNTTHH8RxJe5xOpDneoPyXV9B+EhjC52pGbW8kWHkPjK5vDUmF46z2Rdxg6DYAXM2HmupwPDq9SgYc+kHV2NIa8Ne5gMVC5zbgkuAgG2UyTK+fZmk61vTDFufiG0WuIJaKTmtO7nEgOjlJMFezB8CGFrV4Bympkpkm5Y0TPhLvguZwzQeIQ2zRXcWgcuuDR8JXe4oyP9t1/FrD+q3xdrQ352XkhEKoRC7dTEwlCuEQrpiIRCqEQmiYShXCUJomEoVwlCaqEKoQmi4RCqEQs6zhQiFUJwmriQEwE4ThFTCIVQiEVK0/SUONKA6mBq4GoA86QA06i8+S3DzAJgmATA1MDQd6+a47jr6tYlg9oyAe06C4gNI0HhdePLydMNRSb9ofQOB9FppXeA8lsmJaACHRbnHy0iV1dHh1FtFrA4w2+4Ljckk31JK4XhQ4uaZJfkvEHDt2Av2WQvQMXxdp/etI5mnlH/phfOtyxLor6O9YbDiHQlmdtehLaktzscZa6xlw5EE6br24rh72TuJmRpERJGxK1DeJcWizqB3Oo9bLHV41xXKRkw7rRYuk30HaCtOaKys+kv5x74RCVHMWjNGaBMTExeJ2Vwvq65sTCIVQiE0xEIhXCUJpiIRCuEQmpjHCIVwlCumIhJWhNXGSEoVQiFnWShOE4RCaEnCcIhNUoRCcIhTVani3SGhh2u7bTUAMN17UGM0aXjWNVxfBfqhrEOcW9k5aj3RD87SHAAgD3tSdVl6Y8CqsrPqmDTqPJac2hInKR5GNdFoMPVdTqN6tzhMtOVxBvBF2ka2Xzue1rTku/hitY2H0LD47D0/9PSdM/wClp6xvfSy9R4pSe0DraeUmYbiNSLgmO+FxuHo4vrhTe6qyWl0ONZ0+AZm77rHg8YcRUc1tQywFxL2VCCAYkQ0mN7gLk6HbHJ/p2HBaf1YEfWHPn3nYkl3s8+UjTaVtBjqoMmoTtPWudrprbVfOaHFHVGvLajSGAF2ei3QzoC0zprZThsa+qxz2dScpjKaNIPJjZpZeynRJHLEfD6QMUbZo5OMt5G+trxzXphcf0QwfXOc+qG9gtgChTZ2pNyQ0aZdAuyX1ODrzbS+Zz9G5WEwiE4RC6HhiYRCqEQmiIRCqEEK6JhKFUIhTVRCE001VwiFSIU15phOFUIhNChEJwnCaJhEKkJq45L6RHRh6Y51fk0/quM6PMnE0todOpGjJsRuuv+kV4yUW/wATnRIn3QD4arluBZW4inI3NhF5ZAkki11wc/7S7uDxDvcNTaK7DBIl5DspDTLXZo7Uh06zqRK5LoVRc3FYgEEHqKloIMF7bwuow9UMrtLaD85kSH0ZIDHWM1SLCYT/AGsGvc44atJBaXZmkkWsSX6WXHrvyOzkOiDR1GOH/V403Dai2PQRsYfE/wDas1APu963nDuIUWFxbQrNzNg5aVMT5ipf+qujiabBUyUazS9zXOJoSC6dXEEyTKszu9krWIzu9fBG9l2mo0FhaYBgZhc37ytnC13CKwOYQ8GxOZrgPKQI1FrrZL6Xp5/CHzfUR/kkkJohe+ufCShVCUJqlCSpCaYmElSFNXEQhNCarIhCIU154E0JppgQmhNXChEJqajw0EkwACSToABJJTVxxX0iP7dAd1Q+rmfoVoej1B1TFMDQLB5kmI7BuSjpDxT65iS4kimCGNsZDJ9rKTrvC6nonXwNMONMvkQz7SoxueYcTAiNCN9Vwc1vLu4K+HupDK4S5oy29qRdpiGgACZ+Cz0ccx+aSBFpBBBmwgjfxXrqcUwoMiozYn7RstPdB7Sx/tDCR7Tb3MPEO7Uzr2dd5XI7v5Y/rgYPaB2sO1JP+Cis4uaQwhxidXOOswBH5r0fYE3Ig6RkkXtfex2hYWNwrBMtmdmsOYyY3ta0mUO44NhHsLszIsIOURE6NdrG/avfyG0heajiaLBGaYsLNJn+Ize24XqaQ67bjZd3p+TY6XD6njmJixQlCsthJdOuTEohVCUK6YlCcIIU0xKE0k1cShNCa1kPHwPiYxVHrQCGue8MnUta7KCfGJ81715OE4bqaXVgkhrok7ksaT5SSvWpEs2iN7GhAQms4aEIlNXDWDGUGvpPa67XNc03ixaZvssy0fTSsW4KoBq7I3kYNQT8vipM9liHzFpEbmRPwXVdCuFPfTqPLaDmlwYBVInQ5i0QY1HKVq8HQrVcO9jKbi0PpmzCSCWuJLYFp0Pkuz6IYJ9PClrwWkvccrm5TGVo38Fw3ns7uKPyhH7Dpkk5MIQ0jKHBomb9qW+hurb0YpEfuMOTmzTmGseyAB7Nxf4LavpHtQ0Tt7P6rBj8RVDW5GtBztBPVnKG31AvFh6rx2XvkPG7ouwzmoYYZtT1gGQ7Fptr3Lys6KNAAOHw5MZHRXYNPfEEX+Kn9u404w0iyn1UOmp1NXLZgI7WbQkxot3Twp9ohsuuYHZPZA3vCd4MrLxt6O0mgZcNSlto+sWfPv8AtxI7/wAgulwtVlKmymGgBrQ0RBGnPfxWpw9A3kMG8Aemyz4ZmUESNdj8+9enD3tkpy/jTYeuvUDjKxqS5KV3R2fPt3nVJKZSzhXWcWhY6VcO0Vkpq4CpQSlmTTAhKUKauJoG7/5//jYsy5no10oGIe9rw1pcc7YNjYCL9zV0srNbxaNhiYNNTK5XpTxutRrtZTeWg0w4gZZJLnXkidgrNsIjXWIPevnTuKYl3tVH+dV/yBWBxe7WD4ifms+5D06G94zxDEOxL20S9zW5bMe6B2BJhp5layphsSdWO8ercT6kLb9BwetrCbtY0GwAuZ/JdgOsJ1Efyj9Fz35J1004djXMdFxXpU6hgiX0hBAEhzgCRI0GYk+C6SpVeI7U/h/RU5j9zp3AfkmwP9O5eM2101rkY87cTUm0fBZfrdU+8LbkDkrdUfuR+ELJTDhe34Qs61jy9ZV3jbdo/u6tlV8becc+5ZiHTt+EfogMcSPZ/AEMY6bqjrQ0+Q05pdZUM9kW7mn0Wd9KNm3v7IWPKbWFv4U1cYKtctc0QCXksFtwxzp1tZp81g+vMAGYgba6le4tdcw38Pf4rFeNG7+6efivSnJ0vLk4+tpq3FWOqtAMC4Pd/f5rzYviYbm5g8+QP6rpMjvus39z+qjJJPZZ+FPdmWY4cc9wriADDOwk39fBXiuMHUaSAPmtd0mOXEWAHYa6wgaEWjwWu+t2v/dlPdnwxPHGulwPE8z47/MAz+iyVcY5lQjncco5/A+oXO8OxBDpGumoHMbrY8QqWbew+RtHqvWLzjM0jWc8TdyQsLMsC505oV6pMc5R4ZQZcMxxidfq889j3L3n6RG0B1bqNZ72wC6pVpsOgsQ1h9d1z/S01HU2dTnnM6csi0dxnUrmKDnAnPJOhkkmQSN1ikZPZi0R9PpmC+kvPVaz6t7Ry/5wJ8LsAWfHVGV6wqPwlQuDcgjFNAgEnlGpXDdHYOKpT96fRpX0qm4AST6AE+YhW8y1SNhq6dOmNcLU7h9cpfosxo09sHW/3ykf/avbUxhB0neS35cvgmzFB0SSP9h3+HovLZerHwrFfVXvezB1pqBocHYqkR2bDLYR5rY1OldX3cHUkzE4mkduUrXudG53vMD0/ovBxyhUqYWqxjiXObDAC0XkGxtspmtdUxHZs63T3EUR9rgakmwyVmuFtc0ArF/lMcP9Tq7/AOkH6L53i+A1KWGqCoXda1zXRM9m4gOB5EFbDozT+wbmLiZcNde2df72WumGPds7D/KY/X6lU7u3+cIb9JlSP8yqfjt8lqHOGknlESD5aeqltMeA5SbXnQlOmq+5f7bl/wBJlQG2CqeJqX8rIf8ASVUm2CqRFgX/ADt8lpKrgbC/hEeeixmY1d4Xnyv+oTpg9y/237fpOqwf+Ju/7wx37IP0l1v+ZnzqFaF1OB7Rj+QehlqoGLgHlYX806YPcv8AbcH6Sqx/1Mx3VDPy0XqwvTyrVkDB3EkTVty3Gq54vFrA3ucsHXXZerAOaX94G7RMSBreUyDrt9t3U6WYnO0uwzxlzWFamGnMAJdJ2iyTOmFQPJOHq3A7Bq0Moyz2m3zSd5J02WvrVSZG3hE+I/QJ0qsQDJIv7Og5CwWchvqt9sXF8a3EVA91DENIaGQ3qXC1wfa714H0KFy5mMG/7qnA881lta1ZvveHs7+nguX47wWvUY59Fz8xqlwHWloFPJEC8aiY70yGJltKbcMRZuMHhRp//f8AuF6KppOHaGMJGn2NPn/MtX0YpVG4cB4lzXva45iTIcd5ut42sIvIP8zj/fmUyB5czdvrf+7M/wD0QvdmZ3fiP6oRWqNK/bBte+X/ABK4GqZqPPN7v/MV2hxQJkW9eS0buB0rnrYBMyWyBJ1N0ry1jy55tFpiIHRJrnYynlmRmNuWR39F9FLXAb8r5T6XXH8D4e7DPJAbUzU3PzNB7LWuhwM6ERoOepW1/bw3aw+JuL7ToryXiJarMVju3T3XMk+cx3nmoNE2LQTJ0kD9Vr6HSWmNWyRYBriMpM5STERIuFgwnHXtZBykl73SalofUc5otyBA8ljqxv3KfbagVC4iI3gA3vzI+Cuo5+QyHCSGyYABkaGy1ruPHSGcpDiJhKnxvPENaZAj7QRrIM5vC35qdcSsWi3h7MdTLXF2pLW3PMAzae/4LU4Kg6m0iHQXPcIzDVxdsY3+Cy8Ux7qjGuqUhTY5ttDIFyYmREa2BndW2q4VBTDWSQ1zTmEHrG5mmQTB5jabrW55SZiUFzzYNdodDJ2idvVKpTdF2uHi0LNhcTS6xwxNVlJjc2aoGdbcGNGukjW4nTvXhpcaa+Mg91r+0NjMAaQbad4Vm2RrPVX7ZTSd/ELT7JHw2127/PG8OaND+HbvWZvFS0aA+abuJlptlJ5mDPpCz7kLtWOlXcJ9vu7A+e/mm5jne6fE325f1WWjxstcHtaxzmmQHXYSDcOE+SwUuIlrQCATa+a3tCbbb6b91k9yPs6q53ku02xa61pDMpk+u69WApOzH7OTBGpO4FxGt1lGMYaTnl3bFmMFMGbxmc6YjXQe7B1T4Tj3l4aGZi4BkBzBLss+0+ALNJ1Fmkqzb4WJr9vRUom8tOaSNNgTE96ltN4F2u1+73qcX0ga1xDm3cSI6xpEzBFtDI05yvL/AMKhTzAifYkGDGYwDYWv81nr743MxD21M0jsOgxqNP7stFxzj9fDPDGU2EhgLs2YEtc5waLEaEE+YXuxvSdwE9XJyuc2M0dgAxOm61mNfTxD2vNOo1zqcDttNPI1xERBdmlztxYaXlaidjZ8MzaM7SOjfFqlU1czMuUtMMJMlw7yfuhb9tR3J3nmJ9blaDB0GUMzhbMS7tOtDGgkgkbSVsf2yRo9k2ECHRMxMH+E210O4WbW+YWnfs9xw9Xl/wCJ6F4f2xV++38H9ULHuJ1V/uKpcJo5z2d/vu7u9eevwukAIB2Ptv1B8UIXu2VDhdLORBiZgVH/AHdr2RXwTGkxm0/5R/M96SEXIeJlPtPEu1Hvu5u70GkMg19333cx3oQrKViDq0Ghw11PvO5HvWN9ENcAJgMafacbwOZSQnwZGsuFcWvfBOzT2jBaQLEbi58Fl4qfjTm1r5Re29h6IQvTkYpENPwm9MTeKbtTIvVcDY+A9FssOew0cg6PQfoEIWLN1iDNQz5LFXeQS4EghsTOxcJSQsQ9JiMZhi3m5PdoNBYbKKtZztebToNngj4oQk+SIjGOmYDf4XFwsDBdMleDBYlxsTIDjqAffaeWtzdCF68fl48kRkPbi+zXIHu1a4baYAe5u/cAFLTJfO72T5OCELM+Z/vy3kZH9+HoxLiatQm5IvO+ac08wZvK8eDrug6crtBsLAXHID0TQk/r/wAMjqj+UVq7iSDEQ73R7zYOyqn+8Nh+EbRCaFJ8LERqn1DJ8eQQhCzjXTH0/9k="/>
          <p:cNvSpPr>
            <a:spLocks noChangeAspect="1" noChangeArrowheads="1"/>
          </p:cNvSpPr>
          <p:nvPr/>
        </p:nvSpPr>
        <p:spPr bwMode="auto">
          <a:xfrm>
            <a:off x="120650" y="-885825"/>
            <a:ext cx="138112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data:image/jpg;base64,/9j/4AAQSkZJRgABAQAAAQABAAD/2wCEAAkGBg8PDxQUEBQUFRUUFBQPFBQUDxQUFBUUFBAVFBUUFBQXHCYeGBkjGRQUHy8gIycqLCwsFR4xNTAqNSYrLCkBCQoKDgwOGA8PGiwkHCQsKSwsKSwsKSwsLCkpKSksLCwsKSkpLCkpLCksKSwsLCwpLCwpLCkpKSkpKSksKSwsLP/AABEIAQMAwgMBIgACEQEDEQH/xAAbAAADAAMBAQAAAAAAAAAAAAAAAQIDBQYEB//EAE0QAAEDAgQCBwQHBgEGDwAAAAEAAhEDIQQSMUEFUQYTImFxgZEyQqGxBxQjUpLB0RUzYnLh8PEXNENEgpQWJFNUY2Rzk6Kys8LD0tP/xAAaAQEBAQEBAQEAAAAAAAAAAAAAAQIEAwUG/8QAJhEBAAMAAQMEAgIDAAAAAAAAAAECEQMSITEEE0FRIjKB8CNhkf/aAAwDAQACEQMRAD8A80JQrhKF+ofnyhCqEQiJhOFUIhFTCIVQiFRMIhVCcIIhELNSwz3zlBMAuMbACST5KIU2J7LMT5RCIVQiFUTCIVQiEEwlCqEQiphEKoRCgiEQqhEIIhEKoRCiohCpCDLCIVQiEZTCcJwnCCYRCqE4QTCIVQiEEwiFcJQg53FccHXACvTphhcx7TXcC6HQR2WkDTdbzD1Q9jXCIImzg4eRFitBxbBs+slxDT+7eWlgOaDBHgukDALCwFgFy8NcveXtyW2tYKEQqhELqeKIRCuEQqIhEKoRCiohEK4ShBMJQrhKEEwlCuEoRUQhVCEVlhEKoRCjBQiE04QTCcJwnCCYRCqEQgmEKoRCDVYqq76wGCIc1hd2RcNq5omJHktnC1tc5cST/BbuuL/BezE42nSP2jmtBaXNzOiYsQBvtp+S8KWiJtv23MbEM0IhYMFiW1GAsIfYFxaZAJuQTz7vWF6YXtFonvDOYmEQqhEKomEoVQiFVTCUK4ShQTCIVQlCCYRCqEoRUIVQhFZYRCqEQowmE4ThOEEwnCcJwgmEQqhOEEQgq4SLZtzsitHwyk7G4zKJjNGmjGwST8VlNQUcZiG0+rIdVe01XMZmbRk9mmXCGjIdQJPovDhOKVGv6vD9nO5oc4MGd0vgAkEkiTZoj2RaV2fSTow/EYeliMOGdY2kyk9jGhrajWyAW6XAsBuI5Qfk2ts93rETnby0dGkXVariGWcGh2Vrs7QJY4ubEuyuF4nSdF7IXj4PgK9FjhiGOY8vLu0CJkNuJ15eS90L6PDERSMYv57phEKoRC9mEQiFcJQiphKFcIhBEJQrhEIqIShWQlCCEKoTUVkhEKoRCjJQiFUIhBMJwnCcIJhOE4ThFTCIVQiEHM0W5sfkp9kvfkLgMuVujyORIBv3r67galQNDQ1vVthrGkXeQIA8OZ5LgcDhWNxbqpgNbTAfsS5zxABG5AueXiF2OD4rUxH7uGMs01BqBoKdER7R0zmwvEnT5PNH5TD145yWy4xwxtegQbvaYa4WlwMOtymRfSCuBhfTK8UaPYbPVtlrQTfKJibnbW58StFwLBUXUBWDMxq+66DkuWuZfXtB3ot+n5vbiYlvljqmJchCULb9IMNQpva2l7Rk1G5pDBAy+Zk77FaqF9Gl4vGw55jJxMIhVCULQmEQqhEKiIRCqEQoqIRCuEoTRCSuEJqskIhVCIUYTCcJwnCKUIhVCIU0TCcKoRCKmEQqhEJo0TqNatiQx4c1mZztYDmtOxB1Iyidl3XB8aw1A1oAYwB1vvOADPDsiY2Dm8lxvEMcWVMoFyMneQYJDf5rNn+q33DWOphrSZe4io90WzG5A+QPIBfN5YiLS1V3NfEyGgT2jl0sOy4yfwn4Ddaw0W4RlVxcQ0PqVBF5FSoXhsc8z8o0m3NWyoQ5okWOnPKyXR5n4rV9Ky4mnc5SCctozNNnHeYcPReVKddoh7TP465qmHuOaqZfEazAmYnfx9ICyKoRC+tWIrGQ557phEKoSha0TCIVIhTREIhXCUIIhEK4ShVUJpwmouLhEKoRCjBQiFUIhAoRCqEQiphOE4RCBQiFUIhRWjx1InGM/k7MzE5zrG1/guhwLsv2tdzWsp3JkxpYd94XN8VxgbiR2SS1kE3FjLoB75/LnNYPFvx+IY14ijSId1YPZmYGb7zjGvIRZfP5f2lqHd4WrmNOpEF7KjoPtBpiJ77yfHuU9Inh1NnMO+Bb/QLG15NZo/6J59XNA+RXix3G6FZzqVN2dzIzObBYDMEZpufCR3rHFvXD1n9XhhEKoRC+o8EQiFUIhBMIhVCIQRCIVQiEEQiFUIhFRCFUIQZIRCpCmsphOE4ThQTCcJwnCaqYRCqEQmqmEFXC83EauSi93Jp9TYfNTTHH8RxJe5xOpDneoPyXV9B+EhjC52pGbW8kWHkPjK5vDUmF46z2Rdxg6DYAXM2HmupwPDq9SgYc+kHV2NIa8Ne5gMVC5zbgkuAgG2UyTK+fZmk61vTDFufiG0WuIJaKTmtO7nEgOjlJMFezB8CGFrV4Bympkpkm5Y0TPhLvguZwzQeIQ2zRXcWgcuuDR8JXe4oyP9t1/FrD+q3xdrQ352XkhEKoRC7dTEwlCuEQrpiIRCqEQmiYShXCUJomEoVwlCaqEKoQmi4RCqEQs6zhQiFUJwmriQEwE4ThFTCIVQiEVK0/SUONKA6mBq4GoA86QA06i8+S3DzAJgmATA1MDQd6+a47jr6tYlg9oyAe06C4gNI0HhdePLydMNRSb9ofQOB9FppXeA8lsmJaACHRbnHy0iV1dHh1FtFrA4w2+4Ljckk31JK4XhQ4uaZJfkvEHDt2Av2WQvQMXxdp/etI5mnlH/phfOtyxLor6O9YbDiHQlmdtehLaktzscZa6xlw5EE6br24rh72TuJmRpERJGxK1DeJcWizqB3Oo9bLHV41xXKRkw7rRYuk30HaCtOaKys+kv5x74RCVHMWjNGaBMTExeJ2Vwvq65sTCIVQiE0xEIhXCUJpiIRCuEQmpjHCIVwlCumIhJWhNXGSEoVQiFnWShOE4RCaEnCcIhNUoRCcIhTVani3SGhh2u7bTUAMN17UGM0aXjWNVxfBfqhrEOcW9k5aj3RD87SHAAgD3tSdVl6Y8CqsrPqmDTqPJac2hInKR5GNdFoMPVdTqN6tzhMtOVxBvBF2ka2Xzue1rTku/hitY2H0LD47D0/9PSdM/wClp6xvfSy9R4pSe0DraeUmYbiNSLgmO+FxuHo4vrhTe6qyWl0ONZ0+AZm77rHg8YcRUc1tQywFxL2VCCAYkQ0mN7gLk6HbHJ/p2HBaf1YEfWHPn3nYkl3s8+UjTaVtBjqoMmoTtPWudrprbVfOaHFHVGvLajSGAF2ei3QzoC0zprZThsa+qxz2dScpjKaNIPJjZpZeynRJHLEfD6QMUbZo5OMt5G+trxzXphcf0QwfXOc+qG9gtgChTZ2pNyQ0aZdAuyX1ODrzbS+Zz9G5WEwiE4RC6HhiYRCqEQmiIRCqEEK6JhKFUIhTVRCE001VwiFSIU15phOFUIhNChEJwnCaJhEKkJq45L6RHRh6Y51fk0/quM6PMnE0todOpGjJsRuuv+kV4yUW/wATnRIn3QD4arluBZW4inI3NhF5ZAkki11wc/7S7uDxDvcNTaK7DBIl5DspDTLXZo7Uh06zqRK5LoVRc3FYgEEHqKloIMF7bwuow9UMrtLaD85kSH0ZIDHWM1SLCYT/AGsGvc44atJBaXZmkkWsSX6WXHrvyOzkOiDR1GOH/V403Dai2PQRsYfE/wDas1APu963nDuIUWFxbQrNzNg5aVMT5ipf+qujiabBUyUazS9zXOJoSC6dXEEyTKszu9krWIzu9fBG9l2mo0FhaYBgZhc37ytnC13CKwOYQ8GxOZrgPKQI1FrrZL6Xp5/CHzfUR/kkkJohe+ufCShVCUJqlCSpCaYmElSFNXEQhNCarIhCIU154E0JppgQmhNXChEJqajw0EkwACSToABJJTVxxX0iP7dAd1Q+rmfoVoej1B1TFMDQLB5kmI7BuSjpDxT65iS4kimCGNsZDJ9rKTrvC6nonXwNMONMvkQz7SoxueYcTAiNCN9Vwc1vLu4K+HupDK4S5oy29qRdpiGgACZ+Cz0ccx+aSBFpBBBmwgjfxXrqcUwoMiozYn7RstPdB7Sx/tDCR7Tb3MPEO7Uzr2dd5XI7v5Y/rgYPaB2sO1JP+Cis4uaQwhxidXOOswBH5r0fYE3Ig6RkkXtfex2hYWNwrBMtmdmsOYyY3ta0mUO44NhHsLszIsIOURE6NdrG/avfyG0heajiaLBGaYsLNJn+Ize24XqaQ67bjZd3p+TY6XD6njmJixQlCsthJdOuTEohVCUK6YlCcIIU0xKE0k1cShNCa1kPHwPiYxVHrQCGue8MnUta7KCfGJ81715OE4bqaXVgkhrok7ksaT5SSvWpEs2iN7GhAQms4aEIlNXDWDGUGvpPa67XNc03ixaZvssy0fTSsW4KoBq7I3kYNQT8vipM9liHzFpEbmRPwXVdCuFPfTqPLaDmlwYBVInQ5i0QY1HKVq8HQrVcO9jKbi0PpmzCSCWuJLYFp0Pkuz6IYJ9PClrwWkvccrm5TGVo38Fw3ns7uKPyhH7Dpkk5MIQ0jKHBomb9qW+hurb0YpEfuMOTmzTmGseyAB7Nxf4LavpHtQ0Tt7P6rBj8RVDW5GtBztBPVnKG31AvFh6rx2XvkPG7ouwzmoYYZtT1gGQ7Fptr3Lys6KNAAOHw5MZHRXYNPfEEX+Kn9u404w0iyn1UOmp1NXLZgI7WbQkxot3Twp9ohsuuYHZPZA3vCd4MrLxt6O0mgZcNSlto+sWfPv8AtxI7/wAgulwtVlKmymGgBrQ0RBGnPfxWpw9A3kMG8Aemyz4ZmUESNdj8+9enD3tkpy/jTYeuvUDjKxqS5KV3R2fPt3nVJKZSzhXWcWhY6VcO0Vkpq4CpQSlmTTAhKUKauJoG7/5//jYsy5no10oGIe9rw1pcc7YNjYCL9zV0srNbxaNhiYNNTK5XpTxutRrtZTeWg0w4gZZJLnXkidgrNsIjXWIPevnTuKYl3tVH+dV/yBWBxe7WD4ifms+5D06G94zxDEOxL20S9zW5bMe6B2BJhp5layphsSdWO8ercT6kLb9BwetrCbtY0GwAuZ/JdgOsJ1Efyj9Fz35J1004djXMdFxXpU6hgiX0hBAEhzgCRI0GYk+C6SpVeI7U/h/RU5j9zp3AfkmwP9O5eM2101rkY87cTUm0fBZfrdU+8LbkDkrdUfuR+ELJTDhe34Qs61jy9ZV3jbdo/u6tlV8becc+5ZiHTt+EfogMcSPZ/AEMY6bqjrQ0+Q05pdZUM9kW7mn0Wd9KNm3v7IWPKbWFv4U1cYKtctc0QCXksFtwxzp1tZp81g+vMAGYgba6le4tdcw38Pf4rFeNG7+6efivSnJ0vLk4+tpq3FWOqtAMC4Pd/f5rzYviYbm5g8+QP6rpMjvus39z+qjJJPZZ+FPdmWY4cc9wriADDOwk39fBXiuMHUaSAPmtd0mOXEWAHYa6wgaEWjwWu+t2v/dlPdnwxPHGulwPE8z47/MAz+iyVcY5lQjncco5/A+oXO8OxBDpGumoHMbrY8QqWbew+RtHqvWLzjM0jWc8TdyQsLMsC505oV6pMc5R4ZQZcMxxidfq889j3L3n6RG0B1bqNZ72wC6pVpsOgsQ1h9d1z/S01HU2dTnnM6csi0dxnUrmKDnAnPJOhkkmQSN1ikZPZi0R9PpmC+kvPVaz6t7Ry/5wJ8LsAWfHVGV6wqPwlQuDcgjFNAgEnlGpXDdHYOKpT96fRpX0qm4AST6AE+YhW8y1SNhq6dOmNcLU7h9cpfosxo09sHW/3ykf/avbUxhB0neS35cvgmzFB0SSP9h3+HovLZerHwrFfVXvezB1pqBocHYqkR2bDLYR5rY1OldX3cHUkzE4mkduUrXudG53vMD0/ovBxyhUqYWqxjiXObDAC0XkGxtspmtdUxHZs63T3EUR9rgakmwyVmuFtc0ArF/lMcP9Tq7/AOkH6L53i+A1KWGqCoXda1zXRM9m4gOB5EFbDozT+wbmLiZcNde2df72WumGPds7D/KY/X6lU7u3+cIb9JlSP8yqfjt8lqHOGknlESD5aeqltMeA5SbXnQlOmq+5f7bl/wBJlQG2CqeJqX8rIf8ASVUm2CqRFgX/ADt8lpKrgbC/hEeeixmY1d4Xnyv+oTpg9y/237fpOqwf+Ju/7wx37IP0l1v+ZnzqFaF1OB7Rj+QehlqoGLgHlYX806YPcv8AbcH6Sqx/1Mx3VDPy0XqwvTyrVkDB3EkTVty3Gq54vFrA3ucsHXXZerAOaX94G7RMSBreUyDrt9t3U6WYnO0uwzxlzWFamGnMAJdJ2iyTOmFQPJOHq3A7Bq0Moyz2m3zSd5J02WvrVSZG3hE+I/QJ0qsQDJIv7Og5CwWchvqt9sXF8a3EVA91DENIaGQ3qXC1wfa714H0KFy5mMG/7qnA881lta1ZvveHs7+nguX47wWvUY59Fz8xqlwHWloFPJEC8aiY70yGJltKbcMRZuMHhRp//f8AuF6KppOHaGMJGn2NPn/MtX0YpVG4cB4lzXva45iTIcd5ut42sIvIP8zj/fmUyB5czdvrf+7M/wD0QvdmZ3fiP6oRWqNK/bBte+X/ABK4GqZqPPN7v/MV2hxQJkW9eS0buB0rnrYBMyWyBJ1N0ry1jy55tFpiIHRJrnYynlmRmNuWR39F9FLXAb8r5T6XXH8D4e7DPJAbUzU3PzNB7LWuhwM6ERoOepW1/bw3aw+JuL7ToryXiJarMVju3T3XMk+cx3nmoNE2LQTJ0kD9Vr6HSWmNWyRYBriMpM5STERIuFgwnHXtZBykl73SalofUc5otyBA8ljqxv3KfbagVC4iI3gA3vzI+Cuo5+QyHCSGyYABkaGy1ruPHSGcpDiJhKnxvPENaZAj7QRrIM5vC35qdcSsWi3h7MdTLXF2pLW3PMAzae/4LU4Kg6m0iHQXPcIzDVxdsY3+Cy8Ux7qjGuqUhTY5ttDIFyYmREa2BndW2q4VBTDWSQ1zTmEHrG5mmQTB5jabrW55SZiUFzzYNdodDJ2idvVKpTdF2uHi0LNhcTS6xwxNVlJjc2aoGdbcGNGukjW4nTvXhpcaa+Mg91r+0NjMAaQbad4Vm2RrPVX7ZTSd/ELT7JHw2127/PG8OaND+HbvWZvFS0aA+abuJlptlJ5mDPpCz7kLtWOlXcJ9vu7A+e/mm5jne6fE325f1WWjxstcHtaxzmmQHXYSDcOE+SwUuIlrQCATa+a3tCbbb6b91k9yPs6q53ku02xa61pDMpk+u69WApOzH7OTBGpO4FxGt1lGMYaTnl3bFmMFMGbxmc6YjXQe7B1T4Tj3l4aGZi4BkBzBLss+0+ALNJ1Fmkqzb4WJr9vRUom8tOaSNNgTE96ltN4F2u1+73qcX0ga1xDm3cSI6xpEzBFtDI05yvL/AMKhTzAifYkGDGYwDYWv81nr743MxD21M0jsOgxqNP7stFxzj9fDPDGU2EhgLs2YEtc5waLEaEE+YXuxvSdwE9XJyuc2M0dgAxOm61mNfTxD2vNOo1zqcDttNPI1xERBdmlztxYaXlaidjZ8MzaM7SOjfFqlU1czMuUtMMJMlw7yfuhb9tR3J3nmJ9blaDB0GUMzhbMS7tOtDGgkgkbSVsf2yRo9k2ECHRMxMH+E210O4WbW+YWnfs9xw9Xl/wCJ6F4f2xV++38H9ULHuJ1V/uKpcJo5z2d/vu7u9eevwukAIB2Ptv1B8UIXu2VDhdLORBiZgVH/AHdr2RXwTGkxm0/5R/M96SEXIeJlPtPEu1Hvu5u70GkMg19333cx3oQrKViDq0Ghw11PvO5HvWN9ENcAJgMafacbwOZSQnwZGsuFcWvfBOzT2jBaQLEbi58Fl4qfjTm1r5Re29h6IQvTkYpENPwm9MTeKbtTIvVcDY+A9FssOew0cg6PQfoEIWLN1iDNQz5LFXeQS4EghsTOxcJSQsQ9JiMZhi3m5PdoNBYbKKtZztebToNngj4oQk+SIjGOmYDf4XFwsDBdMleDBYlxsTIDjqAffaeWtzdCF68fl48kRkPbi+zXIHu1a4baYAe5u/cAFLTJfO72T5OCELM+Z/vy3kZH9+HoxLiatQm5IvO+ac08wZvK8eDrug6crtBsLAXHID0TQk/r/wAMjqj+UVq7iSDEQ73R7zYOyqn+8Nh+EbRCaFJ8LERqn1DJ8eQQhCzjXTH0/9k="/>
          <p:cNvSpPr>
            <a:spLocks noChangeAspect="1" noChangeArrowheads="1"/>
          </p:cNvSpPr>
          <p:nvPr/>
        </p:nvSpPr>
        <p:spPr bwMode="auto">
          <a:xfrm>
            <a:off x="120650" y="-885825"/>
            <a:ext cx="138112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g8PDxQUEBQUFRUUFBQPFBQUDxQUFBUUFBAVFBUUFBQXHCYeGBkjGRQUHy8gIycqLCwsFR4xNTAqNSYrLCkBCQoKDgwOGA8PGiwkHCQsKSwsKSwsKSwsLCkpKSksLCwsKSkpLCkpLCksKSwsLCwpLCwpLCkpKSkpKSksKSwsLP/AABEIAQMAwgMBIgACEQEDEQH/xAAbAAADAAMBAQAAAAAAAAAAAAAAAQIDBQYEB//EAE0QAAEDAgQCBwQHBgEGDwAAAAEAAhEDIQQSMUEFUQYTImFxgZEyQqGxBxQjUpLB0RUzYnLh8PEXNENEgpQWJFNUY2Rzk6Kys8LD0tP/xAAaAQEBAQEBAQEAAAAAAAAAAAAAAQIEAwUG/8QAJhEBAAMAAQMEAgIDAAAAAAAAAAECEQMSITEEE0FRIjKB8CNhkf/aAAwDAQACEQMRAD8A80JQrhKF+ofnyhCqEQiJhOFUIhFTCIVQiFRMIhVCcIIhELNSwz3zlBMAuMbACST5KIU2J7LMT5RCIVQiFUTCIVQiEEwlCqEQiphEKoRCgiEQqhEIIhEKoRCiohCpCDLCIVQiEZTCcJwnCCYRCqE4QTCIVQiEEwiFcJQg53FccHXACvTphhcx7TXcC6HQR2WkDTdbzD1Q9jXCIImzg4eRFitBxbBs+slxDT+7eWlgOaDBHgukDALCwFgFy8NcveXtyW2tYKEQqhELqeKIRCuEQqIhEKoRCiohEK4ShBMJQrhKEEwlCuEoRUQhVCEVlhEKoRCjBQiE04QTCcJwnCCYRCqEQgmEKoRCDVYqq76wGCIc1hd2RcNq5omJHktnC1tc5cST/BbuuL/BezE42nSP2jmtBaXNzOiYsQBvtp+S8KWiJtv23MbEM0IhYMFiW1GAsIfYFxaZAJuQTz7vWF6YXtFonvDOYmEQqhEKomEoVQiFVTCUK4ShQTCIVQlCCYRCqEoRUIVQhFZYRCqEQowmE4ThOEEwnCcJwgmEQqhOEEQgq4SLZtzsitHwyk7G4zKJjNGmjGwST8VlNQUcZiG0+rIdVe01XMZmbRk9mmXCGjIdQJPovDhOKVGv6vD9nO5oc4MGd0vgAkEkiTZoj2RaV2fSTow/EYeliMOGdY2kyk9jGhrajWyAW6XAsBuI5Qfk2ts93rETnby0dGkXVariGWcGh2Vrs7QJY4ubEuyuF4nSdF7IXj4PgK9FjhiGOY8vLu0CJkNuJ15eS90L6PDERSMYv57phEKoRC9mEQiFcJQiphKFcIhBEJQrhEIqIShWQlCCEKoTUVkhEKoRCjJQiFUIhBMJwnCcIJhOE4ThFTCIVQiEHM0W5sfkp9kvfkLgMuVujyORIBv3r67galQNDQ1vVthrGkXeQIA8OZ5LgcDhWNxbqpgNbTAfsS5zxABG5AueXiF2OD4rUxH7uGMs01BqBoKdER7R0zmwvEnT5PNH5TD145yWy4xwxtegQbvaYa4WlwMOtymRfSCuBhfTK8UaPYbPVtlrQTfKJibnbW58StFwLBUXUBWDMxq+66DkuWuZfXtB3ot+n5vbiYlvljqmJchCULb9IMNQpva2l7Rk1G5pDBAy+Zk77FaqF9Gl4vGw55jJxMIhVCULQmEQqhEKiIRCqEQoqIRCuEoTRCSuEJqskIhVCIUYTCcJwnCKUIhVCIU0TCcKoRCKmEQqhEJo0TqNatiQx4c1mZztYDmtOxB1Iyidl3XB8aw1A1oAYwB1vvOADPDsiY2Dm8lxvEMcWVMoFyMneQYJDf5rNn+q33DWOphrSZe4io90WzG5A+QPIBfN5YiLS1V3NfEyGgT2jl0sOy4yfwn4Ddaw0W4RlVxcQ0PqVBF5FSoXhsc8z8o0m3NWyoQ5okWOnPKyXR5n4rV9Ky4mnc5SCctozNNnHeYcPReVKddoh7TP465qmHuOaqZfEazAmYnfx9ICyKoRC+tWIrGQ557phEKoSha0TCIVIhTREIhXCUIIhEK4ShVUJpwmouLhEKoRCjBQiFUIhAoRCqEQiphOE4RCBQiFUIhRWjx1InGM/k7MzE5zrG1/guhwLsv2tdzWsp3JkxpYd94XN8VxgbiR2SS1kE3FjLoB75/LnNYPFvx+IY14ijSId1YPZmYGb7zjGvIRZfP5f2lqHd4WrmNOpEF7KjoPtBpiJ77yfHuU9Inh1NnMO+Bb/QLG15NZo/6J59XNA+RXix3G6FZzqVN2dzIzObBYDMEZpufCR3rHFvXD1n9XhhEKoRC+o8EQiFUIhBMIhVCIQRCIVQiEEQiFUIhFRCFUIQZIRCpCmsphOE4ThQTCcJwnCaqYRCqEQmqmEFXC83EauSi93Jp9TYfNTTHH8RxJe5xOpDneoPyXV9B+EhjC52pGbW8kWHkPjK5vDUmF46z2Rdxg6DYAXM2HmupwPDq9SgYc+kHV2NIa8Ne5gMVC5zbgkuAgG2UyTK+fZmk61vTDFufiG0WuIJaKTmtO7nEgOjlJMFezB8CGFrV4Bympkpkm5Y0TPhLvguZwzQeIQ2zRXcWgcuuDR8JXe4oyP9t1/FrD+q3xdrQ352XkhEKoRC7dTEwlCuEQrpiIRCqEQmiYShXCUJomEoVwlCaqEKoQmi4RCqEQs6zhQiFUJwmriQEwE4ThFTCIVQiEVK0/SUONKA6mBq4GoA86QA06i8+S3DzAJgmATA1MDQd6+a47jr6tYlg9oyAe06C4gNI0HhdePLydMNRSb9ofQOB9FppXeA8lsmJaACHRbnHy0iV1dHh1FtFrA4w2+4Ljckk31JK4XhQ4uaZJfkvEHDt2Av2WQvQMXxdp/etI5mnlH/phfOtyxLor6O9YbDiHQlmdtehLaktzscZa6xlw5EE6br24rh72TuJmRpERJGxK1DeJcWizqB3Oo9bLHV41xXKRkw7rRYuk30HaCtOaKys+kv5x74RCVHMWjNGaBMTExeJ2Vwvq65sTCIVQiE0xEIhXCUJpiIRCuEQmpjHCIVwlCumIhJWhNXGSEoVQiFnWShOE4RCaEnCcIhNUoRCcIhTVani3SGhh2u7bTUAMN17UGM0aXjWNVxfBfqhrEOcW9k5aj3RD87SHAAgD3tSdVl6Y8CqsrPqmDTqPJac2hInKR5GNdFoMPVdTqN6tzhMtOVxBvBF2ka2Xzue1rTku/hitY2H0LD47D0/9PSdM/wClp6xvfSy9R4pSe0DraeUmYbiNSLgmO+FxuHo4vrhTe6qyWl0ONZ0+AZm77rHg8YcRUc1tQywFxL2VCCAYkQ0mN7gLk6HbHJ/p2HBaf1YEfWHPn3nYkl3s8+UjTaVtBjqoMmoTtPWudrprbVfOaHFHVGvLajSGAF2ei3QzoC0zprZThsa+qxz2dScpjKaNIPJjZpZeynRJHLEfD6QMUbZo5OMt5G+trxzXphcf0QwfXOc+qG9gtgChTZ2pNyQ0aZdAuyX1ODrzbS+Zz9G5WEwiE4RC6HhiYRCqEQmiIRCqEEK6JhKFUIhTVRCE001VwiFSIU15phOFUIhNChEJwnCaJhEKkJq45L6RHRh6Y51fk0/quM6PMnE0todOpGjJsRuuv+kV4yUW/wATnRIn3QD4arluBZW4inI3NhF5ZAkki11wc/7S7uDxDvcNTaK7DBIl5DspDTLXZo7Uh06zqRK5LoVRc3FYgEEHqKloIMF7bwuow9UMrtLaD85kSH0ZIDHWM1SLCYT/AGsGvc44atJBaXZmkkWsSX6WXHrvyOzkOiDR1GOH/V403Dai2PQRsYfE/wDas1APu963nDuIUWFxbQrNzNg5aVMT5ipf+qujiabBUyUazS9zXOJoSC6dXEEyTKszu9krWIzu9fBG9l2mo0FhaYBgZhc37ytnC13CKwOYQ8GxOZrgPKQI1FrrZL6Xp5/CHzfUR/kkkJohe+ufCShVCUJqlCSpCaYmElSFNXEQhNCarIhCIU154E0JppgQmhNXChEJqajw0EkwACSToABJJTVxxX0iP7dAd1Q+rmfoVoej1B1TFMDQLB5kmI7BuSjpDxT65iS4kimCGNsZDJ9rKTrvC6nonXwNMONMvkQz7SoxueYcTAiNCN9Vwc1vLu4K+HupDK4S5oy29qRdpiGgACZ+Cz0ccx+aSBFpBBBmwgjfxXrqcUwoMiozYn7RstPdB7Sx/tDCR7Tb3MPEO7Uzr2dd5XI7v5Y/rgYPaB2sO1JP+Cis4uaQwhxidXOOswBH5r0fYE3Ig6RkkXtfex2hYWNwrBMtmdmsOYyY3ta0mUO44NhHsLszIsIOURE6NdrG/avfyG0heajiaLBGaYsLNJn+Ize24XqaQ67bjZd3p+TY6XD6njmJixQlCsthJdOuTEohVCUK6YlCcIIU0xKE0k1cShNCa1kPHwPiYxVHrQCGue8MnUta7KCfGJ81715OE4bqaXVgkhrok7ksaT5SSvWpEs2iN7GhAQms4aEIlNXDWDGUGvpPa67XNc03ixaZvssy0fTSsW4KoBq7I3kYNQT8vipM9liHzFpEbmRPwXVdCuFPfTqPLaDmlwYBVInQ5i0QY1HKVq8HQrVcO9jKbi0PpmzCSCWuJLYFp0Pkuz6IYJ9PClrwWkvccrm5TGVo38Fw3ns7uKPyhH7Dpkk5MIQ0jKHBomb9qW+hurb0YpEfuMOTmzTmGseyAB7Nxf4LavpHtQ0Tt7P6rBj8RVDW5GtBztBPVnKG31AvFh6rx2XvkPG7ouwzmoYYZtT1gGQ7Fptr3Lys6KNAAOHw5MZHRXYNPfEEX+Kn9u404w0iyn1UOmp1NXLZgI7WbQkxot3Twp9ohsuuYHZPZA3vCd4MrLxt6O0mgZcNSlto+sWfPv8AtxI7/wAgulwtVlKmymGgBrQ0RBGnPfxWpw9A3kMG8Aemyz4ZmUESNdj8+9enD3tkpy/jTYeuvUDjKxqS5KV3R2fPt3nVJKZSzhXWcWhY6VcO0Vkpq4CpQSlmTTAhKUKauJoG7/5//jYsy5no10oGIe9rw1pcc7YNjYCL9zV0srNbxaNhiYNNTK5XpTxutRrtZTeWg0w4gZZJLnXkidgrNsIjXWIPevnTuKYl3tVH+dV/yBWBxe7WD4ifms+5D06G94zxDEOxL20S9zW5bMe6B2BJhp5layphsSdWO8ercT6kLb9BwetrCbtY0GwAuZ/JdgOsJ1Efyj9Fz35J1004djXMdFxXpU6hgiX0hBAEhzgCRI0GYk+C6SpVeI7U/h/RU5j9zp3AfkmwP9O5eM2101rkY87cTUm0fBZfrdU+8LbkDkrdUfuR+ELJTDhe34Qs61jy9ZV3jbdo/u6tlV8becc+5ZiHTt+EfogMcSPZ/AEMY6bqjrQ0+Q05pdZUM9kW7mn0Wd9KNm3v7IWPKbWFv4U1cYKtctc0QCXksFtwxzp1tZp81g+vMAGYgba6le4tdcw38Pf4rFeNG7+6efivSnJ0vLk4+tpq3FWOqtAMC4Pd/f5rzYviYbm5g8+QP6rpMjvus39z+qjJJPZZ+FPdmWY4cc9wriADDOwk39fBXiuMHUaSAPmtd0mOXEWAHYa6wgaEWjwWu+t2v/dlPdnwxPHGulwPE8z47/MAz+iyVcY5lQjncco5/A+oXO8OxBDpGumoHMbrY8QqWbew+RtHqvWLzjM0jWc8TdyQsLMsC505oV6pMc5R4ZQZcMxxidfq889j3L3n6RG0B1bqNZ72wC6pVpsOgsQ1h9d1z/S01HU2dTnnM6csi0dxnUrmKDnAnPJOhkkmQSN1ikZPZi0R9PpmC+kvPVaz6t7Ry/5wJ8LsAWfHVGV6wqPwlQuDcgjFNAgEnlGpXDdHYOKpT96fRpX0qm4AST6AE+YhW8y1SNhq6dOmNcLU7h9cpfosxo09sHW/3ykf/avbUxhB0neS35cvgmzFB0SSP9h3+HovLZerHwrFfVXvezB1pqBocHYqkR2bDLYR5rY1OldX3cHUkzE4mkduUrXudG53vMD0/ovBxyhUqYWqxjiXObDAC0XkGxtspmtdUxHZs63T3EUR9rgakmwyVmuFtc0ArF/lMcP9Tq7/AOkH6L53i+A1KWGqCoXda1zXRM9m4gOB5EFbDozT+wbmLiZcNde2df72WumGPds7D/KY/X6lU7u3+cIb9JlSP8yqfjt8lqHOGknlESD5aeqltMeA5SbXnQlOmq+5f7bl/wBJlQG2CqeJqX8rIf8ASVUm2CqRFgX/ADt8lpKrgbC/hEeeixmY1d4Xnyv+oTpg9y/237fpOqwf+Ju/7wx37IP0l1v+ZnzqFaF1OB7Rj+QehlqoGLgHlYX806YPcv8AbcH6Sqx/1Mx3VDPy0XqwvTyrVkDB3EkTVty3Gq54vFrA3ucsHXXZerAOaX94G7RMSBreUyDrt9t3U6WYnO0uwzxlzWFamGnMAJdJ2iyTOmFQPJOHq3A7Bq0Moyz2m3zSd5J02WvrVSZG3hE+I/QJ0qsQDJIv7Og5CwWchvqt9sXF8a3EVA91DENIaGQ3qXC1wfa714H0KFy5mMG/7qnA881lta1ZvveHs7+nguX47wWvUY59Fz8xqlwHWloFPJEC8aiY70yGJltKbcMRZuMHhRp//f8AuF6KppOHaGMJGn2NPn/MtX0YpVG4cB4lzXva45iTIcd5ut42sIvIP8zj/fmUyB5czdvrf+7M/wD0QvdmZ3fiP6oRWqNK/bBte+X/ABK4GqZqPPN7v/MV2hxQJkW9eS0buB0rnrYBMyWyBJ1N0ry1jy55tFpiIHRJrnYynlmRmNuWR39F9FLXAb8r5T6XXH8D4e7DPJAbUzU3PzNB7LWuhwM6ERoOepW1/bw3aw+JuL7ToryXiJarMVju3T3XMk+cx3nmoNE2LQTJ0kD9Vr6HSWmNWyRYBriMpM5STERIuFgwnHXtZBykl73SalofUc5otyBA8ljqxv3KfbagVC4iI3gA3vzI+Cuo5+QyHCSGyYABkaGy1ruPHSGcpDiJhKnxvPENaZAj7QRrIM5vC35qdcSsWi3h7MdTLXF2pLW3PMAzae/4LU4Kg6m0iHQXPcIzDVxdsY3+Cy8Ux7qjGuqUhTY5ttDIFyYmREa2BndW2q4VBTDWSQ1zTmEHrG5mmQTB5jabrW55SZiUFzzYNdodDJ2idvVKpTdF2uHi0LNhcTS6xwxNVlJjc2aoGdbcGNGukjW4nTvXhpcaa+Mg91r+0NjMAaQbad4Vm2RrPVX7ZTSd/ELT7JHw2127/PG8OaND+HbvWZvFS0aA+abuJlptlJ5mDPpCz7kLtWOlXcJ9vu7A+e/mm5jne6fE325f1WWjxstcHtaxzmmQHXYSDcOE+SwUuIlrQCATa+a3tCbbb6b91k9yPs6q53ku02xa61pDMpk+u69WApOzH7OTBGpO4FxGt1lGMYaTnl3bFmMFMGbxmc6YjXQe7B1T4Tj3l4aGZi4BkBzBLss+0+ALNJ1Fmkqzb4WJr9vRUom8tOaSNNgTE96ltN4F2u1+73qcX0ga1xDm3cSI6xpEzBFtDI05yvL/AMKhTzAifYkGDGYwDYWv81nr743MxD21M0jsOgxqNP7stFxzj9fDPDGU2EhgLs2YEtc5waLEaEE+YXuxvSdwE9XJyuc2M0dgAxOm61mNfTxD2vNOo1zqcDttNPI1xERBdmlztxYaXlaidjZ8MzaM7SOjfFqlU1czMuUtMMJMlw7yfuhb9tR3J3nmJ9blaDB0GUMzhbMS7tOtDGgkgkbSVsf2yRo9k2ECHRMxMH+E210O4WbW+YWnfs9xw9Xl/wCJ6F4f2xV++38H9ULHuJ1V/uKpcJo5z2d/vu7u9eevwukAIB2Ptv1B8UIXu2VDhdLORBiZgVH/AHdr2RXwTGkxm0/5R/M96SEXIeJlPtPEu1Hvu5u70GkMg19333cx3oQrKViDq0Ghw11PvO5HvWN9ENcAJgMafacbwOZSQnwZGsuFcWvfBOzT2jBaQLEbi58Fl4qfjTm1r5Re29h6IQvTkYpENPwm9MTeKbtTIvVcDY+A9FssOew0cg6PQfoEIWLN1iDNQz5LFXeQS4EghsTOxcJSQsQ9JiMZhi3m5PdoNBYbKKtZztebToNngj4oQk+SIjGOmYDf4XFwsDBdMleDBYlxsTIDjqAffaeWtzdCF68fl48kRkPbi+zXIHu1a4baYAe5u/cAFLTJfO72T5OCELM+Z/vy3kZH9+HoxLiatQm5IvO+ac08wZvK8eDrug6crtBsLAXHID0TQk/r/wAMjqj+UVq7iSDEQ73R7zYOyqn+8Nh+EbRCaFJ8LERqn1DJ8eQQhCzjXTH0/9k="/>
          <p:cNvSpPr>
            <a:spLocks noChangeAspect="1" noChangeArrowheads="1"/>
          </p:cNvSpPr>
          <p:nvPr/>
        </p:nvSpPr>
        <p:spPr bwMode="auto">
          <a:xfrm>
            <a:off x="120650" y="-1328738"/>
            <a:ext cx="1847850" cy="2466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g8PDxQUEBQUFRUUFBQPFBQUDxQUFBUUFBAVFBUUFBQXHCYeGBkjGRQUHy8gIycqLCwsFR4xNTAqNSYrLCkBCQoKDgwOGA8PGiwkHCQsKSwsKSwsKSwsLCkpKSksLCwsKSkpLCkpLCksKSwsLCwpLCwpLCkpKSkpKSksKSwsLP/AABEIAQMAwgMBIgACEQEDEQH/xAAbAAADAAMBAQAAAAAAAAAAAAAAAQIDBQYEB//EAE0QAAEDAgQCBwQHBgEGDwAAAAEAAhEDIQQSMUEFUQYTImFxgZEyQqGxBxQjUpLB0RUzYnLh8PEXNENEgpQWJFNUY2Rzk6Kys8LD0tP/xAAaAQEBAQEBAQEAAAAAAAAAAAAAAQIEAwUG/8QAJhEBAAMAAQMEAgIDAAAAAAAAAAECEQMSITEEE0FRIjKB8CNhkf/aAAwDAQACEQMRAD8A80JQrhKF+ofnyhCqEQiJhOFUIhFTCIVQiFRMIhVCcIIhELNSwz3zlBMAuMbACST5KIU2J7LMT5RCIVQiFUTCIVQiEEwlCqEQiphEKoRCgiEQqhEIIhEKoRCiohCpCDLCIVQiEZTCcJwnCCYRCqE4QTCIVQiEEwiFcJQg53FccHXACvTphhcx7TXcC6HQR2WkDTdbzD1Q9jXCIImzg4eRFitBxbBs+slxDT+7eWlgOaDBHgukDALCwFgFy8NcveXtyW2tYKEQqhELqeKIRCuEQqIhEKoRCiohEK4ShBMJQrhKEEwlCuEoRUQhVCEVlhEKoRCjBQiE04QTCcJwnCCYRCqEQgmEKoRCDVYqq76wGCIc1hd2RcNq5omJHktnC1tc5cST/BbuuL/BezE42nSP2jmtBaXNzOiYsQBvtp+S8KWiJtv23MbEM0IhYMFiW1GAsIfYFxaZAJuQTz7vWF6YXtFonvDOYmEQqhEKomEoVQiFVTCUK4ShQTCIVQlCCYRCqEoRUIVQhFZYRCqEQowmE4ThOEEwnCcJwgmEQqhOEEQgq4SLZtzsitHwyk7G4zKJjNGmjGwST8VlNQUcZiG0+rIdVe01XMZmbRk9mmXCGjIdQJPovDhOKVGv6vD9nO5oc4MGd0vgAkEkiTZoj2RaV2fSTow/EYeliMOGdY2kyk9jGhrajWyAW6XAsBuI5Qfk2ts93rETnby0dGkXVariGWcGh2Vrs7QJY4ubEuyuF4nSdF7IXj4PgK9FjhiGOY8vLu0CJkNuJ15eS90L6PDERSMYv57phEKoRC9mEQiFcJQiphKFcIhBEJQrhEIqIShWQlCCEKoTUVkhEKoRCjJQiFUIhBMJwnCcIJhOE4ThFTCIVQiEHM0W5sfkp9kvfkLgMuVujyORIBv3r67galQNDQ1vVthrGkXeQIA8OZ5LgcDhWNxbqpgNbTAfsS5zxABG5AueXiF2OD4rUxH7uGMs01BqBoKdER7R0zmwvEnT5PNH5TD145yWy4xwxtegQbvaYa4WlwMOtymRfSCuBhfTK8UaPYbPVtlrQTfKJibnbW58StFwLBUXUBWDMxq+66DkuWuZfXtB3ot+n5vbiYlvljqmJchCULb9IMNQpva2l7Rk1G5pDBAy+Zk77FaqF9Gl4vGw55jJxMIhVCULQmEQqhEKiIRCqEQoqIRCuEoTRCSuEJqskIhVCIUYTCcJwnCKUIhVCIU0TCcKoRCKmEQqhEJo0TqNatiQx4c1mZztYDmtOxB1Iyidl3XB8aw1A1oAYwB1vvOADPDsiY2Dm8lxvEMcWVMoFyMneQYJDf5rNn+q33DWOphrSZe4io90WzG5A+QPIBfN5YiLS1V3NfEyGgT2jl0sOy4yfwn4Ddaw0W4RlVxcQ0PqVBF5FSoXhsc8z8o0m3NWyoQ5okWOnPKyXR5n4rV9Ky4mnc5SCctozNNnHeYcPReVKddoh7TP465qmHuOaqZfEazAmYnfx9ICyKoRC+tWIrGQ557phEKoSha0TCIVIhTREIhXCUIIhEK4ShVUJpwmouLhEKoRCjBQiFUIhAoRCqEQiphOE4RCBQiFUIhRWjx1InGM/k7MzE5zrG1/guhwLsv2tdzWsp3JkxpYd94XN8VxgbiR2SS1kE3FjLoB75/LnNYPFvx+IY14ijSId1YPZmYGb7zjGvIRZfP5f2lqHd4WrmNOpEF7KjoPtBpiJ77yfHuU9Inh1NnMO+Bb/QLG15NZo/6J59XNA+RXix3G6FZzqVN2dzIzObBYDMEZpufCR3rHFvXD1n9XhhEKoRC+o8EQiFUIhBMIhVCIQRCIVQiEEQiFUIhFRCFUIQZIRCpCmsphOE4ThQTCcJwnCaqYRCqEQmqmEFXC83EauSi93Jp9TYfNTTHH8RxJe5xOpDneoPyXV9B+EhjC52pGbW8kWHkPjK5vDUmF46z2Rdxg6DYAXM2HmupwPDq9SgYc+kHV2NIa8Ne5gMVC5zbgkuAgG2UyTK+fZmk61vTDFufiG0WuIJaKTmtO7nEgOjlJMFezB8CGFrV4Bympkpkm5Y0TPhLvguZwzQeIQ2zRXcWgcuuDR8JXe4oyP9t1/FrD+q3xdrQ352XkhEKoRC7dTEwlCuEQrpiIRCqEQmiYShXCUJomEoVwlCaqEKoQmi4RCqEQs6zhQiFUJwmriQEwE4ThFTCIVQiEVK0/SUONKA6mBq4GoA86QA06i8+S3DzAJgmATA1MDQd6+a47jr6tYlg9oyAe06C4gNI0HhdePLydMNRSb9ofQOB9FppXeA8lsmJaACHRbnHy0iV1dHh1FtFrA4w2+4Ljckk31JK4XhQ4uaZJfkvEHDt2Av2WQvQMXxdp/etI5mnlH/phfOtyxLor6O9YbDiHQlmdtehLaktzscZa6xlw5EE6br24rh72TuJmRpERJGxK1DeJcWizqB3Oo9bLHV41xXKRkw7rRYuk30HaCtOaKys+kv5x74RCVHMWjNGaBMTExeJ2Vwvq65sTCIVQiE0xEIhXCUJpiIRCuEQmpjHCIVwlCumIhJWhNXGSEoVQiFnWShOE4RCaEnCcIhNUoRCcIhTVani3SGhh2u7bTUAMN17UGM0aXjWNVxfBfqhrEOcW9k5aj3RD87SHAAgD3tSdVl6Y8CqsrPqmDTqPJac2hInKR5GNdFoMPVdTqN6tzhMtOVxBvBF2ka2Xzue1rTku/hitY2H0LD47D0/9PSdM/wClp6xvfSy9R4pSe0DraeUmYbiNSLgmO+FxuHo4vrhTe6qyWl0ONZ0+AZm77rHg8YcRUc1tQywFxL2VCCAYkQ0mN7gLk6HbHJ/p2HBaf1YEfWHPn3nYkl3s8+UjTaVtBjqoMmoTtPWudrprbVfOaHFHVGvLajSGAF2ei3QzoC0zprZThsa+qxz2dScpjKaNIPJjZpZeynRJHLEfD6QMUbZo5OMt5G+trxzXphcf0QwfXOc+qG9gtgChTZ2pNyQ0aZdAuyX1ODrzbS+Zz9G5WEwiE4RC6HhiYRCqEQmiIRCqEEK6JhKFUIhTVRCE001VwiFSIU15phOFUIhNChEJwnCaJhEKkJq45L6RHRh6Y51fk0/quM6PMnE0todOpGjJsRuuv+kV4yUW/wATnRIn3QD4arluBZW4inI3NhF5ZAkki11wc/7S7uDxDvcNTaK7DBIl5DspDTLXZo7Uh06zqRK5LoVRc3FYgEEHqKloIMF7bwuow9UMrtLaD85kSH0ZIDHWM1SLCYT/AGsGvc44atJBaXZmkkWsSX6WXHrvyOzkOiDR1GOH/V403Dai2PQRsYfE/wDas1APu963nDuIUWFxbQrNzNg5aVMT5ipf+qujiabBUyUazS9zXOJoSC6dXEEyTKszu9krWIzu9fBG9l2mo0FhaYBgZhc37ytnC13CKwOYQ8GxOZrgPKQI1FrrZL6Xp5/CHzfUR/kkkJohe+ufCShVCUJqlCSpCaYmElSFNXEQhNCarIhCIU154E0JppgQmhNXChEJqajw0EkwACSToABJJTVxxX0iP7dAd1Q+rmfoVoej1B1TFMDQLB5kmI7BuSjpDxT65iS4kimCGNsZDJ9rKTrvC6nonXwNMONMvkQz7SoxueYcTAiNCN9Vwc1vLu4K+HupDK4S5oy29qRdpiGgACZ+Cz0ccx+aSBFpBBBmwgjfxXrqcUwoMiozYn7RstPdB7Sx/tDCR7Tb3MPEO7Uzr2dd5XI7v5Y/rgYPaB2sO1JP+Cis4uaQwhxidXOOswBH5r0fYE3Ig6RkkXtfex2hYWNwrBMtmdmsOYyY3ta0mUO44NhHsLszIsIOURE6NdrG/avfyG0heajiaLBGaYsLNJn+Ize24XqaQ67bjZd3p+TY6XD6njmJixQlCsthJdOuTEohVCUK6YlCcIIU0xKE0k1cShNCa1kPHwPiYxVHrQCGue8MnUta7KCfGJ81715OE4bqaXVgkhrok7ksaT5SSvWpEs2iN7GhAQms4aEIlNXDWDGUGvpPa67XNc03ixaZvssy0fTSsW4KoBq7I3kYNQT8vipM9liHzFpEbmRPwXVdCuFPfTqPLaDmlwYBVInQ5i0QY1HKVq8HQrVcO9jKbi0PpmzCSCWuJLYFp0Pkuz6IYJ9PClrwWkvccrm5TGVo38Fw3ns7uKPyhH7Dpkk5MIQ0jKHBomb9qW+hurb0YpEfuMOTmzTmGseyAB7Nxf4LavpHtQ0Tt7P6rBj8RVDW5GtBztBPVnKG31AvFh6rx2XvkPG7ouwzmoYYZtT1gGQ7Fptr3Lys6KNAAOHw5MZHRXYNPfEEX+Kn9u404w0iyn1UOmp1NXLZgI7WbQkxot3Twp9ohsuuYHZPZA3vCd4MrLxt6O0mgZcNSlto+sWfPv8AtxI7/wAgulwtVlKmymGgBrQ0RBGnPfxWpw9A3kMG8Aemyz4ZmUESNdj8+9enD3tkpy/jTYeuvUDjKxqS5KV3R2fPt3nVJKZSzhXWcWhY6VcO0Vkpq4CpQSlmTTAhKUKauJoG7/5//jYsy5no10oGIe9rw1pcc7YNjYCL9zV0srNbxaNhiYNNTK5XpTxutRrtZTeWg0w4gZZJLnXkidgrNsIjXWIPevnTuKYl3tVH+dV/yBWBxe7WD4ifms+5D06G94zxDEOxL20S9zW5bMe6B2BJhp5layphsSdWO8ercT6kLb9BwetrCbtY0GwAuZ/JdgOsJ1Efyj9Fz35J1004djXMdFxXpU6hgiX0hBAEhzgCRI0GYk+C6SpVeI7U/h/RU5j9zp3AfkmwP9O5eM2101rkY87cTUm0fBZfrdU+8LbkDkrdUfuR+ELJTDhe34Qs61jy9ZV3jbdo/u6tlV8becc+5ZiHTt+EfogMcSPZ/AEMY6bqjrQ0+Q05pdZUM9kW7mn0Wd9KNm3v7IWPKbWFv4U1cYKtctc0QCXksFtwxzp1tZp81g+vMAGYgba6le4tdcw38Pf4rFeNG7+6efivSnJ0vLk4+tpq3FWOqtAMC4Pd/f5rzYviYbm5g8+QP6rpMjvus39z+qjJJPZZ+FPdmWY4cc9wriADDOwk39fBXiuMHUaSAPmtd0mOXEWAHYa6wgaEWjwWu+t2v/dlPdnwxPHGulwPE8z47/MAz+iyVcY5lQjncco5/A+oXO8OxBDpGumoHMbrY8QqWbew+RtHqvWLzjM0jWc8TdyQsLMsC505oV6pMc5R4ZQZcMxxidfq889j3L3n6RG0B1bqNZ72wC6pVpsOgsQ1h9d1z/S01HU2dTnnM6csi0dxnUrmKDnAnPJOhkkmQSN1ikZPZi0R9PpmC+kvPVaz6t7Ry/5wJ8LsAWfHVGV6wqPwlQuDcgjFNAgEnlGpXDdHYOKpT96fRpX0qm4AST6AE+YhW8y1SNhq6dOmNcLU7h9cpfosxo09sHW/3ykf/avbUxhB0neS35cvgmzFB0SSP9h3+HovLZerHwrFfVXvezB1pqBocHYqkR2bDLYR5rY1OldX3cHUkzE4mkduUrXudG53vMD0/ovBxyhUqYWqxjiXObDAC0XkGxtspmtdUxHZs63T3EUR9rgakmwyVmuFtc0ArF/lMcP9Tq7/AOkH6L53i+A1KWGqCoXda1zXRM9m4gOB5EFbDozT+wbmLiZcNde2df72WumGPds7D/KY/X6lU7u3+cIb9JlSP8yqfjt8lqHOGknlESD5aeqltMeA5SbXnQlOmq+5f7bl/wBJlQG2CqeJqX8rIf8ASVUm2CqRFgX/ADt8lpKrgbC/hEeeixmY1d4Xnyv+oTpg9y/237fpOqwf+Ju/7wx37IP0l1v+ZnzqFaF1OB7Rj+QehlqoGLgHlYX806YPcv8AbcH6Sqx/1Mx3VDPy0XqwvTyrVkDB3EkTVty3Gq54vFrA3ucsHXXZerAOaX94G7RMSBreUyDrt9t3U6WYnO0uwzxlzWFamGnMAJdJ2iyTOmFQPJOHq3A7Bq0Moyz2m3zSd5J02WvrVSZG3hE+I/QJ0qsQDJIv7Og5CwWchvqt9sXF8a3EVA91DENIaGQ3qXC1wfa714H0KFy5mMG/7qnA881lta1ZvveHs7+nguX47wWvUY59Fz8xqlwHWloFPJEC8aiY70yGJltKbcMRZuMHhRp//f8AuF6KppOHaGMJGn2NPn/MtX0YpVG4cB4lzXva45iTIcd5ut42sIvIP8zj/fmUyB5czdvrf+7M/wD0QvdmZ3fiP6oRWqNK/bBte+X/ABK4GqZqPPN7v/MV2hxQJkW9eS0buB0rnrYBMyWyBJ1N0ry1jy55tFpiIHRJrnYynlmRmNuWR39F9FLXAb8r5T6XXH8D4e7DPJAbUzU3PzNB7LWuhwM6ERoOepW1/bw3aw+JuL7ToryXiJarMVju3T3XMk+cx3nmoNE2LQTJ0kD9Vr6HSWmNWyRYBriMpM5STERIuFgwnHXtZBykl73SalofUc5otyBA8ljqxv3KfbagVC4iI3gA3vzI+Cuo5+QyHCSGyYABkaGy1ruPHSGcpDiJhKnxvPENaZAj7QRrIM5vC35qdcSsWi3h7MdTLXF2pLW3PMAzae/4LU4Kg6m0iHQXPcIzDVxdsY3+Cy8Ux7qjGuqUhTY5ttDIFyYmREa2BndW2q4VBTDWSQ1zTmEHrG5mmQTB5jabrW55SZiUFzzYNdodDJ2idvVKpTdF2uHi0LNhcTS6xwxNVlJjc2aoGdbcGNGukjW4nTvXhpcaa+Mg91r+0NjMAaQbad4Vm2RrPVX7ZTSd/ELT7JHw2127/PG8OaND+HbvWZvFS0aA+abuJlptlJ5mDPpCz7kLtWOlXcJ9vu7A+e/mm5jne6fE325f1WWjxstcHtaxzmmQHXYSDcOE+SwUuIlrQCATa+a3tCbbb6b91k9yPs6q53ku02xa61pDMpk+u69WApOzH7OTBGpO4FxGt1lGMYaTnl3bFmMFMGbxmc6YjXQe7B1T4Tj3l4aGZi4BkBzBLss+0+ALNJ1Fmkqzb4WJr9vRUom8tOaSNNgTE96ltN4F2u1+73qcX0ga1xDm3cSI6xpEzBFtDI05yvL/AMKhTzAifYkGDGYwDYWv81nr743MxD21M0jsOgxqNP7stFxzj9fDPDGU2EhgLs2YEtc5waLEaEE+YXuxvSdwE9XJyuc2M0dgAxOm61mNfTxD2vNOo1zqcDttNPI1xERBdmlztxYaXlaidjZ8MzaM7SOjfFqlU1czMuUtMMJMlw7yfuhb9tR3J3nmJ9blaDB0GUMzhbMS7tOtDGgkgkbSVsf2yRo9k2ECHRMxMH+E210O4WbW+YWnfs9xw9Xl/wCJ6F4f2xV++38H9ULHuJ1V/uKpcJo5z2d/vu7u9eevwukAIB2Ptv1B8UIXu2VDhdLORBiZgVH/AHdr2RXwTGkxm0/5R/M96SEXIeJlPtPEu1Hvu5u70GkMg19333cx3oQrKViDq0Ghw11PvO5HvWN9ENcAJgMafacbwOZSQnwZGsuFcWvfBOzT2jBaQLEbi58Fl4qfjTm1r5Re29h6IQvTkYpENPwm9MTeKbtTIvVcDY+A9FssOew0cg6PQfoEIWLN1iDNQz5LFXeQS4EghsTOxcJSQsQ9JiMZhi3m5PdoNBYbKKtZztebToNngj4oQk+SIjGOmYDf4XFwsDBdMleDBYlxsTIDjqAffaeWtzdCF68fl48kRkPbi+zXIHu1a4baYAe5u/cAFLTJfO72T5OCELM+Z/vy3kZH9+HoxLiatQm5IvO+ac08wZvK8eDrug6crtBsLAXHID0TQk/r/wAMjqj+UVq7iSDEQ73R7zYOyqn+8Nh+EbRCaFJ8LERqn1DJ8eQQhCzjXTH0/9k="/>
          <p:cNvSpPr>
            <a:spLocks noChangeAspect="1" noChangeArrowheads="1"/>
          </p:cNvSpPr>
          <p:nvPr/>
        </p:nvSpPr>
        <p:spPr bwMode="auto">
          <a:xfrm>
            <a:off x="120650" y="-1328738"/>
            <a:ext cx="1847850" cy="2466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22" name="Picture 10" descr="http://www.i3nyc.com/wp-content/uploads/2010/05/Statue_of_Liberty_FREE_l11.jpg"/>
          <p:cNvPicPr>
            <a:picLocks noChangeAspect="1" noChangeArrowheads="1"/>
          </p:cNvPicPr>
          <p:nvPr/>
        </p:nvPicPr>
        <p:blipFill>
          <a:blip r:embed="rId3" cstate="print"/>
          <a:srcRect t="1469" b="8923"/>
          <a:stretch>
            <a:fillRect/>
          </a:stretch>
        </p:blipFill>
        <p:spPr bwMode="auto">
          <a:xfrm>
            <a:off x="762000" y="1343025"/>
            <a:ext cx="3886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8229600" cy="1752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PR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Lección 10 </a:t>
            </a:r>
            <a:br>
              <a:rPr lang="es-PR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PR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Civismo Integrado</a:t>
            </a:r>
            <a:endParaRPr lang="es-PR" sz="6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Slide Number Placehold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A211948-796C-4103-B21E-E6015DACA24A}" type="slidenum">
              <a:rPr lang="en-US" sz="1200">
                <a:solidFill>
                  <a:srgbClr val="898989"/>
                </a:solidFill>
              </a:rPr>
              <a:pPr algn="r"/>
              <a:t>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609600" y="2819400"/>
            <a:ext cx="8001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R" sz="6000" b="1" u="sng" dirty="0" smtClean="0">
                <a:solidFill>
                  <a:srgbClr val="C00000"/>
                </a:solidFill>
              </a:rPr>
              <a:t>A: Geografía</a:t>
            </a:r>
          </a:p>
          <a:p>
            <a:pPr algn="ctr"/>
            <a:endParaRPr lang="es-PR" sz="3200" b="1" dirty="0" smtClean="0"/>
          </a:p>
          <a:p>
            <a:pPr algn="ctr"/>
            <a:r>
              <a:rPr lang="es-PR" sz="3200" b="1" dirty="0" smtClean="0"/>
              <a:t>Preguntas: 88, 89, 90, 91, 92, 93, 94, 95</a:t>
            </a:r>
            <a:endParaRPr lang="es-PR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09600" y="457200"/>
            <a:ext cx="8077200" cy="6019800"/>
            <a:chOff x="609600" y="457200"/>
            <a:chExt cx="8077200" cy="6019800"/>
          </a:xfrm>
        </p:grpSpPr>
        <p:grpSp>
          <p:nvGrpSpPr>
            <p:cNvPr id="8" name="Group 7"/>
            <p:cNvGrpSpPr/>
            <p:nvPr/>
          </p:nvGrpSpPr>
          <p:grpSpPr>
            <a:xfrm>
              <a:off x="609600" y="457200"/>
              <a:ext cx="8077200" cy="6019800"/>
              <a:chOff x="2743200" y="2895600"/>
              <a:chExt cx="5715000" cy="4495800"/>
            </a:xfrm>
          </p:grpSpPr>
          <p:pic>
            <p:nvPicPr>
              <p:cNvPr id="522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4375" t="28169" r="8750" b="24346"/>
              <a:stretch>
                <a:fillRect/>
              </a:stretch>
            </p:blipFill>
            <p:spPr bwMode="auto">
              <a:xfrm>
                <a:off x="2743200" y="2895600"/>
                <a:ext cx="5715000" cy="449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038600" y="48768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C00000"/>
                    </a:solidFill>
                  </a:rPr>
                  <a:t>New York</a:t>
                </a: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943600" y="49530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C00000"/>
                    </a:solidFill>
                  </a:rPr>
                  <a:t>Connecticut</a:t>
                </a: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971800" y="58674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C00000"/>
                    </a:solidFill>
                  </a:rPr>
                  <a:t>New Jersey</a:t>
                </a: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2438400" y="5257800"/>
              <a:ext cx="1295400" cy="1143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>
              <a:off x="3886200" y="5715000"/>
              <a:ext cx="16002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257800" y="5638800"/>
              <a:ext cx="3429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R" sz="2200" b="1" i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Estatua de la Libertad en Liberty Island</a:t>
              </a:r>
              <a:endParaRPr lang="es-PR" sz="22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8229600" cy="1752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PR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Lección 10 </a:t>
            </a:r>
            <a:br>
              <a:rPr lang="es-PR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PR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Civismo Integrado</a:t>
            </a:r>
            <a:endParaRPr lang="es-PR" sz="6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Slide Number Placehold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A211948-796C-4103-B21E-E6015DACA24A}" type="slidenum">
              <a:rPr lang="en-US" sz="1200">
                <a:solidFill>
                  <a:srgbClr val="898989"/>
                </a:solidFill>
              </a:rPr>
              <a:pPr algn="r"/>
              <a:t>21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609600" y="2819400"/>
            <a:ext cx="8001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R" sz="6000" b="1" u="sng" dirty="0" smtClean="0">
                <a:solidFill>
                  <a:srgbClr val="C00000"/>
                </a:solidFill>
              </a:rPr>
              <a:t>B: Símbolos</a:t>
            </a:r>
          </a:p>
          <a:p>
            <a:pPr algn="ctr"/>
            <a:endParaRPr lang="es-PR" sz="3200" b="1" dirty="0" smtClean="0"/>
          </a:p>
          <a:p>
            <a:pPr algn="ctr"/>
            <a:r>
              <a:rPr lang="es-PR" sz="3200" b="1" dirty="0" smtClean="0"/>
              <a:t>Preguntas: 96, 97, 98</a:t>
            </a:r>
            <a:endParaRPr lang="es-PR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/>
          </p:cNvSpPr>
          <p:nvPr/>
        </p:nvSpPr>
        <p:spPr bwMode="auto">
          <a:xfrm>
            <a:off x="609600" y="541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#96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6764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s-PR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NewRomanPS-BoldMT" charset="0"/>
              </a:rPr>
              <a:t>¿Por qué hay 13 franjas en la bandera?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50624" t="45000" r="626" b="27501"/>
          <a:stretch>
            <a:fillRect/>
          </a:stretch>
        </p:blipFill>
        <p:spPr bwMode="auto">
          <a:xfrm>
            <a:off x="914400" y="12954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1371600"/>
            <a:ext cx="7924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0" indent="-3460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NewRomanPS-ItalicMT" charset="0"/>
              </a:rPr>
              <a:t>porque representan las 13 colonias originales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" pitchFamily="34" charset="0"/>
            </a:endParaRPr>
          </a:p>
          <a:p>
            <a:pPr marL="346075" lvl="0" indent="-3460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NewRomanPS-ItalicMT" charset="0"/>
              </a:rPr>
              <a:t>porque las franjas representan las colonias originales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6096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#96</a:t>
            </a:r>
            <a:endParaRPr lang="en-US" sz="2000" b="1" dirty="0">
              <a:latin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52600" y="2362200"/>
            <a:ext cx="5715000" cy="3569732"/>
            <a:chOff x="1752600" y="2362200"/>
            <a:chExt cx="5715000" cy="3569732"/>
          </a:xfrm>
        </p:grpSpPr>
        <p:pic>
          <p:nvPicPr>
            <p:cNvPr id="37890" name="Picture 2" descr="http://annexx51.files.wordpress.com/2010/09/us-flag.jpg"/>
            <p:cNvPicPr>
              <a:picLocks noChangeAspect="1" noChangeArrowheads="1"/>
            </p:cNvPicPr>
            <p:nvPr/>
          </p:nvPicPr>
          <p:blipFill>
            <a:blip r:embed="rId3" cstate="print"/>
            <a:srcRect r="127"/>
            <a:stretch>
              <a:fillRect/>
            </a:stretch>
          </p:blipFill>
          <p:spPr bwMode="auto">
            <a:xfrm>
              <a:off x="1752600" y="2438400"/>
              <a:ext cx="5707714" cy="345774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096000" y="2362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bg1"/>
                  </a:solidFill>
                </a:rPr>
                <a:t>Connecticut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1200" y="2895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bg1"/>
                  </a:solidFill>
                </a:rPr>
                <a:t>New York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0600" y="3429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bg1"/>
                  </a:solidFill>
                </a:rPr>
                <a:t>New Jersey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8600" y="25908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Massachusetts</a:t>
              </a:r>
              <a:endParaRPr lang="en-US" b="1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31242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Rhode Island</a:t>
              </a:r>
              <a:endParaRPr lang="en-US" b="1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7000" y="36576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Virginia</a:t>
              </a:r>
              <a:endParaRPr lang="en-US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0" y="44958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bg1"/>
                  </a:solidFill>
                </a:rPr>
                <a:t>New Hampshire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53000" y="39624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bg1"/>
                  </a:solidFill>
                </a:rPr>
                <a:t>Pennsylvania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1200" y="4267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Delaware</a:t>
              </a:r>
              <a:endParaRPr lang="en-US" b="1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5000" y="48122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Maryland</a:t>
              </a:r>
              <a:endParaRPr lang="en-US" b="1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67200" y="50292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bg1"/>
                  </a:solidFill>
                </a:rPr>
                <a:t>North Carolina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53340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South Carolina</a:t>
              </a:r>
              <a:endParaRPr lang="en-US" b="1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5562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bg1"/>
                  </a:solidFill>
                </a:rPr>
                <a:t>Georgia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/>
          </p:cNvSpPr>
          <p:nvPr/>
        </p:nvSpPr>
        <p:spPr bwMode="auto">
          <a:xfrm>
            <a:off x="609600" y="541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#97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219200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s-PR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NewRomanPS-BoldMT" charset="0"/>
              </a:rPr>
              <a:t>¿Por qué hay 50 estrellas en la bandera?*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/>
          </p:cNvSpPr>
          <p:nvPr/>
        </p:nvSpPr>
        <p:spPr bwMode="auto">
          <a:xfrm>
            <a:off x="6096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#97</a:t>
            </a:r>
            <a:endParaRPr lang="en-US" sz="2000" b="1" dirty="0">
              <a:latin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1025" y="1219200"/>
            <a:ext cx="8001000" cy="4876800"/>
            <a:chOff x="581025" y="1219200"/>
            <a:chExt cx="8001000" cy="4876800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 l="50624" t="45000" r="626" b="27501"/>
            <a:stretch>
              <a:fillRect/>
            </a:stretch>
          </p:blipFill>
          <p:spPr bwMode="auto">
            <a:xfrm>
              <a:off x="581025" y="1219200"/>
              <a:ext cx="80010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295400" y="4480173"/>
              <a:ext cx="6629400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ts val="90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porque hay una estrella por cada estado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ts val="90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porque cada estrella representa un estado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ts val="90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porque hay 50 estados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" name="Picture 2" descr="http://annexx51.files.wordpress.com/2010/09/us-flag.jpg"/>
            <p:cNvPicPr>
              <a:picLocks noChangeAspect="1" noChangeArrowheads="1"/>
            </p:cNvPicPr>
            <p:nvPr/>
          </p:nvPicPr>
          <p:blipFill>
            <a:blip r:embed="rId3" cstate="print"/>
            <a:srcRect r="127"/>
            <a:stretch>
              <a:fillRect/>
            </a:stretch>
          </p:blipFill>
          <p:spPr bwMode="auto">
            <a:xfrm>
              <a:off x="5334000" y="1828800"/>
              <a:ext cx="3085517" cy="1869212"/>
            </a:xfrm>
            <a:prstGeom prst="rect">
              <a:avLst/>
            </a:prstGeom>
            <a:noFill/>
          </p:spPr>
        </p:pic>
        <p:grpSp>
          <p:nvGrpSpPr>
            <p:cNvPr id="22" name="Group 21"/>
            <p:cNvGrpSpPr/>
            <p:nvPr/>
          </p:nvGrpSpPr>
          <p:grpSpPr>
            <a:xfrm>
              <a:off x="685800" y="1295400"/>
              <a:ext cx="4572000" cy="3143250"/>
              <a:chOff x="228600" y="1295400"/>
              <a:chExt cx="4572000" cy="3143250"/>
            </a:xfrm>
          </p:grpSpPr>
          <p:pic>
            <p:nvPicPr>
              <p:cNvPr id="8194" name="Picture 2" descr="http://i.infopls.com/images/states_imgmap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1295400"/>
                <a:ext cx="4572000" cy="314325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429000" y="4114800"/>
                <a:ext cx="1295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i="1" dirty="0" smtClean="0"/>
                  <a:t>www.infoplease.com</a:t>
                </a:r>
                <a:endParaRPr lang="en-US" sz="1000" b="1" i="1" dirty="0"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/>
          </p:cNvSpPr>
          <p:nvPr/>
        </p:nvSpPr>
        <p:spPr bwMode="auto">
          <a:xfrm>
            <a:off x="609600" y="541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#98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600200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s-PR" sz="6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NewRomanPS-BoldMT" charset="0"/>
              </a:rPr>
              <a:t>¿Cómo se llama el himno nacional?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 bwMode="auto">
          <a:xfrm>
            <a:off x="6096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#98</a:t>
            </a:r>
            <a:endParaRPr lang="en-US" sz="2000" b="1" dirty="0">
              <a:latin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1025" y="1219200"/>
            <a:ext cx="8001000" cy="4876800"/>
            <a:chOff x="581025" y="1219200"/>
            <a:chExt cx="8001000" cy="487680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50624" t="45000" r="626" b="27501"/>
            <a:stretch>
              <a:fillRect/>
            </a:stretch>
          </p:blipFill>
          <p:spPr bwMode="auto">
            <a:xfrm>
              <a:off x="581025" y="1219200"/>
              <a:ext cx="80010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2514600" y="1524000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n-US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The Star-Spangled Banner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62000" y="2133600"/>
              <a:ext cx="7620000" cy="3803523"/>
              <a:chOff x="762000" y="2133600"/>
              <a:chExt cx="7620000" cy="3803523"/>
            </a:xfrm>
          </p:grpSpPr>
          <p:pic>
            <p:nvPicPr>
              <p:cNvPr id="6146" name="Picture 2" descr="http://cdn.babble.com/famecrawler/files/2011/02/star-spangled-banner-poster-george-delany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2000" y="2133600"/>
                <a:ext cx="5105400" cy="3803523"/>
              </a:xfrm>
              <a:prstGeom prst="rect">
                <a:avLst/>
              </a:prstGeom>
              <a:noFill/>
            </p:spPr>
          </p:pic>
          <p:pic>
            <p:nvPicPr>
              <p:cNvPr id="6148" name="Picture 4" descr="http://t3.gstatic.com/images?q=tbn:ANd9GcQyRKb8DqHi9vv9M1nNrFTluB6LJHYcP2q54Ie0DYI9x5vScgiJ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74391" y="2425428"/>
                <a:ext cx="2307609" cy="328957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8229600" cy="1752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PR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Lección 10 </a:t>
            </a:r>
            <a:br>
              <a:rPr lang="es-PR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PR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Civismo Integrado</a:t>
            </a:r>
            <a:endParaRPr lang="es-PR" sz="6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Slide Number Placehold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A211948-796C-4103-B21E-E6015DACA24A}" type="slidenum">
              <a:rPr lang="en-US" sz="1200">
                <a:solidFill>
                  <a:srgbClr val="898989"/>
                </a:solidFill>
              </a:rPr>
              <a:pPr algn="r"/>
              <a:t>28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609600" y="2819400"/>
            <a:ext cx="8001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R" sz="6000" b="1" u="sng" dirty="0" smtClean="0">
                <a:solidFill>
                  <a:srgbClr val="C00000"/>
                </a:solidFill>
              </a:rPr>
              <a:t>C: Días Feriados</a:t>
            </a:r>
          </a:p>
          <a:p>
            <a:pPr algn="ctr"/>
            <a:endParaRPr lang="es-PR" sz="3200" b="1" dirty="0" smtClean="0"/>
          </a:p>
          <a:p>
            <a:pPr algn="ctr"/>
            <a:r>
              <a:rPr lang="es-PR" sz="3200" b="1" dirty="0" smtClean="0"/>
              <a:t>Preguntas: 99 y 100</a:t>
            </a:r>
            <a:endParaRPr lang="es-PR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9050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</a:pPr>
            <a:r>
              <a:rPr kumimoji="0" lang="es-PR" sz="7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NewRomanPS-BoldMT" charset="0"/>
              </a:rPr>
              <a:t>C: Días Feriados</a:t>
            </a:r>
            <a:endParaRPr kumimoji="0" lang="es-PR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/>
          </p:cNvSpPr>
          <p:nvPr/>
        </p:nvSpPr>
        <p:spPr bwMode="auto">
          <a:xfrm>
            <a:off x="609600" y="541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#88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s-PR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NewRomanPS-BoldMT" charset="0"/>
              </a:rPr>
              <a:t>Mencione uno de los dos ríos más largos en los Estados Unidos.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/>
          </p:cNvSpPr>
          <p:nvPr/>
        </p:nvSpPr>
        <p:spPr bwMode="auto">
          <a:xfrm>
            <a:off x="609600" y="541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#99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676400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s-PR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NewRomanPS-BoldMT" charset="0"/>
              </a:rPr>
              <a:t>¿Cuándo celebramos el Día de la Independencia?*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/>
          <a:srcRect l="50624" t="45000" r="626" b="27501"/>
          <a:stretch>
            <a:fillRect/>
          </a:stretch>
        </p:blipFill>
        <p:spPr bwMode="auto">
          <a:xfrm>
            <a:off x="609600" y="12954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3000" y="27432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«"/>
            </a:pPr>
            <a:r>
              <a:rPr kumimoji="0" lang="es-PR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NewRomanPS-ItalicMT" charset="0"/>
              </a:rPr>
              <a:t>el 4 de julio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6096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#99</a:t>
            </a:r>
            <a:endParaRPr lang="en-US" sz="2000" b="1" dirty="0">
              <a:latin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62400" y="2146756"/>
            <a:ext cx="4419600" cy="2958644"/>
            <a:chOff x="4114800" y="1752600"/>
            <a:chExt cx="4419600" cy="2958644"/>
          </a:xfrm>
        </p:grpSpPr>
        <p:pic>
          <p:nvPicPr>
            <p:cNvPr id="3074" name="Picture 2" descr="http://www.droid-life.com/wp-content/uploads/2011/07/4th-of-jul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0" y="1752600"/>
              <a:ext cx="4419600" cy="2946401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4114800" y="4495800"/>
              <a:ext cx="1371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i="1" dirty="0" smtClean="0">
                  <a:solidFill>
                    <a:schemeClr val="bg1"/>
                  </a:solidFill>
                </a:rPr>
                <a:t>http://www.droid-life.com</a:t>
              </a:r>
              <a:endParaRPr lang="en-US" sz="800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/>
          </p:cNvSpPr>
          <p:nvPr/>
        </p:nvSpPr>
        <p:spPr bwMode="auto">
          <a:xfrm>
            <a:off x="609600" y="541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#100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8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s-PR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NewRomanPS-BoldMT" charset="0"/>
              </a:rPr>
              <a:t>Mencione dos días feriados nacionales de los Estados Unidos.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 bwMode="auto">
          <a:xfrm>
            <a:off x="6096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#100</a:t>
            </a:r>
            <a:endParaRPr lang="en-US" sz="2000" b="1" dirty="0">
              <a:latin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09600" y="1295400"/>
            <a:ext cx="8001000" cy="4876800"/>
            <a:chOff x="762000" y="914400"/>
            <a:chExt cx="8001000" cy="48768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0624" t="45000" r="626" b="27501"/>
            <a:stretch>
              <a:fillRect/>
            </a:stretch>
          </p:blipFill>
          <p:spPr bwMode="auto">
            <a:xfrm>
              <a:off x="762000" y="914400"/>
              <a:ext cx="80010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762000" y="1163628"/>
              <a:ext cx="3962400" cy="4170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el Día de Año Nuevo</a:t>
              </a:r>
              <a:endParaRPr kumimoji="0" lang="es-P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el Día de Martin Luther King, Jr.</a:t>
              </a:r>
              <a:endParaRPr kumimoji="0" lang="es-P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el Día de los Presidentes</a:t>
              </a:r>
              <a:endParaRPr kumimoji="0" lang="es-P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el Día de la Recordación</a:t>
              </a:r>
              <a:endParaRPr kumimoji="0" lang="es-P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el Día de la Independencia</a:t>
              </a:r>
              <a:endParaRPr kumimoji="0" lang="es-P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el Día del Trabajo</a:t>
              </a:r>
              <a:endParaRPr kumimoji="0" lang="es-P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el Día de la Raza (Cristóbal Colón)</a:t>
              </a:r>
              <a:endParaRPr kumimoji="0" lang="es-P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el Día de los Veteranos</a:t>
              </a:r>
              <a:endParaRPr kumimoji="0" lang="es-P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el Día de Acción de Gracias</a:t>
              </a:r>
              <a:endParaRPr kumimoji="0" lang="es-P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el Día de Navidad</a:t>
              </a:r>
              <a:endParaRPr kumimoji="0" lang="es-P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337040" y="1218707"/>
              <a:ext cx="4273560" cy="4267693"/>
              <a:chOff x="4258443" y="1035914"/>
              <a:chExt cx="4273560" cy="42676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552950" y="1210707"/>
                <a:ext cx="2686050" cy="1761093"/>
                <a:chOff x="4465355" y="1386981"/>
                <a:chExt cx="2686050" cy="1761093"/>
              </a:xfrm>
            </p:grpSpPr>
            <p:pic>
              <p:nvPicPr>
                <p:cNvPr id="1026" name="Picture 2" descr="http://t3.gstatic.com/images?q=tbn:ANd9GcSco3HMdpdiUk1UTZU4LKOtcNxbHGU1-jL1io9e47dwENLmQEL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68184">
                  <a:off x="4465355" y="1443099"/>
                  <a:ext cx="2686050" cy="1704975"/>
                </a:xfrm>
                <a:prstGeom prst="rect">
                  <a:avLst/>
                </a:prstGeom>
                <a:noFill/>
              </p:spPr>
            </p:pic>
            <p:sp>
              <p:nvSpPr>
                <p:cNvPr id="7" name="Rectangle 6"/>
                <p:cNvSpPr/>
                <p:nvPr/>
              </p:nvSpPr>
              <p:spPr>
                <a:xfrm rot="568184">
                  <a:off x="4575705" y="1386981"/>
                  <a:ext cx="2057400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PR" sz="800" b="1" i="1" dirty="0" smtClean="0">
                      <a:solidFill>
                        <a:srgbClr val="C00000"/>
                      </a:solidFill>
                    </a:rPr>
                    <a:t>Biblioteca del Congreso, Washington, D.C.</a:t>
                  </a:r>
                  <a:endParaRPr lang="es-PR" sz="800" b="1" i="1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4525724" y="2743200"/>
                <a:ext cx="1951276" cy="1219200"/>
                <a:chOff x="5867400" y="3124200"/>
                <a:chExt cx="1951276" cy="1219200"/>
              </a:xfrm>
            </p:grpSpPr>
            <p:pic>
              <p:nvPicPr>
                <p:cNvPr id="1034" name="Picture 10" descr="http://www.mlkonline.net/martin-luther-king-pictures/plog-content/images/art/wallpapers/january_21_martin_luther_king__jr._day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867400" y="3124200"/>
                  <a:ext cx="1951276" cy="1219200"/>
                </a:xfrm>
                <a:prstGeom prst="rect">
                  <a:avLst/>
                </a:prstGeom>
                <a:noFill/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5867400" y="3124200"/>
                  <a:ext cx="10668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i="1" dirty="0" smtClean="0"/>
                    <a:t>www.mlkonline.net</a:t>
                  </a:r>
                  <a:endParaRPr lang="en-US" sz="800" b="1" i="1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 rot="274627">
                <a:off x="7142682" y="2182964"/>
                <a:ext cx="1295400" cy="1457325"/>
                <a:chOff x="4572000" y="3124200"/>
                <a:chExt cx="1295400" cy="1457325"/>
              </a:xfrm>
            </p:grpSpPr>
            <p:pic>
              <p:nvPicPr>
                <p:cNvPr id="1032" name="Picture 8" descr="Ano Nuevo / New Year's Day (Historias De Fiestas / Holiday Histo... Cover Art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72000" y="3124200"/>
                  <a:ext cx="1295400" cy="1457325"/>
                </a:xfrm>
                <a:prstGeom prst="rect">
                  <a:avLst/>
                </a:prstGeom>
                <a:noFill/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4572000" y="3124200"/>
                  <a:ext cx="9906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i="1" dirty="0" smtClean="0">
                      <a:solidFill>
                        <a:schemeClr val="bg1"/>
                      </a:solidFill>
                    </a:rPr>
                    <a:t>www.tower.com</a:t>
                  </a:r>
                  <a:endParaRPr lang="en-US" sz="800" b="1" i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 rot="21071304">
                <a:off x="6858463" y="1035914"/>
                <a:ext cx="1673540" cy="1129844"/>
                <a:chOff x="5334000" y="4191000"/>
                <a:chExt cx="1673540" cy="1129844"/>
              </a:xfrm>
            </p:grpSpPr>
            <p:pic>
              <p:nvPicPr>
                <p:cNvPr id="1038" name="Picture 14" descr="http://www.victoria840.com/wxew/images/stories/veteranos%20de%20guerra%20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334000" y="4191000"/>
                  <a:ext cx="1673540" cy="1114697"/>
                </a:xfrm>
                <a:prstGeom prst="rect">
                  <a:avLst/>
                </a:prstGeom>
                <a:noFill/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5334000" y="5105400"/>
                  <a:ext cx="11430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i="1" dirty="0" smtClean="0">
                      <a:solidFill>
                        <a:schemeClr val="bg1"/>
                      </a:solidFill>
                    </a:rPr>
                    <a:t>www.victoria840.com</a:t>
                  </a:r>
                  <a:endParaRPr lang="en-US" sz="800" b="1" i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6" name="Picture 12" descr="http://t3.gstatic.com/images?q=tbn:ANd9GcQjsXgGxgFQFNLElcZDQ_kT4_m5lucCvg2Hw-qj0Oh-ADqgpHDD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21295657">
                <a:off x="6379463" y="2532949"/>
                <a:ext cx="914400" cy="1177637"/>
              </a:xfrm>
              <a:prstGeom prst="rect">
                <a:avLst/>
              </a:prstGeom>
              <a:noFill/>
            </p:spPr>
          </p:pic>
          <p:grpSp>
            <p:nvGrpSpPr>
              <p:cNvPr id="30" name="Group 29"/>
              <p:cNvGrpSpPr/>
              <p:nvPr/>
            </p:nvGrpSpPr>
            <p:grpSpPr>
              <a:xfrm rot="21177783">
                <a:off x="6293883" y="3533659"/>
                <a:ext cx="2209800" cy="1441810"/>
                <a:chOff x="4114800" y="1752600"/>
                <a:chExt cx="4419600" cy="2946401"/>
              </a:xfrm>
            </p:grpSpPr>
            <p:pic>
              <p:nvPicPr>
                <p:cNvPr id="31" name="Picture 2" descr="http://www.droid-life.com/wp-content/uploads/2011/07/4th-of-july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114800" y="1752600"/>
                  <a:ext cx="4419600" cy="2946401"/>
                </a:xfrm>
                <a:prstGeom prst="rect">
                  <a:avLst/>
                </a:prstGeom>
                <a:noFill/>
              </p:spPr>
            </p:pic>
            <p:sp>
              <p:nvSpPr>
                <p:cNvPr id="32" name="Rectangle 31"/>
                <p:cNvSpPr/>
                <p:nvPr/>
              </p:nvSpPr>
              <p:spPr>
                <a:xfrm>
                  <a:off x="4114800" y="4244089"/>
                  <a:ext cx="3048000" cy="4402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800" b="1" i="1" dirty="0" smtClean="0">
                      <a:solidFill>
                        <a:schemeClr val="bg1"/>
                      </a:solidFill>
                    </a:rPr>
                    <a:t>http://www.droid-life.com</a:t>
                  </a:r>
                  <a:endParaRPr lang="en-US" sz="800" b="1" i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 rot="858295">
                <a:off x="4258443" y="3792763"/>
                <a:ext cx="2286000" cy="1510844"/>
                <a:chOff x="6858000" y="1219200"/>
                <a:chExt cx="2286000" cy="1510844"/>
              </a:xfrm>
            </p:grpSpPr>
            <p:pic>
              <p:nvPicPr>
                <p:cNvPr id="1048" name="Picture 24" descr="http://bostinnovation.com/wp-content/uploads/2011/02/presday1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903244" y="1219200"/>
                  <a:ext cx="2240756" cy="1493838"/>
                </a:xfrm>
                <a:prstGeom prst="rect">
                  <a:avLst/>
                </a:prstGeom>
                <a:noFill/>
              </p:spPr>
            </p:pic>
            <p:sp>
              <p:nvSpPr>
                <p:cNvPr id="27" name="Rectangle 26"/>
                <p:cNvSpPr/>
                <p:nvPr/>
              </p:nvSpPr>
              <p:spPr>
                <a:xfrm>
                  <a:off x="6858000" y="2514600"/>
                  <a:ext cx="1295400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800" b="1" i="1" dirty="0" smtClean="0">
                      <a:solidFill>
                        <a:schemeClr val="bg1"/>
                      </a:solidFill>
                    </a:rPr>
                    <a:t>www.bostinnovation.com</a:t>
                  </a:r>
                  <a:endParaRPr lang="en-US" sz="800" b="1" i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/>
          </p:cNvSpPr>
          <p:nvPr/>
        </p:nvSpPr>
        <p:spPr bwMode="auto">
          <a:xfrm>
            <a:off x="6096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#88</a:t>
            </a:r>
            <a:endParaRPr lang="en-US" sz="2000" b="1" dirty="0">
              <a:latin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3400" y="1143000"/>
            <a:ext cx="8001000" cy="4876800"/>
            <a:chOff x="533400" y="1143000"/>
            <a:chExt cx="8001000" cy="48768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50624" t="45000" r="626" b="27501"/>
            <a:stretch>
              <a:fillRect/>
            </a:stretch>
          </p:blipFill>
          <p:spPr bwMode="auto">
            <a:xfrm>
              <a:off x="533400" y="1143000"/>
              <a:ext cx="80010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762000" y="1600200"/>
              <a:ext cx="7467600" cy="533400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pPr marL="346075" lvl="0" indent="-346075" algn="ctr" eaLnBrk="0" fontAlgn="base" hangingPunct="0">
                <a:spcBef>
                  <a:spcPct val="0"/>
                </a:spcBef>
                <a:spcAft>
                  <a:spcPct val="0"/>
                </a:spcAft>
                <a:buSzPct val="85000"/>
                <a:buFont typeface="Wingdings" pitchFamily="2" charset="2"/>
                <a:buChar char="«"/>
              </a:pPr>
              <a:r>
                <a:rPr kumimoji="0" lang="es-PR" sz="280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(el río) Missouri</a:t>
              </a:r>
              <a:endParaRPr kumimoji="0" lang="es-PR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  <a:p>
              <a:pPr marL="346075" lvl="0" indent="-346075" algn="ctr" eaLnBrk="0" fontAlgn="base" hangingPunct="0">
                <a:spcBef>
                  <a:spcPct val="0"/>
                </a:spcBef>
                <a:spcAft>
                  <a:spcPct val="0"/>
                </a:spcAft>
                <a:buSzPct val="85000"/>
                <a:buFont typeface="Wingdings" pitchFamily="2" charset="2"/>
                <a:buChar char="«"/>
              </a:pPr>
              <a:r>
                <a:rPr kumimoji="0" lang="es-PR" sz="280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(el río) Mississippi</a:t>
              </a:r>
              <a:endParaRPr kumimoji="0" lang="es-PR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" name="Picture 3" descr="watershedB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599" y="2286000"/>
              <a:ext cx="5533601" cy="3416999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 rot="2121688">
              <a:off x="3783057" y="3339927"/>
              <a:ext cx="891255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514600" y="2133600"/>
              <a:ext cx="12954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 rot="3178687">
              <a:off x="4358337" y="3200859"/>
              <a:ext cx="1026853" cy="5325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 flipV="1">
              <a:off x="5029200" y="2133600"/>
              <a:ext cx="10668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91000" y="5743575"/>
              <a:ext cx="4343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R" sz="1000" b="1" dirty="0" smtClean="0">
                  <a:solidFill>
                    <a:schemeClr val="bg1"/>
                  </a:solidFill>
                </a:rPr>
                <a:t>Cortesía del Servicio de Parques Nacional - http://www.nps.gov/ </a:t>
              </a:r>
              <a:endParaRPr lang="es-PR" sz="1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/>
          </p:cNvSpPr>
          <p:nvPr/>
        </p:nvSpPr>
        <p:spPr bwMode="auto">
          <a:xfrm>
            <a:off x="609600" y="541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#89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764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s-PR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NewRomanPS-BoldMT" charset="0"/>
              </a:rPr>
              <a:t>¿Qué océano está en la costa oeste de los </a:t>
            </a:r>
          </a:p>
          <a:p>
            <a:pPr algn="ctr"/>
            <a:r>
              <a:rPr kumimoji="0" lang="es-PR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NewRomanPS-BoldMT" charset="0"/>
              </a:rPr>
              <a:t>Estados Unidos?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" y="1219200"/>
            <a:ext cx="8001000" cy="4876800"/>
            <a:chOff x="533400" y="1219200"/>
            <a:chExt cx="8001000" cy="48768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0624" t="45000" r="626" b="27501"/>
            <a:stretch>
              <a:fillRect/>
            </a:stretch>
          </p:blipFill>
          <p:spPr bwMode="auto">
            <a:xfrm>
              <a:off x="533400" y="1219200"/>
              <a:ext cx="80010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838200" y="2372380"/>
              <a:ext cx="3657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6075" lvl="0" indent="-3460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 (el océano) Pacífico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2" descr="North America Political Map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1371600"/>
              <a:ext cx="3609221" cy="4525963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4714775" y="4105175"/>
              <a:ext cx="9144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352800" y="2971800"/>
              <a:ext cx="14478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5"/>
          <p:cNvSpPr>
            <a:spLocks/>
          </p:cNvSpPr>
          <p:nvPr/>
        </p:nvSpPr>
        <p:spPr bwMode="auto">
          <a:xfrm>
            <a:off x="6096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#89</a:t>
            </a:r>
            <a:endParaRPr lang="en-US" sz="20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/>
          </p:cNvSpPr>
          <p:nvPr/>
        </p:nvSpPr>
        <p:spPr bwMode="auto">
          <a:xfrm>
            <a:off x="609600" y="541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#90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s-PR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NewRomanPS-BoldMT" charset="0"/>
              </a:rPr>
              <a:t>¿Qué océano está en la costa este de los </a:t>
            </a:r>
          </a:p>
          <a:p>
            <a:pPr algn="ctr"/>
            <a:r>
              <a:rPr kumimoji="0" lang="es-PR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NewRomanPS-BoldMT" charset="0"/>
              </a:rPr>
              <a:t>Estados Unidos?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9600" y="1219200"/>
            <a:ext cx="8001000" cy="4876800"/>
            <a:chOff x="609600" y="1219200"/>
            <a:chExt cx="8001000" cy="48768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0624" t="45000" r="626" b="27501"/>
            <a:stretch>
              <a:fillRect/>
            </a:stretch>
          </p:blipFill>
          <p:spPr bwMode="auto">
            <a:xfrm>
              <a:off x="609600" y="1219200"/>
              <a:ext cx="80010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4648200" y="2362200"/>
              <a:ext cx="3657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6075" lvl="0" indent="-3460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85000"/>
                <a:buFont typeface="Wingdings" pitchFamily="2" charset="2"/>
                <a:buChar char="«"/>
              </a:pPr>
              <a:r>
                <a:rPr kumimoji="0" lang="es-PR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NewRomanPS-ItalicMT" charset="0"/>
                </a:rPr>
                <a:t> (el océano) Atlántico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2" descr="North America Political Map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4179" y="1371600"/>
              <a:ext cx="3609221" cy="4525963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3429000" y="4191000"/>
              <a:ext cx="9144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4267200" y="3124200"/>
              <a:ext cx="1295402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5"/>
          <p:cNvSpPr>
            <a:spLocks/>
          </p:cNvSpPr>
          <p:nvPr/>
        </p:nvSpPr>
        <p:spPr bwMode="auto">
          <a:xfrm>
            <a:off x="6096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#90</a:t>
            </a:r>
            <a:endParaRPr lang="en-US" sz="20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/>
          </p:cNvSpPr>
          <p:nvPr/>
        </p:nvSpPr>
        <p:spPr bwMode="auto">
          <a:xfrm>
            <a:off x="609600" y="541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 b="1" dirty="0">
                <a:latin typeface="Times New Roman" pitchFamily="18" charset="0"/>
              </a:rPr>
              <a:t>Pregunta </a:t>
            </a:r>
            <a:r>
              <a:rPr lang="en-US" sz="2000" b="1" dirty="0" smtClean="0">
                <a:latin typeface="Times New Roman" pitchFamily="18" charset="0"/>
              </a:rPr>
              <a:t>#91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1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s-PR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NewRomanPS-BoldMT" charset="0"/>
              </a:rPr>
              <a:t>Dé el nombre de un territorio de los </a:t>
            </a:r>
          </a:p>
          <a:p>
            <a:pPr algn="ctr"/>
            <a:r>
              <a:rPr kumimoji="0" lang="es-PR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NewRomanPS-BoldMT" charset="0"/>
              </a:rPr>
              <a:t>Estados Unidos.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tizenship">
      <a:dk1>
        <a:srgbClr val="1F497D"/>
      </a:dk1>
      <a:lt1>
        <a:sysClr val="window" lastClr="FFFFFF"/>
      </a:lt1>
      <a:dk2>
        <a:srgbClr val="C00000"/>
      </a:dk2>
      <a:lt2>
        <a:srgbClr val="FFFFFF"/>
      </a:lt2>
      <a:accent1>
        <a:srgbClr val="C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573</Words>
  <Application>Microsoft Office PowerPoint</Application>
  <PresentationFormat>On-screen Show (4:3)</PresentationFormat>
  <Paragraphs>150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Lección 10  Civismo Integrado</vt:lpstr>
      <vt:lpstr>Lección 10  Civismo Integrado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Territorios Estadounidenses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Lección 10  Civismo Integrado</vt:lpstr>
      <vt:lpstr>Slide 22</vt:lpstr>
      <vt:lpstr>Slide 23</vt:lpstr>
      <vt:lpstr>Slide 24</vt:lpstr>
      <vt:lpstr>Slide 25</vt:lpstr>
      <vt:lpstr>Slide 26</vt:lpstr>
      <vt:lpstr>Slide 27</vt:lpstr>
      <vt:lpstr>Lección 10  Civismo Integrado</vt:lpstr>
      <vt:lpstr>Slide 29</vt:lpstr>
      <vt:lpstr>Slide 30</vt:lpstr>
      <vt:lpstr>Slide 31</vt:lpstr>
      <vt:lpstr>Slide 32</vt:lpstr>
      <vt:lpstr>Slide 33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dtorres</dc:creator>
  <cp:lastModifiedBy>dtorres</cp:lastModifiedBy>
  <cp:revision>32</cp:revision>
  <dcterms:created xsi:type="dcterms:W3CDTF">2011-08-15T21:58:21Z</dcterms:created>
  <dcterms:modified xsi:type="dcterms:W3CDTF">2011-08-20T13:47:33Z</dcterms:modified>
</cp:coreProperties>
</file>