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6" r:id="rId2"/>
    <p:sldId id="257" r:id="rId3"/>
    <p:sldId id="277" r:id="rId4"/>
    <p:sldId id="256" r:id="rId5"/>
    <p:sldId id="271" r:id="rId6"/>
    <p:sldId id="279" r:id="rId7"/>
    <p:sldId id="286" r:id="rId8"/>
    <p:sldId id="285" r:id="rId9"/>
    <p:sldId id="282" r:id="rId10"/>
    <p:sldId id="288" r:id="rId11"/>
    <p:sldId id="264" r:id="rId12"/>
    <p:sldId id="265" r:id="rId13"/>
    <p:sldId id="293" r:id="rId14"/>
    <p:sldId id="267" r:id="rId15"/>
    <p:sldId id="291" r:id="rId16"/>
    <p:sldId id="290" r:id="rId17"/>
    <p:sldId id="292" r:id="rId18"/>
    <p:sldId id="294" r:id="rId19"/>
    <p:sldId id="295" r:id="rId20"/>
    <p:sldId id="29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D0712-E5AE-4D45-92A6-70DF997C3D9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43369-A9E9-493C-B1DE-16BBD27031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2FA7B-2BD1-43B6-8265-E9E177DEFB89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5AADB-E5B9-486C-8F07-270D81A456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5AADB-E5B9-486C-8F07-270D81A4564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5AADB-E5B9-486C-8F07-270D81A4564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241F-8993-4736-8467-CC8B55227023}" type="datetimeFigureOut">
              <a:rPr lang="en-US" smtClean="0"/>
              <a:pPr/>
              <a:t>3/25/2011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A5A3D-B641-48EC-9337-5C9091DFB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plct.org/tap/Citizenship/E-Learning.shtml" TargetMode="External"/><Relationship Id="rId2" Type="http://schemas.openxmlformats.org/officeDocument/2006/relationships/hyperlink" Target="http://www.hplct.org/tap/Citizenship/ApplyForCitizenship.s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2286000"/>
          </a:xfrm>
        </p:spPr>
        <p:txBody>
          <a:bodyPr/>
          <a:lstStyle/>
          <a:p>
            <a:r>
              <a:rPr lang="en-US" dirty="0" smtClean="0"/>
              <a:t>Hartford Public Library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276600"/>
            <a:ext cx="6400800" cy="14478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Citizenship Class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Welcome to Lesson 1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 Overview of the Naturalization Process 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362200"/>
            <a:ext cx="3584000" cy="35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000" b="-75000"/>
          <a:stretch/>
        </p:blipFill>
        <p:spPr bwMode="auto">
          <a:xfrm>
            <a:off x="508000" y="48768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5405735"/>
            <a:ext cx="5989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You must file an application for naturalization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04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3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529" b="-78529"/>
          <a:stretch/>
        </p:blipFill>
        <p:spPr bwMode="auto">
          <a:xfrm>
            <a:off x="508000" y="3048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87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16495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893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7382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37725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296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42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000" b="-75000"/>
          <a:stretch/>
        </p:blipFill>
        <p:spPr bwMode="auto">
          <a:xfrm>
            <a:off x="508000" y="4953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9876" y="5410200"/>
            <a:ext cx="4388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You must have </a:t>
            </a:r>
            <a:r>
              <a:rPr lang="en-US" sz="2000" b="1" dirty="0">
                <a:solidFill>
                  <a:schemeClr val="bg1"/>
                </a:solidFill>
              </a:rPr>
              <a:t>a basic understanding </a:t>
            </a:r>
            <a:r>
              <a:rPr lang="en-US" sz="2000" b="1" dirty="0" smtClean="0">
                <a:solidFill>
                  <a:schemeClr val="bg1"/>
                </a:solidFill>
              </a:rPr>
              <a:t>of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U.S. history and government (civics). </a:t>
            </a:r>
          </a:p>
        </p:txBody>
      </p:sp>
    </p:spTree>
    <p:extLst>
      <p:ext uri="{BB962C8B-B14F-4D97-AF65-F5344CB8AC3E}">
        <p14:creationId xmlns="" xmlns:p14="http://schemas.microsoft.com/office/powerpoint/2010/main" val="6081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34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914400"/>
            <a:ext cx="8686800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dirty="0" smtClean="0">
                <a:latin typeface="+mj-lt"/>
                <a:ea typeface="Calibri" pitchFamily="34" charset="0"/>
                <a:cs typeface="Times New Roman" pitchFamily="18" charset="0"/>
              </a:rPr>
              <a:t>Becoming a U.S. Citizen: An Overview of the Naturalization Process</a:t>
            </a:r>
          </a:p>
          <a:p>
            <a:r>
              <a:rPr lang="en-US" sz="1600" u="sng" dirty="0" smtClean="0">
                <a:hlinkClick r:id="rId2"/>
              </a:rPr>
              <a:t>http://www.hplct.org/tap/Citizenship/ApplyForCitizenship.shtml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184737"/>
            <a:ext cx="8686800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 Promise of Freedom (English captions)</a:t>
            </a:r>
            <a:endParaRPr lang="en-US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1600" u="sng" dirty="0" smtClean="0">
                <a:hlinkClick r:id="rId3"/>
              </a:rPr>
              <a:t>http://www.hplct.org/tap/Citizenship/E-Learning.shtml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624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525" y="5791200"/>
            <a:ext cx="8948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What are the requirements to become a US citizen?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4860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000" b="-75000"/>
          <a:stretch/>
        </p:blipFill>
        <p:spPr bwMode="auto">
          <a:xfrm>
            <a:off x="762000" y="4251960"/>
            <a:ext cx="6949440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638800"/>
            <a:ext cx="6943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You must be </a:t>
            </a:r>
            <a:r>
              <a:rPr lang="en-US" sz="2400" b="1" dirty="0"/>
              <a:t>at least 18 years old at the time of filing </a:t>
            </a:r>
            <a:endParaRPr lang="en-US" sz="2400" b="1" dirty="0" smtClean="0"/>
          </a:p>
          <a:p>
            <a:r>
              <a:rPr lang="en-US" sz="2400" b="1" dirty="0" smtClean="0"/>
              <a:t>Form </a:t>
            </a:r>
            <a:r>
              <a:rPr lang="en-US" sz="2400" b="1" dirty="0"/>
              <a:t>N-400</a:t>
            </a:r>
            <a:r>
              <a:rPr lang="en-US" sz="2400" b="1" dirty="0" smtClean="0"/>
              <a:t>,  Application </a:t>
            </a:r>
            <a:r>
              <a:rPr lang="en-US" sz="2400" b="1" dirty="0"/>
              <a:t>for Naturalization. </a:t>
            </a:r>
          </a:p>
        </p:txBody>
      </p:sp>
    </p:spTree>
    <p:extLst>
      <p:ext uri="{BB962C8B-B14F-4D97-AF65-F5344CB8AC3E}">
        <p14:creationId xmlns="" xmlns:p14="http://schemas.microsoft.com/office/powerpoint/2010/main" val="3540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2500" b="22500"/>
          <a:stretch/>
        </p:blipFill>
        <p:spPr bwMode="auto">
          <a:xfrm>
            <a:off x="533400" y="-9906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000" b="-75000"/>
          <a:stretch/>
        </p:blipFill>
        <p:spPr bwMode="auto">
          <a:xfrm>
            <a:off x="508000" y="48768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0"/>
            <a:ext cx="6849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You must be in the United States as a legal permanent resident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For five years (or 3 years, if you are married to a US citizen)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529" b="-78529"/>
          <a:stretch/>
        </p:blipFill>
        <p:spPr bwMode="auto">
          <a:xfrm>
            <a:off x="508000" y="-5334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96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000" b="-75000"/>
          <a:stretch/>
        </p:blipFill>
        <p:spPr bwMode="auto">
          <a:xfrm>
            <a:off x="508000" y="50292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5334000"/>
            <a:ext cx="69419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You must maintain continuous residence in the U.S.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Continuous residence means that you actually have lived in the US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 a permanent resident without going on a long trip outside of the US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You must not go on a trip that lasts longer than six months.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91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96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92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95400"/>
          </a:xfrm>
        </p:spPr>
        <p:txBody>
          <a:bodyPr>
            <a:normAutofit/>
          </a:bodyPr>
          <a:lstStyle/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Maintain Physical Presence in the U.S.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8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180</Words>
  <Application>Microsoft Office PowerPoint</Application>
  <PresentationFormat>On-screen Show (4:3)</PresentationFormat>
  <Paragraphs>24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Hartford Public Library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</dc:creator>
  <cp:lastModifiedBy>ameenattoor</cp:lastModifiedBy>
  <cp:revision>48</cp:revision>
  <dcterms:created xsi:type="dcterms:W3CDTF">2010-10-15T19:12:20Z</dcterms:created>
  <dcterms:modified xsi:type="dcterms:W3CDTF">2011-03-25T21:45:01Z</dcterms:modified>
</cp:coreProperties>
</file>